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3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</p:sldMasterIdLst>
  <p:notesMasterIdLst>
    <p:notesMasterId r:id="rId31"/>
  </p:notesMasterIdLst>
  <p:handoutMasterIdLst>
    <p:handoutMasterId r:id="rId32"/>
  </p:handoutMasterIdLst>
  <p:sldIdLst>
    <p:sldId id="258" r:id="rId2"/>
    <p:sldId id="293" r:id="rId3"/>
    <p:sldId id="296" r:id="rId4"/>
    <p:sldId id="294" r:id="rId5"/>
    <p:sldId id="286" r:id="rId6"/>
    <p:sldId id="295" r:id="rId7"/>
    <p:sldId id="315" r:id="rId8"/>
    <p:sldId id="291" r:id="rId9"/>
    <p:sldId id="303" r:id="rId10"/>
    <p:sldId id="306" r:id="rId11"/>
    <p:sldId id="307" r:id="rId12"/>
    <p:sldId id="308" r:id="rId13"/>
    <p:sldId id="297" r:id="rId14"/>
    <p:sldId id="301" r:id="rId15"/>
    <p:sldId id="310" r:id="rId16"/>
    <p:sldId id="320" r:id="rId17"/>
    <p:sldId id="309" r:id="rId18"/>
    <p:sldId id="298" r:id="rId19"/>
    <p:sldId id="321" r:id="rId20"/>
    <p:sldId id="322" r:id="rId21"/>
    <p:sldId id="313" r:id="rId22"/>
    <p:sldId id="314" r:id="rId23"/>
    <p:sldId id="323" r:id="rId24"/>
    <p:sldId id="318" r:id="rId25"/>
    <p:sldId id="319" r:id="rId26"/>
    <p:sldId id="324" r:id="rId27"/>
    <p:sldId id="316" r:id="rId28"/>
    <p:sldId id="280" r:id="rId29"/>
    <p:sldId id="292" r:id="rId30"/>
  </p:sldIdLst>
  <p:sldSz cx="9144000" cy="5143500" type="screen16x9"/>
  <p:notesSz cx="6858000" cy="9144000"/>
  <p:custDataLst>
    <p:tags r:id="rId3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3BB"/>
    <a:srgbClr val="016273"/>
    <a:srgbClr val="5E811D"/>
    <a:srgbClr val="97D700"/>
    <a:srgbClr val="0D0D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488" autoAdjust="0"/>
    <p:restoredTop sz="81672" autoAdjust="0"/>
  </p:normalViewPr>
  <p:slideViewPr>
    <p:cSldViewPr>
      <p:cViewPr varScale="1">
        <p:scale>
          <a:sx n="80" d="100"/>
          <a:sy n="80" d="100"/>
        </p:scale>
        <p:origin x="616" y="4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3606" y="16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_rels/data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diagrams/_rels/data13.xml.rels><?xml version="1.0" encoding="UTF-8" standalone="yes"?>
<Relationships xmlns="http://schemas.openxmlformats.org/package/2006/relationships"><Relationship Id="rId2" Type="http://schemas.openxmlformats.org/officeDocument/2006/relationships/hyperlink" Target="mailto:FinancialMarkets@mbie.govt.nz" TargetMode="External"/><Relationship Id="rId1" Type="http://schemas.openxmlformats.org/officeDocument/2006/relationships/hyperlink" Target="https://www.mbie.govt.nz/have-your-say/payment-services-regulation" TargetMode="Externa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microsoft.com/office/2007/relationships/hdphoto" Target="../media/hdphoto4.wdp"/><Relationship Id="rId1" Type="http://schemas.openxmlformats.org/officeDocument/2006/relationships/image" Target="../media/image11.png"/><Relationship Id="rId6" Type="http://schemas.microsoft.com/office/2007/relationships/hdphoto" Target="../media/hdphoto6.wdp"/><Relationship Id="rId5" Type="http://schemas.openxmlformats.org/officeDocument/2006/relationships/image" Target="../media/image13.png"/><Relationship Id="rId4" Type="http://schemas.microsoft.com/office/2007/relationships/hdphoto" Target="../media/hdphoto5.wdp"/></Relationships>
</file>

<file path=ppt/diagrams/_rels/drawing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diagrams/_rels/drawing13.xml.rels><?xml version="1.0" encoding="UTF-8" standalone="yes"?>
<Relationships xmlns="http://schemas.openxmlformats.org/package/2006/relationships"><Relationship Id="rId2" Type="http://schemas.openxmlformats.org/officeDocument/2006/relationships/hyperlink" Target="mailto:FinancialMarkets@mbie.govt.nz" TargetMode="External"/><Relationship Id="rId1" Type="http://schemas.openxmlformats.org/officeDocument/2006/relationships/hyperlink" Target="https://www.mbie.govt.nz/have-your-say/payment-services-regulation" TargetMode="External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microsoft.com/office/2007/relationships/hdphoto" Target="../media/hdphoto4.wdp"/><Relationship Id="rId1" Type="http://schemas.openxmlformats.org/officeDocument/2006/relationships/image" Target="../media/image11.png"/><Relationship Id="rId6" Type="http://schemas.microsoft.com/office/2007/relationships/hdphoto" Target="../media/hdphoto6.wdp"/><Relationship Id="rId5" Type="http://schemas.openxmlformats.org/officeDocument/2006/relationships/image" Target="../media/image13.png"/><Relationship Id="rId4" Type="http://schemas.microsoft.com/office/2007/relationships/hdphoto" Target="../media/hdphoto5.wdp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2D09EC-9E31-49C7-B6D3-8DBF62313911}" type="doc">
      <dgm:prSet loTypeId="urn:microsoft.com/office/officeart/2005/8/layout/hProcess9" loCatId="process" qsTypeId="urn:microsoft.com/office/officeart/2005/8/quickstyle/simple1" qsCatId="simple" csTypeId="urn:microsoft.com/office/officeart/2005/8/colors/accent0_3" csCatId="mainScheme" phldr="1"/>
      <dgm:spPr/>
    </dgm:pt>
    <dgm:pt modelId="{1C10482D-EFD2-4A90-A789-F1F506A451A6}">
      <dgm:prSet phldrT="[Text]"/>
      <dgm:spPr>
        <a:solidFill>
          <a:srgbClr val="016273"/>
        </a:solidFill>
        <a:ln>
          <a:solidFill>
            <a:srgbClr val="016273"/>
          </a:solidFill>
        </a:ln>
      </dgm:spPr>
      <dgm:t>
        <a:bodyPr anchor="ctr"/>
        <a:lstStyle/>
        <a:p>
          <a:r>
            <a:rPr lang="en-NZ" dirty="0"/>
            <a:t>Context</a:t>
          </a:r>
        </a:p>
      </dgm:t>
    </dgm:pt>
    <dgm:pt modelId="{01A19E5E-5B82-4720-8A40-FEF20646D901}" type="parTrans" cxnId="{90EE49ED-341D-4711-B6FE-59BF34430D55}">
      <dgm:prSet/>
      <dgm:spPr/>
      <dgm:t>
        <a:bodyPr/>
        <a:lstStyle/>
        <a:p>
          <a:endParaRPr lang="en-NZ"/>
        </a:p>
      </dgm:t>
    </dgm:pt>
    <dgm:pt modelId="{804A56B0-5690-41B0-B2F2-7A82BB605A4B}" type="sibTrans" cxnId="{90EE49ED-341D-4711-B6FE-59BF34430D55}">
      <dgm:prSet/>
      <dgm:spPr/>
      <dgm:t>
        <a:bodyPr/>
        <a:lstStyle/>
        <a:p>
          <a:endParaRPr lang="en-NZ"/>
        </a:p>
      </dgm:t>
    </dgm:pt>
    <dgm:pt modelId="{830900B4-78C3-4103-8F8D-54E99C20C9DE}">
      <dgm:prSet phldrT="[Text]"/>
      <dgm:spPr>
        <a:solidFill>
          <a:srgbClr val="016273"/>
        </a:solidFill>
        <a:ln>
          <a:solidFill>
            <a:srgbClr val="016273"/>
          </a:solidFill>
        </a:ln>
      </dgm:spPr>
      <dgm:t>
        <a:bodyPr anchor="ctr"/>
        <a:lstStyle/>
        <a:p>
          <a:r>
            <a:rPr lang="en-NZ" dirty="0"/>
            <a:t>Current rules</a:t>
          </a:r>
        </a:p>
      </dgm:t>
    </dgm:pt>
    <dgm:pt modelId="{9D06EBC9-F1AC-4FAD-9110-C56B57DF8AE6}" type="parTrans" cxnId="{8E2EDC45-6BCA-492C-A49D-4B222DC14B20}">
      <dgm:prSet/>
      <dgm:spPr/>
      <dgm:t>
        <a:bodyPr/>
        <a:lstStyle/>
        <a:p>
          <a:endParaRPr lang="en-NZ"/>
        </a:p>
      </dgm:t>
    </dgm:pt>
    <dgm:pt modelId="{4CEF7C66-A067-4248-B516-AFE728E977A5}" type="sibTrans" cxnId="{8E2EDC45-6BCA-492C-A49D-4B222DC14B20}">
      <dgm:prSet/>
      <dgm:spPr/>
      <dgm:t>
        <a:bodyPr/>
        <a:lstStyle/>
        <a:p>
          <a:endParaRPr lang="en-NZ"/>
        </a:p>
      </dgm:t>
    </dgm:pt>
    <dgm:pt modelId="{50DB3F5F-21D2-4721-B578-D5B97C9F7E93}">
      <dgm:prSet phldrT="[Text]"/>
      <dgm:spPr>
        <a:solidFill>
          <a:srgbClr val="016273"/>
        </a:solidFill>
        <a:ln>
          <a:solidFill>
            <a:srgbClr val="016273"/>
          </a:solidFill>
        </a:ln>
      </dgm:spPr>
      <dgm:t>
        <a:bodyPr/>
        <a:lstStyle/>
        <a:p>
          <a:r>
            <a:rPr lang="en-NZ" dirty="0"/>
            <a:t>How to submit and next steps</a:t>
          </a:r>
        </a:p>
      </dgm:t>
    </dgm:pt>
    <dgm:pt modelId="{F8B88D2F-F249-4968-A43F-36EA08BE0A7B}" type="parTrans" cxnId="{5E30E189-E6F4-4F8A-A78F-AE8CB1F8B557}">
      <dgm:prSet/>
      <dgm:spPr/>
      <dgm:t>
        <a:bodyPr/>
        <a:lstStyle/>
        <a:p>
          <a:endParaRPr lang="en-NZ"/>
        </a:p>
      </dgm:t>
    </dgm:pt>
    <dgm:pt modelId="{17B7E89C-1B72-4E35-B5CE-A2BB3018D86F}" type="sibTrans" cxnId="{5E30E189-E6F4-4F8A-A78F-AE8CB1F8B557}">
      <dgm:prSet/>
      <dgm:spPr/>
      <dgm:t>
        <a:bodyPr/>
        <a:lstStyle/>
        <a:p>
          <a:endParaRPr lang="en-NZ"/>
        </a:p>
      </dgm:t>
    </dgm:pt>
    <dgm:pt modelId="{5C2E9D4B-46AD-466A-8042-8754618C1F29}">
      <dgm:prSet phldrT="[Text]"/>
      <dgm:spPr>
        <a:solidFill>
          <a:srgbClr val="0073BB"/>
        </a:solidFill>
        <a:ln>
          <a:solidFill>
            <a:srgbClr val="0073BB"/>
          </a:solidFill>
        </a:ln>
      </dgm:spPr>
      <dgm:t>
        <a:bodyPr anchor="ctr"/>
        <a:lstStyle/>
        <a:p>
          <a:r>
            <a:rPr lang="en-NZ" dirty="0"/>
            <a:t>Options for future rules</a:t>
          </a:r>
        </a:p>
      </dgm:t>
    </dgm:pt>
    <dgm:pt modelId="{EE11A6E4-42E6-4CF6-B9DA-18229AF1C97A}" type="parTrans" cxnId="{1C4FCBDF-717A-4276-8F52-B4E304F1099E}">
      <dgm:prSet/>
      <dgm:spPr/>
      <dgm:t>
        <a:bodyPr/>
        <a:lstStyle/>
        <a:p>
          <a:endParaRPr lang="en-NZ"/>
        </a:p>
      </dgm:t>
    </dgm:pt>
    <dgm:pt modelId="{3112DBC1-682E-481F-9D99-1B423C1F5545}" type="sibTrans" cxnId="{1C4FCBDF-717A-4276-8F52-B4E304F1099E}">
      <dgm:prSet/>
      <dgm:spPr/>
      <dgm:t>
        <a:bodyPr/>
        <a:lstStyle/>
        <a:p>
          <a:endParaRPr lang="en-NZ"/>
        </a:p>
      </dgm:t>
    </dgm:pt>
    <dgm:pt modelId="{3389B4C2-2C7B-4A48-BAC7-2A7BFD14C96F}">
      <dgm:prSet phldrT="[Text]"/>
      <dgm:spPr>
        <a:solidFill>
          <a:srgbClr val="016273"/>
        </a:solidFill>
        <a:ln>
          <a:solidFill>
            <a:srgbClr val="016273"/>
          </a:solidFill>
        </a:ln>
      </dgm:spPr>
      <dgm:t>
        <a:bodyPr/>
        <a:lstStyle/>
        <a:p>
          <a:r>
            <a:rPr lang="en-NZ" dirty="0"/>
            <a:t>Q&amp;A</a:t>
          </a:r>
        </a:p>
      </dgm:t>
    </dgm:pt>
    <dgm:pt modelId="{3D3AECD6-6287-4D76-BC95-914BC282F008}" type="parTrans" cxnId="{F66CA7B6-5060-4CFA-86DB-4969E94ABD27}">
      <dgm:prSet/>
      <dgm:spPr/>
      <dgm:t>
        <a:bodyPr/>
        <a:lstStyle/>
        <a:p>
          <a:endParaRPr lang="en-NZ"/>
        </a:p>
      </dgm:t>
    </dgm:pt>
    <dgm:pt modelId="{06F50123-05D2-4F31-84F7-75075155BB87}" type="sibTrans" cxnId="{F66CA7B6-5060-4CFA-86DB-4969E94ABD27}">
      <dgm:prSet/>
      <dgm:spPr/>
      <dgm:t>
        <a:bodyPr/>
        <a:lstStyle/>
        <a:p>
          <a:endParaRPr lang="en-NZ"/>
        </a:p>
      </dgm:t>
    </dgm:pt>
    <dgm:pt modelId="{F5740D0D-91D4-457C-A0F0-A5F0379F484D}">
      <dgm:prSet phldrT="[Text]"/>
      <dgm:spPr>
        <a:solidFill>
          <a:srgbClr val="0073BB"/>
        </a:solidFill>
        <a:ln>
          <a:solidFill>
            <a:srgbClr val="0073BB"/>
          </a:solidFill>
        </a:ln>
      </dgm:spPr>
      <dgm:t>
        <a:bodyPr anchor="ctr"/>
        <a:lstStyle/>
        <a:p>
          <a:r>
            <a:rPr lang="en-NZ" dirty="0"/>
            <a:t>What may not be working well</a:t>
          </a:r>
        </a:p>
      </dgm:t>
    </dgm:pt>
    <dgm:pt modelId="{487C1F4B-5B9C-4743-900E-28592284D03E}" type="parTrans" cxnId="{690A7C25-F915-4187-84CA-D478A6A0D917}">
      <dgm:prSet/>
      <dgm:spPr/>
      <dgm:t>
        <a:bodyPr/>
        <a:lstStyle/>
        <a:p>
          <a:endParaRPr lang="en-NZ"/>
        </a:p>
      </dgm:t>
    </dgm:pt>
    <dgm:pt modelId="{8F00F6A5-9871-4113-B758-830046374C6C}" type="sibTrans" cxnId="{690A7C25-F915-4187-84CA-D478A6A0D917}">
      <dgm:prSet/>
      <dgm:spPr/>
      <dgm:t>
        <a:bodyPr/>
        <a:lstStyle/>
        <a:p>
          <a:endParaRPr lang="en-NZ"/>
        </a:p>
      </dgm:t>
    </dgm:pt>
    <dgm:pt modelId="{B19BF7AA-70F0-4DDC-B76A-9DDF62E125A5}" type="pres">
      <dgm:prSet presAssocID="{542D09EC-9E31-49C7-B6D3-8DBF62313911}" presName="CompostProcess" presStyleCnt="0">
        <dgm:presLayoutVars>
          <dgm:dir/>
          <dgm:resizeHandles val="exact"/>
        </dgm:presLayoutVars>
      </dgm:prSet>
      <dgm:spPr/>
    </dgm:pt>
    <dgm:pt modelId="{D48A226B-7980-44E8-BDC4-481C7BD14F60}" type="pres">
      <dgm:prSet presAssocID="{542D09EC-9E31-49C7-B6D3-8DBF62313911}" presName="arrow" presStyleLbl="bgShp" presStyleIdx="0" presStyleCnt="1"/>
      <dgm:spPr/>
    </dgm:pt>
    <dgm:pt modelId="{6F10506C-4383-419E-8E68-74DCBF16E64B}" type="pres">
      <dgm:prSet presAssocID="{542D09EC-9E31-49C7-B6D3-8DBF62313911}" presName="linearProcess" presStyleCnt="0"/>
      <dgm:spPr/>
    </dgm:pt>
    <dgm:pt modelId="{9188650F-BB24-4FE2-9E26-30988E2AC494}" type="pres">
      <dgm:prSet presAssocID="{1C10482D-EFD2-4A90-A789-F1F506A451A6}" presName="textNode" presStyleLbl="node1" presStyleIdx="0" presStyleCnt="6">
        <dgm:presLayoutVars>
          <dgm:bulletEnabled val="1"/>
        </dgm:presLayoutVars>
      </dgm:prSet>
      <dgm:spPr/>
    </dgm:pt>
    <dgm:pt modelId="{7E0485DE-CDED-4F16-BA91-4C79510BD276}" type="pres">
      <dgm:prSet presAssocID="{804A56B0-5690-41B0-B2F2-7A82BB605A4B}" presName="sibTrans" presStyleCnt="0"/>
      <dgm:spPr/>
    </dgm:pt>
    <dgm:pt modelId="{3EF61C49-8773-4729-BBFB-27BFCA6D275B}" type="pres">
      <dgm:prSet presAssocID="{830900B4-78C3-4103-8F8D-54E99C20C9DE}" presName="textNode" presStyleLbl="node1" presStyleIdx="1" presStyleCnt="6">
        <dgm:presLayoutVars>
          <dgm:bulletEnabled val="1"/>
        </dgm:presLayoutVars>
      </dgm:prSet>
      <dgm:spPr/>
    </dgm:pt>
    <dgm:pt modelId="{9E4CFDA1-1023-4ABD-8735-B7D538936A69}" type="pres">
      <dgm:prSet presAssocID="{4CEF7C66-A067-4248-B516-AFE728E977A5}" presName="sibTrans" presStyleCnt="0"/>
      <dgm:spPr/>
    </dgm:pt>
    <dgm:pt modelId="{DDC11D1F-1B47-4E69-8D83-66FE264ADC00}" type="pres">
      <dgm:prSet presAssocID="{F5740D0D-91D4-457C-A0F0-A5F0379F484D}" presName="textNode" presStyleLbl="node1" presStyleIdx="2" presStyleCnt="6">
        <dgm:presLayoutVars>
          <dgm:bulletEnabled val="1"/>
        </dgm:presLayoutVars>
      </dgm:prSet>
      <dgm:spPr/>
    </dgm:pt>
    <dgm:pt modelId="{307AD412-3136-42D4-BA4D-3803C63E7C65}" type="pres">
      <dgm:prSet presAssocID="{8F00F6A5-9871-4113-B758-830046374C6C}" presName="sibTrans" presStyleCnt="0"/>
      <dgm:spPr/>
    </dgm:pt>
    <dgm:pt modelId="{5A87EF29-4190-4C0F-BE67-A5039F83E820}" type="pres">
      <dgm:prSet presAssocID="{5C2E9D4B-46AD-466A-8042-8754618C1F29}" presName="textNode" presStyleLbl="node1" presStyleIdx="3" presStyleCnt="6">
        <dgm:presLayoutVars>
          <dgm:bulletEnabled val="1"/>
        </dgm:presLayoutVars>
      </dgm:prSet>
      <dgm:spPr/>
    </dgm:pt>
    <dgm:pt modelId="{A9FC7974-DD31-4CDB-B4A9-C4693939F18F}" type="pres">
      <dgm:prSet presAssocID="{3112DBC1-682E-481F-9D99-1B423C1F5545}" presName="sibTrans" presStyleCnt="0"/>
      <dgm:spPr/>
    </dgm:pt>
    <dgm:pt modelId="{ABB2E2AD-5C2F-4D5F-AB40-8C5138D33ADF}" type="pres">
      <dgm:prSet presAssocID="{50DB3F5F-21D2-4721-B578-D5B97C9F7E93}" presName="textNode" presStyleLbl="node1" presStyleIdx="4" presStyleCnt="6">
        <dgm:presLayoutVars>
          <dgm:bulletEnabled val="1"/>
        </dgm:presLayoutVars>
      </dgm:prSet>
      <dgm:spPr/>
    </dgm:pt>
    <dgm:pt modelId="{904984CA-F58C-4E43-AF61-F382268C75C7}" type="pres">
      <dgm:prSet presAssocID="{17B7E89C-1B72-4E35-B5CE-A2BB3018D86F}" presName="sibTrans" presStyleCnt="0"/>
      <dgm:spPr/>
    </dgm:pt>
    <dgm:pt modelId="{8833B2C3-3215-4EE8-B172-3B77ED2AE3DF}" type="pres">
      <dgm:prSet presAssocID="{3389B4C2-2C7B-4A48-BAC7-2A7BFD14C96F}" presName="textNode" presStyleLbl="node1" presStyleIdx="5" presStyleCnt="6">
        <dgm:presLayoutVars>
          <dgm:bulletEnabled val="1"/>
        </dgm:presLayoutVars>
      </dgm:prSet>
      <dgm:spPr/>
    </dgm:pt>
  </dgm:ptLst>
  <dgm:cxnLst>
    <dgm:cxn modelId="{BDE73413-313D-4F51-B8FB-7CE3DEE409F8}" type="presOf" srcId="{5C2E9D4B-46AD-466A-8042-8754618C1F29}" destId="{5A87EF29-4190-4C0F-BE67-A5039F83E820}" srcOrd="0" destOrd="0" presId="urn:microsoft.com/office/officeart/2005/8/layout/hProcess9"/>
    <dgm:cxn modelId="{690A7C25-F915-4187-84CA-D478A6A0D917}" srcId="{542D09EC-9E31-49C7-B6D3-8DBF62313911}" destId="{F5740D0D-91D4-457C-A0F0-A5F0379F484D}" srcOrd="2" destOrd="0" parTransId="{487C1F4B-5B9C-4743-900E-28592284D03E}" sibTransId="{8F00F6A5-9871-4113-B758-830046374C6C}"/>
    <dgm:cxn modelId="{C9672932-9094-4848-AA8C-EB92625FC91A}" type="presOf" srcId="{542D09EC-9E31-49C7-B6D3-8DBF62313911}" destId="{B19BF7AA-70F0-4DDC-B76A-9DDF62E125A5}" srcOrd="0" destOrd="0" presId="urn:microsoft.com/office/officeart/2005/8/layout/hProcess9"/>
    <dgm:cxn modelId="{8E2EDC45-6BCA-492C-A49D-4B222DC14B20}" srcId="{542D09EC-9E31-49C7-B6D3-8DBF62313911}" destId="{830900B4-78C3-4103-8F8D-54E99C20C9DE}" srcOrd="1" destOrd="0" parTransId="{9D06EBC9-F1AC-4FAD-9110-C56B57DF8AE6}" sibTransId="{4CEF7C66-A067-4248-B516-AFE728E977A5}"/>
    <dgm:cxn modelId="{A979FC68-96EE-4421-992F-4188C27E6145}" type="presOf" srcId="{1C10482D-EFD2-4A90-A789-F1F506A451A6}" destId="{9188650F-BB24-4FE2-9E26-30988E2AC494}" srcOrd="0" destOrd="0" presId="urn:microsoft.com/office/officeart/2005/8/layout/hProcess9"/>
    <dgm:cxn modelId="{5E30E189-E6F4-4F8A-A78F-AE8CB1F8B557}" srcId="{542D09EC-9E31-49C7-B6D3-8DBF62313911}" destId="{50DB3F5F-21D2-4721-B578-D5B97C9F7E93}" srcOrd="4" destOrd="0" parTransId="{F8B88D2F-F249-4968-A43F-36EA08BE0A7B}" sibTransId="{17B7E89C-1B72-4E35-B5CE-A2BB3018D86F}"/>
    <dgm:cxn modelId="{8BA8E78E-E08E-40A7-8146-2B5361DD8684}" type="presOf" srcId="{F5740D0D-91D4-457C-A0F0-A5F0379F484D}" destId="{DDC11D1F-1B47-4E69-8D83-66FE264ADC00}" srcOrd="0" destOrd="0" presId="urn:microsoft.com/office/officeart/2005/8/layout/hProcess9"/>
    <dgm:cxn modelId="{123C1399-E3C7-4B33-8232-BEE29DC412EE}" type="presOf" srcId="{830900B4-78C3-4103-8F8D-54E99C20C9DE}" destId="{3EF61C49-8773-4729-BBFB-27BFCA6D275B}" srcOrd="0" destOrd="0" presId="urn:microsoft.com/office/officeart/2005/8/layout/hProcess9"/>
    <dgm:cxn modelId="{D17E74AD-0B14-4D1D-88ED-251D7AE233FD}" type="presOf" srcId="{50DB3F5F-21D2-4721-B578-D5B97C9F7E93}" destId="{ABB2E2AD-5C2F-4D5F-AB40-8C5138D33ADF}" srcOrd="0" destOrd="0" presId="urn:microsoft.com/office/officeart/2005/8/layout/hProcess9"/>
    <dgm:cxn modelId="{F66CA7B6-5060-4CFA-86DB-4969E94ABD27}" srcId="{542D09EC-9E31-49C7-B6D3-8DBF62313911}" destId="{3389B4C2-2C7B-4A48-BAC7-2A7BFD14C96F}" srcOrd="5" destOrd="0" parTransId="{3D3AECD6-6287-4D76-BC95-914BC282F008}" sibTransId="{06F50123-05D2-4F31-84F7-75075155BB87}"/>
    <dgm:cxn modelId="{1C4FCBDF-717A-4276-8F52-B4E304F1099E}" srcId="{542D09EC-9E31-49C7-B6D3-8DBF62313911}" destId="{5C2E9D4B-46AD-466A-8042-8754618C1F29}" srcOrd="3" destOrd="0" parTransId="{EE11A6E4-42E6-4CF6-B9DA-18229AF1C97A}" sibTransId="{3112DBC1-682E-481F-9D99-1B423C1F5545}"/>
    <dgm:cxn modelId="{1C41B4E1-3442-4B1B-9F16-3A74B9CA0D5B}" type="presOf" srcId="{3389B4C2-2C7B-4A48-BAC7-2A7BFD14C96F}" destId="{8833B2C3-3215-4EE8-B172-3B77ED2AE3DF}" srcOrd="0" destOrd="0" presId="urn:microsoft.com/office/officeart/2005/8/layout/hProcess9"/>
    <dgm:cxn modelId="{90EE49ED-341D-4711-B6FE-59BF34430D55}" srcId="{542D09EC-9E31-49C7-B6D3-8DBF62313911}" destId="{1C10482D-EFD2-4A90-A789-F1F506A451A6}" srcOrd="0" destOrd="0" parTransId="{01A19E5E-5B82-4720-8A40-FEF20646D901}" sibTransId="{804A56B0-5690-41B0-B2F2-7A82BB605A4B}"/>
    <dgm:cxn modelId="{F5724D24-F6F6-4F0E-9588-FAF252C5CF4C}" type="presParOf" srcId="{B19BF7AA-70F0-4DDC-B76A-9DDF62E125A5}" destId="{D48A226B-7980-44E8-BDC4-481C7BD14F60}" srcOrd="0" destOrd="0" presId="urn:microsoft.com/office/officeart/2005/8/layout/hProcess9"/>
    <dgm:cxn modelId="{37D8CD64-497A-4B7E-A5C8-C9C9D6816C00}" type="presParOf" srcId="{B19BF7AA-70F0-4DDC-B76A-9DDF62E125A5}" destId="{6F10506C-4383-419E-8E68-74DCBF16E64B}" srcOrd="1" destOrd="0" presId="urn:microsoft.com/office/officeart/2005/8/layout/hProcess9"/>
    <dgm:cxn modelId="{CBA07CF0-2279-4E3C-ACA0-33B464BFBC47}" type="presParOf" srcId="{6F10506C-4383-419E-8E68-74DCBF16E64B}" destId="{9188650F-BB24-4FE2-9E26-30988E2AC494}" srcOrd="0" destOrd="0" presId="urn:microsoft.com/office/officeart/2005/8/layout/hProcess9"/>
    <dgm:cxn modelId="{6D1D8015-9508-491B-9862-3741A78AB5DE}" type="presParOf" srcId="{6F10506C-4383-419E-8E68-74DCBF16E64B}" destId="{7E0485DE-CDED-4F16-BA91-4C79510BD276}" srcOrd="1" destOrd="0" presId="urn:microsoft.com/office/officeart/2005/8/layout/hProcess9"/>
    <dgm:cxn modelId="{F4ADC2F6-E6C9-4BD4-9D07-418CE217D9CF}" type="presParOf" srcId="{6F10506C-4383-419E-8E68-74DCBF16E64B}" destId="{3EF61C49-8773-4729-BBFB-27BFCA6D275B}" srcOrd="2" destOrd="0" presId="urn:microsoft.com/office/officeart/2005/8/layout/hProcess9"/>
    <dgm:cxn modelId="{FBADFB52-01B3-4958-BC9C-021C1C6ABA37}" type="presParOf" srcId="{6F10506C-4383-419E-8E68-74DCBF16E64B}" destId="{9E4CFDA1-1023-4ABD-8735-B7D538936A69}" srcOrd="3" destOrd="0" presId="urn:microsoft.com/office/officeart/2005/8/layout/hProcess9"/>
    <dgm:cxn modelId="{0C42FAC0-C7E0-4F44-BF21-CA26D9976DBB}" type="presParOf" srcId="{6F10506C-4383-419E-8E68-74DCBF16E64B}" destId="{DDC11D1F-1B47-4E69-8D83-66FE264ADC00}" srcOrd="4" destOrd="0" presId="urn:microsoft.com/office/officeart/2005/8/layout/hProcess9"/>
    <dgm:cxn modelId="{ADFB69CA-AC96-4781-A556-414B088F14F9}" type="presParOf" srcId="{6F10506C-4383-419E-8E68-74DCBF16E64B}" destId="{307AD412-3136-42D4-BA4D-3803C63E7C65}" srcOrd="5" destOrd="0" presId="urn:microsoft.com/office/officeart/2005/8/layout/hProcess9"/>
    <dgm:cxn modelId="{213F028F-2695-434E-88F2-8DCE3AC6A5D6}" type="presParOf" srcId="{6F10506C-4383-419E-8E68-74DCBF16E64B}" destId="{5A87EF29-4190-4C0F-BE67-A5039F83E820}" srcOrd="6" destOrd="0" presId="urn:microsoft.com/office/officeart/2005/8/layout/hProcess9"/>
    <dgm:cxn modelId="{5D67DC02-F389-447B-847A-3CD224D9F83F}" type="presParOf" srcId="{6F10506C-4383-419E-8E68-74DCBF16E64B}" destId="{A9FC7974-DD31-4CDB-B4A9-C4693939F18F}" srcOrd="7" destOrd="0" presId="urn:microsoft.com/office/officeart/2005/8/layout/hProcess9"/>
    <dgm:cxn modelId="{512BEAF0-35C1-4E71-9470-43524F9F3CE4}" type="presParOf" srcId="{6F10506C-4383-419E-8E68-74DCBF16E64B}" destId="{ABB2E2AD-5C2F-4D5F-AB40-8C5138D33ADF}" srcOrd="8" destOrd="0" presId="urn:microsoft.com/office/officeart/2005/8/layout/hProcess9"/>
    <dgm:cxn modelId="{E7771D86-761C-42F5-B7E6-C09745D6CCB5}" type="presParOf" srcId="{6F10506C-4383-419E-8E68-74DCBF16E64B}" destId="{904984CA-F58C-4E43-AF61-F382268C75C7}" srcOrd="9" destOrd="0" presId="urn:microsoft.com/office/officeart/2005/8/layout/hProcess9"/>
    <dgm:cxn modelId="{BB9C6903-4434-4528-8D2C-68703B00570A}" type="presParOf" srcId="{6F10506C-4383-419E-8E68-74DCBF16E64B}" destId="{8833B2C3-3215-4EE8-B172-3B77ED2AE3DF}" srcOrd="10" destOrd="0" presId="urn:microsoft.com/office/officeart/2005/8/layout/hProcess9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D874169-F8F9-4508-A930-43AC792A0285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NZ"/>
        </a:p>
      </dgm:t>
    </dgm:pt>
    <dgm:pt modelId="{796FF531-2601-408B-B8C1-9650C3A0D677}">
      <dgm:prSet/>
      <dgm:spPr/>
      <dgm:t>
        <a:bodyPr/>
        <a:lstStyle/>
        <a:p>
          <a:r>
            <a:rPr lang="en-NZ" b="0" i="0" dirty="0"/>
            <a:t>Improving clarity of current rules</a:t>
          </a:r>
          <a:endParaRPr lang="en-NZ" dirty="0"/>
        </a:p>
      </dgm:t>
    </dgm:pt>
    <dgm:pt modelId="{34D724D2-B709-4D82-9C73-4E8AE8F70A6F}" type="parTrans" cxnId="{BD1E3A13-FF49-4BA7-A761-751BD3ED4C5C}">
      <dgm:prSet/>
      <dgm:spPr/>
      <dgm:t>
        <a:bodyPr/>
        <a:lstStyle/>
        <a:p>
          <a:endParaRPr lang="en-NZ"/>
        </a:p>
      </dgm:t>
    </dgm:pt>
    <dgm:pt modelId="{755E0BC1-004F-4905-9285-17FA598BDD02}" type="sibTrans" cxnId="{BD1E3A13-FF49-4BA7-A761-751BD3ED4C5C}">
      <dgm:prSet/>
      <dgm:spPr/>
      <dgm:t>
        <a:bodyPr/>
        <a:lstStyle/>
        <a:p>
          <a:endParaRPr lang="en-NZ"/>
        </a:p>
      </dgm:t>
    </dgm:pt>
    <dgm:pt modelId="{39AF848C-AEE6-4B6D-A43E-D456D1CF5B52}">
      <dgm:prSet/>
      <dgm:spPr/>
      <dgm:t>
        <a:bodyPr/>
        <a:lstStyle/>
        <a:p>
          <a:r>
            <a:rPr lang="en-NZ" b="0" i="0"/>
            <a:t>Baseline rules for payment services</a:t>
          </a:r>
          <a:endParaRPr lang="en-NZ"/>
        </a:p>
      </dgm:t>
    </dgm:pt>
    <dgm:pt modelId="{1D4080BE-C7F7-4C92-869D-61BA74AAD089}" type="parTrans" cxnId="{23FF0582-D672-40E6-8540-95EC93ECE92B}">
      <dgm:prSet/>
      <dgm:spPr/>
      <dgm:t>
        <a:bodyPr/>
        <a:lstStyle/>
        <a:p>
          <a:endParaRPr lang="en-NZ"/>
        </a:p>
      </dgm:t>
    </dgm:pt>
    <dgm:pt modelId="{EC41A207-8563-414E-8022-097079A76955}" type="sibTrans" cxnId="{23FF0582-D672-40E6-8540-95EC93ECE92B}">
      <dgm:prSet/>
      <dgm:spPr/>
      <dgm:t>
        <a:bodyPr/>
        <a:lstStyle/>
        <a:p>
          <a:endParaRPr lang="en-NZ"/>
        </a:p>
      </dgm:t>
    </dgm:pt>
    <dgm:pt modelId="{2F059775-7685-4821-8097-1B6E570B719B}">
      <dgm:prSet/>
      <dgm:spPr/>
      <dgm:t>
        <a:bodyPr/>
        <a:lstStyle/>
        <a:p>
          <a:r>
            <a:rPr lang="en-NZ" b="0" i="0"/>
            <a:t>Licensing/oversight for some activities</a:t>
          </a:r>
          <a:endParaRPr lang="en-NZ"/>
        </a:p>
      </dgm:t>
    </dgm:pt>
    <dgm:pt modelId="{864CDE3C-02D8-41D9-95F3-F8EC3D8F943F}" type="parTrans" cxnId="{C96C68E2-0288-4017-9624-77AAE2E32E22}">
      <dgm:prSet/>
      <dgm:spPr/>
      <dgm:t>
        <a:bodyPr/>
        <a:lstStyle/>
        <a:p>
          <a:endParaRPr lang="en-NZ"/>
        </a:p>
      </dgm:t>
    </dgm:pt>
    <dgm:pt modelId="{E9FF8766-44B2-454F-83F2-08B6A7665437}" type="sibTrans" cxnId="{C96C68E2-0288-4017-9624-77AAE2E32E22}">
      <dgm:prSet/>
      <dgm:spPr/>
      <dgm:t>
        <a:bodyPr/>
        <a:lstStyle/>
        <a:p>
          <a:endParaRPr lang="en-NZ"/>
        </a:p>
      </dgm:t>
    </dgm:pt>
    <dgm:pt modelId="{26901DE8-17D5-4F72-A38F-7BABD4DA8205}">
      <dgm:prSet/>
      <dgm:spPr/>
      <dgm:t>
        <a:bodyPr/>
        <a:lstStyle/>
        <a:p>
          <a:r>
            <a:rPr lang="en-NZ" b="0" i="0"/>
            <a:t>Industry standards or co-regulation</a:t>
          </a:r>
          <a:endParaRPr lang="en-NZ"/>
        </a:p>
      </dgm:t>
    </dgm:pt>
    <dgm:pt modelId="{814F9231-DD74-4162-AF6A-57AF1800028F}" type="parTrans" cxnId="{F141BF3D-8505-49B3-B683-164B3A9D8687}">
      <dgm:prSet/>
      <dgm:spPr/>
      <dgm:t>
        <a:bodyPr/>
        <a:lstStyle/>
        <a:p>
          <a:endParaRPr lang="en-NZ"/>
        </a:p>
      </dgm:t>
    </dgm:pt>
    <dgm:pt modelId="{D8763215-FF11-4BF1-930B-EB7DE6F476E0}" type="sibTrans" cxnId="{F141BF3D-8505-49B3-B683-164B3A9D8687}">
      <dgm:prSet/>
      <dgm:spPr/>
      <dgm:t>
        <a:bodyPr/>
        <a:lstStyle/>
        <a:p>
          <a:endParaRPr lang="en-NZ"/>
        </a:p>
      </dgm:t>
    </dgm:pt>
    <dgm:pt modelId="{335C6DCC-8C94-48C3-A50F-97B9C5C14131}">
      <dgm:prSet/>
      <dgm:spPr/>
      <dgm:t>
        <a:bodyPr/>
        <a:lstStyle/>
        <a:p>
          <a:r>
            <a:rPr lang="en-NZ" b="0" i="0" dirty="0"/>
            <a:t>Combinations of these options</a:t>
          </a:r>
          <a:endParaRPr lang="en-NZ" dirty="0"/>
        </a:p>
      </dgm:t>
    </dgm:pt>
    <dgm:pt modelId="{530097E4-5276-43A4-8D6F-6E97B47DD03A}" type="parTrans" cxnId="{D2028452-D012-4671-8578-872040BC0D9C}">
      <dgm:prSet/>
      <dgm:spPr/>
      <dgm:t>
        <a:bodyPr/>
        <a:lstStyle/>
        <a:p>
          <a:endParaRPr lang="en-NZ"/>
        </a:p>
      </dgm:t>
    </dgm:pt>
    <dgm:pt modelId="{4A051F31-E83A-45E4-B89D-5A987C6EE613}" type="sibTrans" cxnId="{D2028452-D012-4671-8578-872040BC0D9C}">
      <dgm:prSet/>
      <dgm:spPr/>
      <dgm:t>
        <a:bodyPr/>
        <a:lstStyle/>
        <a:p>
          <a:endParaRPr lang="en-NZ"/>
        </a:p>
      </dgm:t>
    </dgm:pt>
    <dgm:pt modelId="{F2622FB1-A16D-4305-A267-45EA12A49926}">
      <dgm:prSet/>
      <dgm:spPr/>
      <dgm:t>
        <a:bodyPr/>
        <a:lstStyle/>
        <a:p>
          <a:r>
            <a:rPr lang="en-NZ" dirty="0"/>
            <a:t>Maintain current approach and monitor developments</a:t>
          </a:r>
        </a:p>
      </dgm:t>
    </dgm:pt>
    <dgm:pt modelId="{6BBCF5C1-202F-4D80-A855-987FD1884EBF}" type="parTrans" cxnId="{B3B7E2ED-AEE9-49A9-A646-E8AE9D263502}">
      <dgm:prSet/>
      <dgm:spPr/>
      <dgm:t>
        <a:bodyPr/>
        <a:lstStyle/>
        <a:p>
          <a:endParaRPr lang="en-NZ"/>
        </a:p>
      </dgm:t>
    </dgm:pt>
    <dgm:pt modelId="{F518E7A3-3499-4222-97A7-14F3BC89288D}" type="sibTrans" cxnId="{B3B7E2ED-AEE9-49A9-A646-E8AE9D263502}">
      <dgm:prSet/>
      <dgm:spPr/>
      <dgm:t>
        <a:bodyPr/>
        <a:lstStyle/>
        <a:p>
          <a:endParaRPr lang="en-NZ"/>
        </a:p>
      </dgm:t>
    </dgm:pt>
    <dgm:pt modelId="{AB58046C-7EDA-4F9D-990D-89A64639F2E8}" type="pres">
      <dgm:prSet presAssocID="{BD874169-F8F9-4508-A930-43AC792A0285}" presName="diagram" presStyleCnt="0">
        <dgm:presLayoutVars>
          <dgm:dir/>
          <dgm:resizeHandles val="exact"/>
        </dgm:presLayoutVars>
      </dgm:prSet>
      <dgm:spPr/>
    </dgm:pt>
    <dgm:pt modelId="{6F7B9260-506C-4542-A801-10DB83B3F564}" type="pres">
      <dgm:prSet presAssocID="{F2622FB1-A16D-4305-A267-45EA12A49926}" presName="node" presStyleLbl="node1" presStyleIdx="0" presStyleCnt="6">
        <dgm:presLayoutVars>
          <dgm:bulletEnabled val="1"/>
        </dgm:presLayoutVars>
      </dgm:prSet>
      <dgm:spPr/>
    </dgm:pt>
    <dgm:pt modelId="{470A3DFC-E0F7-4655-842D-E564BD302A45}" type="pres">
      <dgm:prSet presAssocID="{F518E7A3-3499-4222-97A7-14F3BC89288D}" presName="sibTrans" presStyleCnt="0"/>
      <dgm:spPr/>
    </dgm:pt>
    <dgm:pt modelId="{42154741-BDA3-409C-8861-C1B5F969C0E9}" type="pres">
      <dgm:prSet presAssocID="{796FF531-2601-408B-B8C1-9650C3A0D677}" presName="node" presStyleLbl="node1" presStyleIdx="1" presStyleCnt="6">
        <dgm:presLayoutVars>
          <dgm:bulletEnabled val="1"/>
        </dgm:presLayoutVars>
      </dgm:prSet>
      <dgm:spPr/>
    </dgm:pt>
    <dgm:pt modelId="{0473F1E5-0972-488B-A24E-413034A55978}" type="pres">
      <dgm:prSet presAssocID="{755E0BC1-004F-4905-9285-17FA598BDD02}" presName="sibTrans" presStyleCnt="0"/>
      <dgm:spPr/>
    </dgm:pt>
    <dgm:pt modelId="{85142DD1-F66F-4A84-99B5-AC2597FEA230}" type="pres">
      <dgm:prSet presAssocID="{39AF848C-AEE6-4B6D-A43E-D456D1CF5B52}" presName="node" presStyleLbl="node1" presStyleIdx="2" presStyleCnt="6">
        <dgm:presLayoutVars>
          <dgm:bulletEnabled val="1"/>
        </dgm:presLayoutVars>
      </dgm:prSet>
      <dgm:spPr/>
    </dgm:pt>
    <dgm:pt modelId="{8A14FE9E-A677-4887-87A0-31FCBBD59E94}" type="pres">
      <dgm:prSet presAssocID="{EC41A207-8563-414E-8022-097079A76955}" presName="sibTrans" presStyleCnt="0"/>
      <dgm:spPr/>
    </dgm:pt>
    <dgm:pt modelId="{34331B00-BF26-44C2-82FC-291950B29572}" type="pres">
      <dgm:prSet presAssocID="{2F059775-7685-4821-8097-1B6E570B719B}" presName="node" presStyleLbl="node1" presStyleIdx="3" presStyleCnt="6">
        <dgm:presLayoutVars>
          <dgm:bulletEnabled val="1"/>
        </dgm:presLayoutVars>
      </dgm:prSet>
      <dgm:spPr/>
    </dgm:pt>
    <dgm:pt modelId="{27934184-D2AD-4E76-BBA6-FE5C20478F82}" type="pres">
      <dgm:prSet presAssocID="{E9FF8766-44B2-454F-83F2-08B6A7665437}" presName="sibTrans" presStyleCnt="0"/>
      <dgm:spPr/>
    </dgm:pt>
    <dgm:pt modelId="{7A92A52D-DE1F-417F-8242-090721A4DE43}" type="pres">
      <dgm:prSet presAssocID="{26901DE8-17D5-4F72-A38F-7BABD4DA8205}" presName="node" presStyleLbl="node1" presStyleIdx="4" presStyleCnt="6">
        <dgm:presLayoutVars>
          <dgm:bulletEnabled val="1"/>
        </dgm:presLayoutVars>
      </dgm:prSet>
      <dgm:spPr/>
    </dgm:pt>
    <dgm:pt modelId="{95257B4F-8B47-4A95-973F-BE87A9FD9255}" type="pres">
      <dgm:prSet presAssocID="{D8763215-FF11-4BF1-930B-EB7DE6F476E0}" presName="sibTrans" presStyleCnt="0"/>
      <dgm:spPr/>
    </dgm:pt>
    <dgm:pt modelId="{55F7E352-BF3A-44B5-9378-01F64B94E625}" type="pres">
      <dgm:prSet presAssocID="{335C6DCC-8C94-48C3-A50F-97B9C5C14131}" presName="node" presStyleLbl="node1" presStyleIdx="5" presStyleCnt="6">
        <dgm:presLayoutVars>
          <dgm:bulletEnabled val="1"/>
        </dgm:presLayoutVars>
      </dgm:prSet>
      <dgm:spPr/>
    </dgm:pt>
  </dgm:ptLst>
  <dgm:cxnLst>
    <dgm:cxn modelId="{13ACC80C-F2F1-4FEA-BC28-5AAAAAF8E0D9}" type="presOf" srcId="{796FF531-2601-408B-B8C1-9650C3A0D677}" destId="{42154741-BDA3-409C-8861-C1B5F969C0E9}" srcOrd="0" destOrd="0" presId="urn:microsoft.com/office/officeart/2005/8/layout/default"/>
    <dgm:cxn modelId="{BD1E3A13-FF49-4BA7-A761-751BD3ED4C5C}" srcId="{BD874169-F8F9-4508-A930-43AC792A0285}" destId="{796FF531-2601-408B-B8C1-9650C3A0D677}" srcOrd="1" destOrd="0" parTransId="{34D724D2-B709-4D82-9C73-4E8AE8F70A6F}" sibTransId="{755E0BC1-004F-4905-9285-17FA598BDD02}"/>
    <dgm:cxn modelId="{A0D6332F-5E38-4C40-B746-E8C19A9EE67D}" type="presOf" srcId="{39AF848C-AEE6-4B6D-A43E-D456D1CF5B52}" destId="{85142DD1-F66F-4A84-99B5-AC2597FEA230}" srcOrd="0" destOrd="0" presId="urn:microsoft.com/office/officeart/2005/8/layout/default"/>
    <dgm:cxn modelId="{F141BF3D-8505-49B3-B683-164B3A9D8687}" srcId="{BD874169-F8F9-4508-A930-43AC792A0285}" destId="{26901DE8-17D5-4F72-A38F-7BABD4DA8205}" srcOrd="4" destOrd="0" parTransId="{814F9231-DD74-4162-AF6A-57AF1800028F}" sibTransId="{D8763215-FF11-4BF1-930B-EB7DE6F476E0}"/>
    <dgm:cxn modelId="{088F9C6D-B365-4F5F-8630-60D3CAB864FF}" type="presOf" srcId="{2F059775-7685-4821-8097-1B6E570B719B}" destId="{34331B00-BF26-44C2-82FC-291950B29572}" srcOrd="0" destOrd="0" presId="urn:microsoft.com/office/officeart/2005/8/layout/default"/>
    <dgm:cxn modelId="{D2028452-D012-4671-8578-872040BC0D9C}" srcId="{BD874169-F8F9-4508-A930-43AC792A0285}" destId="{335C6DCC-8C94-48C3-A50F-97B9C5C14131}" srcOrd="5" destOrd="0" parTransId="{530097E4-5276-43A4-8D6F-6E97B47DD03A}" sibTransId="{4A051F31-E83A-45E4-B89D-5A987C6EE613}"/>
    <dgm:cxn modelId="{20604373-0A1C-4759-8572-04676BA37D21}" type="presOf" srcId="{F2622FB1-A16D-4305-A267-45EA12A49926}" destId="{6F7B9260-506C-4542-A801-10DB83B3F564}" srcOrd="0" destOrd="0" presId="urn:microsoft.com/office/officeart/2005/8/layout/default"/>
    <dgm:cxn modelId="{23FF0582-D672-40E6-8540-95EC93ECE92B}" srcId="{BD874169-F8F9-4508-A930-43AC792A0285}" destId="{39AF848C-AEE6-4B6D-A43E-D456D1CF5B52}" srcOrd="2" destOrd="0" parTransId="{1D4080BE-C7F7-4C92-869D-61BA74AAD089}" sibTransId="{EC41A207-8563-414E-8022-097079A76955}"/>
    <dgm:cxn modelId="{E96EB48A-67B1-4B75-A3CD-4592BF78E2AE}" type="presOf" srcId="{335C6DCC-8C94-48C3-A50F-97B9C5C14131}" destId="{55F7E352-BF3A-44B5-9378-01F64B94E625}" srcOrd="0" destOrd="0" presId="urn:microsoft.com/office/officeart/2005/8/layout/default"/>
    <dgm:cxn modelId="{110875D6-EA0E-4B7C-975D-FAD0D910D9A4}" type="presOf" srcId="{BD874169-F8F9-4508-A930-43AC792A0285}" destId="{AB58046C-7EDA-4F9D-990D-89A64639F2E8}" srcOrd="0" destOrd="0" presId="urn:microsoft.com/office/officeart/2005/8/layout/default"/>
    <dgm:cxn modelId="{C96C68E2-0288-4017-9624-77AAE2E32E22}" srcId="{BD874169-F8F9-4508-A930-43AC792A0285}" destId="{2F059775-7685-4821-8097-1B6E570B719B}" srcOrd="3" destOrd="0" parTransId="{864CDE3C-02D8-41D9-95F3-F8EC3D8F943F}" sibTransId="{E9FF8766-44B2-454F-83F2-08B6A7665437}"/>
    <dgm:cxn modelId="{05363BE7-3E3F-4B26-A96C-DD99E4689A85}" type="presOf" srcId="{26901DE8-17D5-4F72-A38F-7BABD4DA8205}" destId="{7A92A52D-DE1F-417F-8242-090721A4DE43}" srcOrd="0" destOrd="0" presId="urn:microsoft.com/office/officeart/2005/8/layout/default"/>
    <dgm:cxn modelId="{B3B7E2ED-AEE9-49A9-A646-E8AE9D263502}" srcId="{BD874169-F8F9-4508-A930-43AC792A0285}" destId="{F2622FB1-A16D-4305-A267-45EA12A49926}" srcOrd="0" destOrd="0" parTransId="{6BBCF5C1-202F-4D80-A855-987FD1884EBF}" sibTransId="{F518E7A3-3499-4222-97A7-14F3BC89288D}"/>
    <dgm:cxn modelId="{5287FAA2-1F25-42A3-A825-B717DF5ACC4E}" type="presParOf" srcId="{AB58046C-7EDA-4F9D-990D-89A64639F2E8}" destId="{6F7B9260-506C-4542-A801-10DB83B3F564}" srcOrd="0" destOrd="0" presId="urn:microsoft.com/office/officeart/2005/8/layout/default"/>
    <dgm:cxn modelId="{839D2D31-33A8-4637-B212-FBE7DD8C6351}" type="presParOf" srcId="{AB58046C-7EDA-4F9D-990D-89A64639F2E8}" destId="{470A3DFC-E0F7-4655-842D-E564BD302A45}" srcOrd="1" destOrd="0" presId="urn:microsoft.com/office/officeart/2005/8/layout/default"/>
    <dgm:cxn modelId="{01A56D04-16B2-4587-8DA4-DA151D7539A1}" type="presParOf" srcId="{AB58046C-7EDA-4F9D-990D-89A64639F2E8}" destId="{42154741-BDA3-409C-8861-C1B5F969C0E9}" srcOrd="2" destOrd="0" presId="urn:microsoft.com/office/officeart/2005/8/layout/default"/>
    <dgm:cxn modelId="{C9C9BB52-EB5B-4FB8-BF5C-27918E444CBA}" type="presParOf" srcId="{AB58046C-7EDA-4F9D-990D-89A64639F2E8}" destId="{0473F1E5-0972-488B-A24E-413034A55978}" srcOrd="3" destOrd="0" presId="urn:microsoft.com/office/officeart/2005/8/layout/default"/>
    <dgm:cxn modelId="{57B14F75-5294-4E0D-BCF1-817200E27B61}" type="presParOf" srcId="{AB58046C-7EDA-4F9D-990D-89A64639F2E8}" destId="{85142DD1-F66F-4A84-99B5-AC2597FEA230}" srcOrd="4" destOrd="0" presId="urn:microsoft.com/office/officeart/2005/8/layout/default"/>
    <dgm:cxn modelId="{568460F9-9957-4CCA-8A7F-6A7D2973B1F1}" type="presParOf" srcId="{AB58046C-7EDA-4F9D-990D-89A64639F2E8}" destId="{8A14FE9E-A677-4887-87A0-31FCBBD59E94}" srcOrd="5" destOrd="0" presId="urn:microsoft.com/office/officeart/2005/8/layout/default"/>
    <dgm:cxn modelId="{D942F004-03F7-48E2-B960-7C1740CB4B40}" type="presParOf" srcId="{AB58046C-7EDA-4F9D-990D-89A64639F2E8}" destId="{34331B00-BF26-44C2-82FC-291950B29572}" srcOrd="6" destOrd="0" presId="urn:microsoft.com/office/officeart/2005/8/layout/default"/>
    <dgm:cxn modelId="{265DBA4E-58BA-4237-B68C-DC638F367A9B}" type="presParOf" srcId="{AB58046C-7EDA-4F9D-990D-89A64639F2E8}" destId="{27934184-D2AD-4E76-BBA6-FE5C20478F82}" srcOrd="7" destOrd="0" presId="urn:microsoft.com/office/officeart/2005/8/layout/default"/>
    <dgm:cxn modelId="{A958D231-DDFF-4AA9-9F3D-CE9D0FE294E3}" type="presParOf" srcId="{AB58046C-7EDA-4F9D-990D-89A64639F2E8}" destId="{7A92A52D-DE1F-417F-8242-090721A4DE43}" srcOrd="8" destOrd="0" presId="urn:microsoft.com/office/officeart/2005/8/layout/default"/>
    <dgm:cxn modelId="{C12BD21D-CCCF-4ECC-BB61-120C821D8215}" type="presParOf" srcId="{AB58046C-7EDA-4F9D-990D-89A64639F2E8}" destId="{95257B4F-8B47-4A95-973F-BE87A9FD9255}" srcOrd="9" destOrd="0" presId="urn:microsoft.com/office/officeart/2005/8/layout/default"/>
    <dgm:cxn modelId="{0B69AD8B-D0FC-4AAB-B391-83626D1AA137}" type="presParOf" srcId="{AB58046C-7EDA-4F9D-990D-89A64639F2E8}" destId="{55F7E352-BF3A-44B5-9378-01F64B94E625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DD110A8-0B76-4C56-9D6D-09BF38156E4C}" type="doc">
      <dgm:prSet loTypeId="urn:microsoft.com/office/officeart/2008/layout/PictureAccent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NZ"/>
        </a:p>
      </dgm:t>
    </dgm:pt>
    <dgm:pt modelId="{FF9322FA-468A-428A-9070-630C013F58F3}">
      <dgm:prSet phldrT="[Text]" custT="1"/>
      <dgm:spPr>
        <a:noFill/>
        <a:ln>
          <a:noFill/>
        </a:ln>
      </dgm:spPr>
      <dgm:t>
        <a:bodyPr/>
        <a:lstStyle/>
        <a:p>
          <a:pPr algn="l"/>
          <a:r>
            <a:rPr lang="en-NZ" sz="2400" dirty="0">
              <a:solidFill>
                <a:schemeClr val="tx1"/>
              </a:solidFill>
            </a:rPr>
            <a:t>Any future framework would need to:</a:t>
          </a:r>
        </a:p>
      </dgm:t>
    </dgm:pt>
    <dgm:pt modelId="{44CE138C-3B1B-41DC-8D22-47668F0B8CFC}" type="parTrans" cxnId="{3A444731-D38E-42CF-B526-22CA6291A103}">
      <dgm:prSet/>
      <dgm:spPr/>
      <dgm:t>
        <a:bodyPr/>
        <a:lstStyle/>
        <a:p>
          <a:endParaRPr lang="en-NZ"/>
        </a:p>
      </dgm:t>
    </dgm:pt>
    <dgm:pt modelId="{2487651F-DB3D-4B28-8478-8BDC7F6C9246}" type="sibTrans" cxnId="{3A444731-D38E-42CF-B526-22CA6291A103}">
      <dgm:prSet/>
      <dgm:spPr/>
      <dgm:t>
        <a:bodyPr/>
        <a:lstStyle/>
        <a:p>
          <a:endParaRPr lang="en-NZ"/>
        </a:p>
      </dgm:t>
    </dgm:pt>
    <dgm:pt modelId="{24BB16B8-9C6E-4BD5-B81F-D6600D10FC2F}">
      <dgm:prSet phldrT="[Text]"/>
      <dgm:spPr>
        <a:solidFill>
          <a:srgbClr val="016273"/>
        </a:solidFill>
        <a:ln>
          <a:solidFill>
            <a:srgbClr val="016273"/>
          </a:solidFill>
        </a:ln>
      </dgm:spPr>
      <dgm:t>
        <a:bodyPr/>
        <a:lstStyle/>
        <a:p>
          <a:r>
            <a:rPr lang="en-NZ" b="1" dirty="0"/>
            <a:t>Fit with domestic reforms</a:t>
          </a:r>
          <a:br>
            <a:rPr lang="en-NZ" dirty="0"/>
          </a:br>
          <a:r>
            <a:rPr lang="en-NZ" dirty="0"/>
            <a:t>(e.g. open banking, payments modernisation and banking competition)</a:t>
          </a:r>
        </a:p>
      </dgm:t>
    </dgm:pt>
    <dgm:pt modelId="{91E45DD2-777B-44E0-A7C9-C252EE69887E}" type="parTrans" cxnId="{3BD8D134-CDE5-4F22-96F2-5B7D1EED240A}">
      <dgm:prSet/>
      <dgm:spPr/>
      <dgm:t>
        <a:bodyPr/>
        <a:lstStyle/>
        <a:p>
          <a:endParaRPr lang="en-NZ"/>
        </a:p>
      </dgm:t>
    </dgm:pt>
    <dgm:pt modelId="{A02A9723-6F73-4A46-B5EF-18A81B476DD7}" type="sibTrans" cxnId="{3BD8D134-CDE5-4F22-96F2-5B7D1EED240A}">
      <dgm:prSet/>
      <dgm:spPr/>
      <dgm:t>
        <a:bodyPr/>
        <a:lstStyle/>
        <a:p>
          <a:endParaRPr lang="en-NZ"/>
        </a:p>
      </dgm:t>
    </dgm:pt>
    <dgm:pt modelId="{0B92530F-5CD8-49BE-9F23-11DD7CA047E7}">
      <dgm:prSet phldrT="[Text]"/>
      <dgm:spPr>
        <a:solidFill>
          <a:srgbClr val="016273"/>
        </a:solidFill>
        <a:ln>
          <a:solidFill>
            <a:srgbClr val="016273"/>
          </a:solidFill>
        </a:ln>
      </dgm:spPr>
      <dgm:t>
        <a:bodyPr/>
        <a:lstStyle/>
        <a:p>
          <a:r>
            <a:rPr lang="en-NZ" b="1" dirty="0"/>
            <a:t>Support cross-border services</a:t>
          </a:r>
          <a:br>
            <a:rPr lang="en-NZ" b="1" dirty="0"/>
          </a:br>
          <a:r>
            <a:rPr lang="en-NZ" b="0" dirty="0"/>
            <a:t>Reduce unnecessary friction, especially for trans-Tasman services</a:t>
          </a:r>
          <a:endParaRPr lang="en-NZ" b="1" dirty="0"/>
        </a:p>
      </dgm:t>
    </dgm:pt>
    <dgm:pt modelId="{0589EE4F-38AD-4121-9AB7-7A32E2914BEF}" type="parTrans" cxnId="{F66BCBB5-28B0-4F43-B3F2-1D78C6B4DFF7}">
      <dgm:prSet/>
      <dgm:spPr/>
      <dgm:t>
        <a:bodyPr/>
        <a:lstStyle/>
        <a:p>
          <a:endParaRPr lang="en-NZ"/>
        </a:p>
      </dgm:t>
    </dgm:pt>
    <dgm:pt modelId="{93CB3479-A21B-4656-9864-E473D9F59CB5}" type="sibTrans" cxnId="{F66BCBB5-28B0-4F43-B3F2-1D78C6B4DFF7}">
      <dgm:prSet/>
      <dgm:spPr/>
      <dgm:t>
        <a:bodyPr/>
        <a:lstStyle/>
        <a:p>
          <a:endParaRPr lang="en-NZ"/>
        </a:p>
      </dgm:t>
    </dgm:pt>
    <dgm:pt modelId="{459212FB-76BA-4146-A1D6-8B32324C3819}" type="pres">
      <dgm:prSet presAssocID="{0DD110A8-0B76-4C56-9D6D-09BF38156E4C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4851BB02-820A-460C-BF92-C6FFB094D22B}" type="pres">
      <dgm:prSet presAssocID="{FF9322FA-468A-428A-9070-630C013F58F3}" presName="root" presStyleCnt="0">
        <dgm:presLayoutVars>
          <dgm:chMax/>
          <dgm:chPref val="4"/>
        </dgm:presLayoutVars>
      </dgm:prSet>
      <dgm:spPr/>
    </dgm:pt>
    <dgm:pt modelId="{D3F54A76-A6B1-4DD4-8A11-C57E958DB5CF}" type="pres">
      <dgm:prSet presAssocID="{FF9322FA-468A-428A-9070-630C013F58F3}" presName="rootComposite" presStyleCnt="0">
        <dgm:presLayoutVars/>
      </dgm:prSet>
      <dgm:spPr/>
    </dgm:pt>
    <dgm:pt modelId="{3FDE5268-EDE8-4CF4-98AA-0908D3F87507}" type="pres">
      <dgm:prSet presAssocID="{FF9322FA-468A-428A-9070-630C013F58F3}" presName="rootText" presStyleLbl="node0" presStyleIdx="0" presStyleCnt="1" custScaleY="51457">
        <dgm:presLayoutVars>
          <dgm:chMax/>
          <dgm:chPref val="4"/>
        </dgm:presLayoutVars>
      </dgm:prSet>
      <dgm:spPr/>
    </dgm:pt>
    <dgm:pt modelId="{E4C2401C-396B-4D69-9C87-3E3B72F96347}" type="pres">
      <dgm:prSet presAssocID="{FF9322FA-468A-428A-9070-630C013F58F3}" presName="childShape" presStyleCnt="0">
        <dgm:presLayoutVars>
          <dgm:chMax val="0"/>
          <dgm:chPref val="0"/>
        </dgm:presLayoutVars>
      </dgm:prSet>
      <dgm:spPr/>
    </dgm:pt>
    <dgm:pt modelId="{22C4E6F6-5E83-4C4B-99A9-4602245ADF8A}" type="pres">
      <dgm:prSet presAssocID="{24BB16B8-9C6E-4BD5-B81F-D6600D10FC2F}" presName="childComposite" presStyleCnt="0">
        <dgm:presLayoutVars>
          <dgm:chMax val="0"/>
          <dgm:chPref val="0"/>
        </dgm:presLayoutVars>
      </dgm:prSet>
      <dgm:spPr/>
    </dgm:pt>
    <dgm:pt modelId="{BBC5A181-24E6-4007-84BA-7A5103C6F2E7}" type="pres">
      <dgm:prSet presAssocID="{24BB16B8-9C6E-4BD5-B81F-D6600D10FC2F}" presName="Image" presStyleLbl="node1" presStyleIdx="0" presStyleCnt="2"/>
      <dgm:spPr>
        <a:blipFill dpi="0" rotWithShape="1">
          <a:blip xmlns:r="http://schemas.openxmlformats.org/officeDocument/2006/relationships" r:embed="rId1"/>
          <a:srcRect/>
          <a:stretch>
            <a:fillRect l="9287" t="48" r="9287" b="48"/>
          </a:stretch>
        </a:blipFill>
      </dgm:spPr>
    </dgm:pt>
    <dgm:pt modelId="{4F27858F-F977-4D53-90C0-34EEB0755E24}" type="pres">
      <dgm:prSet presAssocID="{24BB16B8-9C6E-4BD5-B81F-D6600D10FC2F}" presName="childText" presStyleLbl="lnNode1" presStyleIdx="0" presStyleCnt="2">
        <dgm:presLayoutVars>
          <dgm:chMax val="0"/>
          <dgm:chPref val="0"/>
          <dgm:bulletEnabled val="1"/>
        </dgm:presLayoutVars>
      </dgm:prSet>
      <dgm:spPr/>
    </dgm:pt>
    <dgm:pt modelId="{EDE419A2-4EAE-4A49-877E-4C1C1C759EFD}" type="pres">
      <dgm:prSet presAssocID="{0B92530F-5CD8-49BE-9F23-11DD7CA047E7}" presName="childComposite" presStyleCnt="0">
        <dgm:presLayoutVars>
          <dgm:chMax val="0"/>
          <dgm:chPref val="0"/>
        </dgm:presLayoutVars>
      </dgm:prSet>
      <dgm:spPr/>
    </dgm:pt>
    <dgm:pt modelId="{C1EFF747-1E63-47B7-BE4D-3378EBC781F7}" type="pres">
      <dgm:prSet presAssocID="{0B92530F-5CD8-49BE-9F23-11DD7CA047E7}" presName="Image" presStyleLbl="node1" presStyleIdx="1" presStyleCnt="2"/>
      <dgm:spPr>
        <a:blipFill dpi="0" rotWithShape="1">
          <a:blip xmlns:r="http://schemas.openxmlformats.org/officeDocument/2006/relationships" r:embed="rId2"/>
          <a:srcRect/>
          <a:stretch>
            <a:fillRect l="10853" t="48" r="10853" b="48"/>
          </a:stretch>
        </a:blipFill>
      </dgm:spPr>
    </dgm:pt>
    <dgm:pt modelId="{25B6CA47-E246-4400-B3AB-9F3202EA6AE3}" type="pres">
      <dgm:prSet presAssocID="{0B92530F-5CD8-49BE-9F23-11DD7CA047E7}" presName="childText" presStyleLbl="lnNode1" presStyleIdx="1" presStyleCnt="2">
        <dgm:presLayoutVars>
          <dgm:chMax val="0"/>
          <dgm:chPref val="0"/>
          <dgm:bulletEnabled val="1"/>
        </dgm:presLayoutVars>
      </dgm:prSet>
      <dgm:spPr/>
    </dgm:pt>
  </dgm:ptLst>
  <dgm:cxnLst>
    <dgm:cxn modelId="{3A444731-D38E-42CF-B526-22CA6291A103}" srcId="{0DD110A8-0B76-4C56-9D6D-09BF38156E4C}" destId="{FF9322FA-468A-428A-9070-630C013F58F3}" srcOrd="0" destOrd="0" parTransId="{44CE138C-3B1B-41DC-8D22-47668F0B8CFC}" sibTransId="{2487651F-DB3D-4B28-8478-8BDC7F6C9246}"/>
    <dgm:cxn modelId="{3BD8D134-CDE5-4F22-96F2-5B7D1EED240A}" srcId="{FF9322FA-468A-428A-9070-630C013F58F3}" destId="{24BB16B8-9C6E-4BD5-B81F-D6600D10FC2F}" srcOrd="0" destOrd="0" parTransId="{91E45DD2-777B-44E0-A7C9-C252EE69887E}" sibTransId="{A02A9723-6F73-4A46-B5EF-18A81B476DD7}"/>
    <dgm:cxn modelId="{38DB0B3B-58FD-4481-B5C9-B02203DD58AF}" type="presOf" srcId="{0B92530F-5CD8-49BE-9F23-11DD7CA047E7}" destId="{25B6CA47-E246-4400-B3AB-9F3202EA6AE3}" srcOrd="0" destOrd="0" presId="urn:microsoft.com/office/officeart/2008/layout/PictureAccentList"/>
    <dgm:cxn modelId="{9FB47673-6077-4B74-8AAC-13BE78DF59EF}" type="presOf" srcId="{FF9322FA-468A-428A-9070-630C013F58F3}" destId="{3FDE5268-EDE8-4CF4-98AA-0908D3F87507}" srcOrd="0" destOrd="0" presId="urn:microsoft.com/office/officeart/2008/layout/PictureAccentList"/>
    <dgm:cxn modelId="{7EE652A2-0924-4E00-9322-1F9774236EB1}" type="presOf" srcId="{0DD110A8-0B76-4C56-9D6D-09BF38156E4C}" destId="{459212FB-76BA-4146-A1D6-8B32324C3819}" srcOrd="0" destOrd="0" presId="urn:microsoft.com/office/officeart/2008/layout/PictureAccentList"/>
    <dgm:cxn modelId="{F66BCBB5-28B0-4F43-B3F2-1D78C6B4DFF7}" srcId="{FF9322FA-468A-428A-9070-630C013F58F3}" destId="{0B92530F-5CD8-49BE-9F23-11DD7CA047E7}" srcOrd="1" destOrd="0" parTransId="{0589EE4F-38AD-4121-9AB7-7A32E2914BEF}" sibTransId="{93CB3479-A21B-4656-9864-E473D9F59CB5}"/>
    <dgm:cxn modelId="{7ADFFDCD-675A-4780-9CE7-97C54DEF57D0}" type="presOf" srcId="{24BB16B8-9C6E-4BD5-B81F-D6600D10FC2F}" destId="{4F27858F-F977-4D53-90C0-34EEB0755E24}" srcOrd="0" destOrd="0" presId="urn:microsoft.com/office/officeart/2008/layout/PictureAccentList"/>
    <dgm:cxn modelId="{CC2A1BD0-69B3-4C31-884E-9EB85D586354}" type="presParOf" srcId="{459212FB-76BA-4146-A1D6-8B32324C3819}" destId="{4851BB02-820A-460C-BF92-C6FFB094D22B}" srcOrd="0" destOrd="0" presId="urn:microsoft.com/office/officeart/2008/layout/PictureAccentList"/>
    <dgm:cxn modelId="{1FACB656-CFCA-4D64-BBA3-FD75373A2DC7}" type="presParOf" srcId="{4851BB02-820A-460C-BF92-C6FFB094D22B}" destId="{D3F54A76-A6B1-4DD4-8A11-C57E958DB5CF}" srcOrd="0" destOrd="0" presId="urn:microsoft.com/office/officeart/2008/layout/PictureAccentList"/>
    <dgm:cxn modelId="{ADFEC2D6-688E-4EC8-9E17-68ED808956FB}" type="presParOf" srcId="{D3F54A76-A6B1-4DD4-8A11-C57E958DB5CF}" destId="{3FDE5268-EDE8-4CF4-98AA-0908D3F87507}" srcOrd="0" destOrd="0" presId="urn:microsoft.com/office/officeart/2008/layout/PictureAccentList"/>
    <dgm:cxn modelId="{88861115-EB93-4F6B-9AC7-A78A201BFBF9}" type="presParOf" srcId="{4851BB02-820A-460C-BF92-C6FFB094D22B}" destId="{E4C2401C-396B-4D69-9C87-3E3B72F96347}" srcOrd="1" destOrd="0" presId="urn:microsoft.com/office/officeart/2008/layout/PictureAccentList"/>
    <dgm:cxn modelId="{882E2E06-5E69-4CB0-93B9-521F9E97787D}" type="presParOf" srcId="{E4C2401C-396B-4D69-9C87-3E3B72F96347}" destId="{22C4E6F6-5E83-4C4B-99A9-4602245ADF8A}" srcOrd="0" destOrd="0" presId="urn:microsoft.com/office/officeart/2008/layout/PictureAccentList"/>
    <dgm:cxn modelId="{3BD03AD0-DD62-4161-8956-F7F96774E647}" type="presParOf" srcId="{22C4E6F6-5E83-4C4B-99A9-4602245ADF8A}" destId="{BBC5A181-24E6-4007-84BA-7A5103C6F2E7}" srcOrd="0" destOrd="0" presId="urn:microsoft.com/office/officeart/2008/layout/PictureAccentList"/>
    <dgm:cxn modelId="{C3BC399A-01F5-4F93-ACC6-F119E03BAF85}" type="presParOf" srcId="{22C4E6F6-5E83-4C4B-99A9-4602245ADF8A}" destId="{4F27858F-F977-4D53-90C0-34EEB0755E24}" srcOrd="1" destOrd="0" presId="urn:microsoft.com/office/officeart/2008/layout/PictureAccentList"/>
    <dgm:cxn modelId="{0BB9C2BA-0078-44A0-A67A-A649A01F7623}" type="presParOf" srcId="{E4C2401C-396B-4D69-9C87-3E3B72F96347}" destId="{EDE419A2-4EAE-4A49-877E-4C1C1C759EFD}" srcOrd="1" destOrd="0" presId="urn:microsoft.com/office/officeart/2008/layout/PictureAccentList"/>
    <dgm:cxn modelId="{CDDE3082-3AFE-4012-8B51-57D8F8FA6DB8}" type="presParOf" srcId="{EDE419A2-4EAE-4A49-877E-4C1C1C759EFD}" destId="{C1EFF747-1E63-47B7-BE4D-3378EBC781F7}" srcOrd="0" destOrd="0" presId="urn:microsoft.com/office/officeart/2008/layout/PictureAccentList"/>
    <dgm:cxn modelId="{36424E9C-1009-4BA8-9940-2D3BC2D72835}" type="presParOf" srcId="{EDE419A2-4EAE-4A49-877E-4C1C1C759EFD}" destId="{25B6CA47-E246-4400-B3AB-9F3202EA6AE3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FFD45A91-B21A-440D-96C0-1742D2BE7BF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NZ"/>
        </a:p>
      </dgm:t>
    </dgm:pt>
    <dgm:pt modelId="{594CC12F-085E-4D63-B7E0-ED65EEEDE574}">
      <dgm:prSet/>
      <dgm:spPr>
        <a:solidFill>
          <a:srgbClr val="0073BB"/>
        </a:solidFill>
        <a:ln>
          <a:solidFill>
            <a:srgbClr val="0073BB"/>
          </a:solidFill>
        </a:ln>
      </dgm:spPr>
      <dgm:t>
        <a:bodyPr/>
        <a:lstStyle/>
        <a:p>
          <a:r>
            <a:rPr lang="en-NZ" b="0" i="0" dirty="0"/>
            <a:t>Which objectives matter most?</a:t>
          </a:r>
          <a:endParaRPr lang="en-NZ" dirty="0"/>
        </a:p>
      </dgm:t>
    </dgm:pt>
    <dgm:pt modelId="{8C5972F1-B2B7-42E0-A970-D3B2F8F5BB63}" type="parTrans" cxnId="{8D412EF4-4654-4C83-B8AB-F131F20485CA}">
      <dgm:prSet/>
      <dgm:spPr/>
      <dgm:t>
        <a:bodyPr/>
        <a:lstStyle/>
        <a:p>
          <a:endParaRPr lang="en-NZ"/>
        </a:p>
      </dgm:t>
    </dgm:pt>
    <dgm:pt modelId="{E557F9BE-D31E-4C50-B46C-5442EC74B8AA}" type="sibTrans" cxnId="{8D412EF4-4654-4C83-B8AB-F131F20485CA}">
      <dgm:prSet/>
      <dgm:spPr/>
      <dgm:t>
        <a:bodyPr/>
        <a:lstStyle/>
        <a:p>
          <a:endParaRPr lang="en-NZ"/>
        </a:p>
      </dgm:t>
    </dgm:pt>
    <dgm:pt modelId="{0FEAF467-A24F-404B-BDAB-2C6CEAD33D0D}">
      <dgm:prSet/>
      <dgm:spPr>
        <a:solidFill>
          <a:srgbClr val="016273"/>
        </a:solidFill>
        <a:ln>
          <a:solidFill>
            <a:srgbClr val="016273"/>
          </a:solidFill>
        </a:ln>
      </dgm:spPr>
      <dgm:t>
        <a:bodyPr/>
        <a:lstStyle/>
        <a:p>
          <a:r>
            <a:rPr lang="en-NZ" b="0" i="0"/>
            <a:t>Should rules be activity-based?</a:t>
          </a:r>
          <a:endParaRPr lang="en-NZ"/>
        </a:p>
      </dgm:t>
    </dgm:pt>
    <dgm:pt modelId="{5ECC8EF2-EA7D-4138-A42E-C5026B05C754}" type="parTrans" cxnId="{7377C7D7-5331-4E5A-86F3-66302272EC02}">
      <dgm:prSet/>
      <dgm:spPr/>
      <dgm:t>
        <a:bodyPr/>
        <a:lstStyle/>
        <a:p>
          <a:endParaRPr lang="en-NZ"/>
        </a:p>
      </dgm:t>
    </dgm:pt>
    <dgm:pt modelId="{8B088AA7-154F-4A2B-8ABE-33A1A2978A1E}" type="sibTrans" cxnId="{7377C7D7-5331-4E5A-86F3-66302272EC02}">
      <dgm:prSet/>
      <dgm:spPr/>
      <dgm:t>
        <a:bodyPr/>
        <a:lstStyle/>
        <a:p>
          <a:endParaRPr lang="en-NZ"/>
        </a:p>
      </dgm:t>
    </dgm:pt>
    <dgm:pt modelId="{04D49A8C-E2F9-4AF5-8B92-350C303C53BB}">
      <dgm:prSet/>
      <dgm:spPr>
        <a:solidFill>
          <a:srgbClr val="016273"/>
        </a:solidFill>
        <a:ln>
          <a:solidFill>
            <a:srgbClr val="016273"/>
          </a:solidFill>
        </a:ln>
      </dgm:spPr>
      <dgm:t>
        <a:bodyPr/>
        <a:lstStyle/>
        <a:p>
          <a:r>
            <a:rPr lang="en-NZ" b="0" i="0" dirty="0"/>
            <a:t>Should rules scale with risk or size, and if so, how?</a:t>
          </a:r>
          <a:endParaRPr lang="en-NZ" dirty="0"/>
        </a:p>
      </dgm:t>
    </dgm:pt>
    <dgm:pt modelId="{551B2EA3-8412-465C-88E6-B7E7EA08D36E}" type="parTrans" cxnId="{62DC2E04-B4CA-42B9-9908-F7DD5D8A30C2}">
      <dgm:prSet/>
      <dgm:spPr/>
      <dgm:t>
        <a:bodyPr/>
        <a:lstStyle/>
        <a:p>
          <a:endParaRPr lang="en-NZ"/>
        </a:p>
      </dgm:t>
    </dgm:pt>
    <dgm:pt modelId="{996F22B8-FE8F-4771-B354-34D4858B6607}" type="sibTrans" cxnId="{62DC2E04-B4CA-42B9-9908-F7DD5D8A30C2}">
      <dgm:prSet/>
      <dgm:spPr/>
      <dgm:t>
        <a:bodyPr/>
        <a:lstStyle/>
        <a:p>
          <a:endParaRPr lang="en-NZ"/>
        </a:p>
      </dgm:t>
    </dgm:pt>
    <dgm:pt modelId="{A81CCA38-BFB3-44F6-9876-82E069CED141}">
      <dgm:prSet/>
      <dgm:spPr>
        <a:solidFill>
          <a:srgbClr val="016273"/>
        </a:solidFill>
        <a:ln>
          <a:solidFill>
            <a:srgbClr val="016273"/>
          </a:solidFill>
        </a:ln>
      </dgm:spPr>
      <dgm:t>
        <a:bodyPr/>
        <a:lstStyle/>
        <a:p>
          <a:r>
            <a:rPr lang="en-NZ" b="0" i="0" dirty="0"/>
            <a:t>What approach, or mix of approaches, would work best?</a:t>
          </a:r>
          <a:endParaRPr lang="en-NZ" dirty="0"/>
        </a:p>
      </dgm:t>
    </dgm:pt>
    <dgm:pt modelId="{768FAED0-1A3D-4578-AED6-BE7C9FF585BD}" type="parTrans" cxnId="{A131EFC9-CD96-4987-A0D0-4B863CB8AA32}">
      <dgm:prSet/>
      <dgm:spPr/>
      <dgm:t>
        <a:bodyPr/>
        <a:lstStyle/>
        <a:p>
          <a:endParaRPr lang="en-NZ"/>
        </a:p>
      </dgm:t>
    </dgm:pt>
    <dgm:pt modelId="{2C992BA0-DEA5-424E-BF18-DE95ECC24329}" type="sibTrans" cxnId="{A131EFC9-CD96-4987-A0D0-4B863CB8AA32}">
      <dgm:prSet/>
      <dgm:spPr/>
      <dgm:t>
        <a:bodyPr/>
        <a:lstStyle/>
        <a:p>
          <a:endParaRPr lang="en-NZ"/>
        </a:p>
      </dgm:t>
    </dgm:pt>
    <dgm:pt modelId="{032DD830-D63D-4E84-83D6-8389954FA51F}">
      <dgm:prSet/>
      <dgm:spPr>
        <a:solidFill>
          <a:srgbClr val="0073BB"/>
        </a:solidFill>
        <a:ln>
          <a:solidFill>
            <a:srgbClr val="0073BB"/>
          </a:solidFill>
        </a:ln>
      </dgm:spPr>
      <dgm:t>
        <a:bodyPr/>
        <a:lstStyle/>
        <a:p>
          <a:r>
            <a:rPr lang="en-NZ" b="0" i="0" dirty="0"/>
            <a:t>How should future rules be timed with other reforms?</a:t>
          </a:r>
          <a:endParaRPr lang="en-NZ" dirty="0"/>
        </a:p>
      </dgm:t>
    </dgm:pt>
    <dgm:pt modelId="{37D80D00-E6B2-45FD-AD10-7C2315BB8761}" type="parTrans" cxnId="{0DEEA1A9-9763-4EBD-9DA5-FCBA7DC61E8A}">
      <dgm:prSet/>
      <dgm:spPr/>
      <dgm:t>
        <a:bodyPr/>
        <a:lstStyle/>
        <a:p>
          <a:endParaRPr lang="en-NZ"/>
        </a:p>
      </dgm:t>
    </dgm:pt>
    <dgm:pt modelId="{19382C89-A84B-4094-9338-9E04F92AA707}" type="sibTrans" cxnId="{0DEEA1A9-9763-4EBD-9DA5-FCBA7DC61E8A}">
      <dgm:prSet/>
      <dgm:spPr/>
      <dgm:t>
        <a:bodyPr/>
        <a:lstStyle/>
        <a:p>
          <a:endParaRPr lang="en-NZ"/>
        </a:p>
      </dgm:t>
    </dgm:pt>
    <dgm:pt modelId="{86658727-F888-4715-A5D6-FCA119C9CC7D}">
      <dgm:prSet/>
      <dgm:spPr>
        <a:solidFill>
          <a:srgbClr val="0073BB"/>
        </a:solidFill>
        <a:ln>
          <a:solidFill>
            <a:srgbClr val="0073BB"/>
          </a:solidFill>
        </a:ln>
      </dgm:spPr>
      <dgm:t>
        <a:bodyPr/>
        <a:lstStyle/>
        <a:p>
          <a:r>
            <a:rPr lang="en-NZ" b="0" i="0" dirty="0"/>
            <a:t>Where would cross-border or trans-Tasman alignment help?</a:t>
          </a:r>
          <a:endParaRPr lang="en-NZ" dirty="0"/>
        </a:p>
      </dgm:t>
    </dgm:pt>
    <dgm:pt modelId="{E8EFD9CE-7810-4070-B63C-4E8D6D49B24E}" type="parTrans" cxnId="{A6B0523F-2F7C-430C-8CD3-BB2B02C9F27B}">
      <dgm:prSet/>
      <dgm:spPr/>
      <dgm:t>
        <a:bodyPr/>
        <a:lstStyle/>
        <a:p>
          <a:endParaRPr lang="en-NZ"/>
        </a:p>
      </dgm:t>
    </dgm:pt>
    <dgm:pt modelId="{0CA6991D-2F13-4242-98AA-5A39740A3724}" type="sibTrans" cxnId="{A6B0523F-2F7C-430C-8CD3-BB2B02C9F27B}">
      <dgm:prSet/>
      <dgm:spPr/>
      <dgm:t>
        <a:bodyPr/>
        <a:lstStyle/>
        <a:p>
          <a:endParaRPr lang="en-NZ"/>
        </a:p>
      </dgm:t>
    </dgm:pt>
    <dgm:pt modelId="{498755EA-01DA-469D-93E2-DBA93030B2AD}" type="pres">
      <dgm:prSet presAssocID="{FFD45A91-B21A-440D-96C0-1742D2BE7BFE}" presName="linear" presStyleCnt="0">
        <dgm:presLayoutVars>
          <dgm:animLvl val="lvl"/>
          <dgm:resizeHandles val="exact"/>
        </dgm:presLayoutVars>
      </dgm:prSet>
      <dgm:spPr/>
    </dgm:pt>
    <dgm:pt modelId="{0FDDCE9E-CE2A-4BF9-82D9-FB7381EEBBB2}" type="pres">
      <dgm:prSet presAssocID="{594CC12F-085E-4D63-B7E0-ED65EEEDE574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C1CCF039-4E02-4E0C-9A80-FA33F9A0FE0D}" type="pres">
      <dgm:prSet presAssocID="{E557F9BE-D31E-4C50-B46C-5442EC74B8AA}" presName="spacer" presStyleCnt="0"/>
      <dgm:spPr/>
    </dgm:pt>
    <dgm:pt modelId="{1A79C407-8CA3-4175-BC04-C9026C187BAA}" type="pres">
      <dgm:prSet presAssocID="{0FEAF467-A24F-404B-BDAB-2C6CEAD33D0D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B9F1BA6A-E974-43BE-9466-B4246F32EB5F}" type="pres">
      <dgm:prSet presAssocID="{8B088AA7-154F-4A2B-8ABE-33A1A2978A1E}" presName="spacer" presStyleCnt="0"/>
      <dgm:spPr/>
    </dgm:pt>
    <dgm:pt modelId="{B8F4ADE8-EC25-4F41-A2DC-6EB7950B38C6}" type="pres">
      <dgm:prSet presAssocID="{04D49A8C-E2F9-4AF5-8B92-350C303C53BB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7298F20A-C04E-4307-B3EB-936C8570899F}" type="pres">
      <dgm:prSet presAssocID="{996F22B8-FE8F-4771-B354-34D4858B6607}" presName="spacer" presStyleCnt="0"/>
      <dgm:spPr/>
    </dgm:pt>
    <dgm:pt modelId="{91277D07-02CC-4C50-9E15-FD19C9E9FEA4}" type="pres">
      <dgm:prSet presAssocID="{A81CCA38-BFB3-44F6-9876-82E069CED141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C15D4DEE-649C-4E48-B877-35BA5B6B9937}" type="pres">
      <dgm:prSet presAssocID="{2C992BA0-DEA5-424E-BF18-DE95ECC24329}" presName="spacer" presStyleCnt="0"/>
      <dgm:spPr/>
    </dgm:pt>
    <dgm:pt modelId="{561ECB5C-5F86-4948-88BA-EA65DA0540D4}" type="pres">
      <dgm:prSet presAssocID="{032DD830-D63D-4E84-83D6-8389954FA51F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91C92117-4FE8-4A91-A980-E72AD3DE0EB8}" type="pres">
      <dgm:prSet presAssocID="{19382C89-A84B-4094-9338-9E04F92AA707}" presName="spacer" presStyleCnt="0"/>
      <dgm:spPr/>
    </dgm:pt>
    <dgm:pt modelId="{91FF7CBC-6232-4EA6-A501-4F5A149F918C}" type="pres">
      <dgm:prSet presAssocID="{86658727-F888-4715-A5D6-FCA119C9CC7D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9CB42404-EFD1-4FF9-89B0-9B5DC2DD0331}" type="presOf" srcId="{A81CCA38-BFB3-44F6-9876-82E069CED141}" destId="{91277D07-02CC-4C50-9E15-FD19C9E9FEA4}" srcOrd="0" destOrd="0" presId="urn:microsoft.com/office/officeart/2005/8/layout/vList2"/>
    <dgm:cxn modelId="{62DC2E04-B4CA-42B9-9908-F7DD5D8A30C2}" srcId="{FFD45A91-B21A-440D-96C0-1742D2BE7BFE}" destId="{04D49A8C-E2F9-4AF5-8B92-350C303C53BB}" srcOrd="2" destOrd="0" parTransId="{551B2EA3-8412-465C-88E6-B7E7EA08D36E}" sibTransId="{996F22B8-FE8F-4771-B354-34D4858B6607}"/>
    <dgm:cxn modelId="{01A6CB35-A840-4AEA-B3F8-1ABD2092DCFE}" type="presOf" srcId="{04D49A8C-E2F9-4AF5-8B92-350C303C53BB}" destId="{B8F4ADE8-EC25-4F41-A2DC-6EB7950B38C6}" srcOrd="0" destOrd="0" presId="urn:microsoft.com/office/officeart/2005/8/layout/vList2"/>
    <dgm:cxn modelId="{A6B0523F-2F7C-430C-8CD3-BB2B02C9F27B}" srcId="{FFD45A91-B21A-440D-96C0-1742D2BE7BFE}" destId="{86658727-F888-4715-A5D6-FCA119C9CC7D}" srcOrd="5" destOrd="0" parTransId="{E8EFD9CE-7810-4070-B63C-4E8D6D49B24E}" sibTransId="{0CA6991D-2F13-4242-98AA-5A39740A3724}"/>
    <dgm:cxn modelId="{C9CC7E96-AEDF-4C17-8353-9515028932B3}" type="presOf" srcId="{594CC12F-085E-4D63-B7E0-ED65EEEDE574}" destId="{0FDDCE9E-CE2A-4BF9-82D9-FB7381EEBBB2}" srcOrd="0" destOrd="0" presId="urn:microsoft.com/office/officeart/2005/8/layout/vList2"/>
    <dgm:cxn modelId="{3031059A-315C-482F-A9F9-96DD3A3AB7DB}" type="presOf" srcId="{032DD830-D63D-4E84-83D6-8389954FA51F}" destId="{561ECB5C-5F86-4948-88BA-EA65DA0540D4}" srcOrd="0" destOrd="0" presId="urn:microsoft.com/office/officeart/2005/8/layout/vList2"/>
    <dgm:cxn modelId="{0DEEA1A9-9763-4EBD-9DA5-FCBA7DC61E8A}" srcId="{FFD45A91-B21A-440D-96C0-1742D2BE7BFE}" destId="{032DD830-D63D-4E84-83D6-8389954FA51F}" srcOrd="4" destOrd="0" parTransId="{37D80D00-E6B2-45FD-AD10-7C2315BB8761}" sibTransId="{19382C89-A84B-4094-9338-9E04F92AA707}"/>
    <dgm:cxn modelId="{BE742DC8-C05A-4149-ADFE-001211D89F61}" type="presOf" srcId="{FFD45A91-B21A-440D-96C0-1742D2BE7BFE}" destId="{498755EA-01DA-469D-93E2-DBA93030B2AD}" srcOrd="0" destOrd="0" presId="urn:microsoft.com/office/officeart/2005/8/layout/vList2"/>
    <dgm:cxn modelId="{A131EFC9-CD96-4987-A0D0-4B863CB8AA32}" srcId="{FFD45A91-B21A-440D-96C0-1742D2BE7BFE}" destId="{A81CCA38-BFB3-44F6-9876-82E069CED141}" srcOrd="3" destOrd="0" parTransId="{768FAED0-1A3D-4578-AED6-BE7C9FF585BD}" sibTransId="{2C992BA0-DEA5-424E-BF18-DE95ECC24329}"/>
    <dgm:cxn modelId="{7377C7D7-5331-4E5A-86F3-66302272EC02}" srcId="{FFD45A91-B21A-440D-96C0-1742D2BE7BFE}" destId="{0FEAF467-A24F-404B-BDAB-2C6CEAD33D0D}" srcOrd="1" destOrd="0" parTransId="{5ECC8EF2-EA7D-4138-A42E-C5026B05C754}" sibTransId="{8B088AA7-154F-4A2B-8ABE-33A1A2978A1E}"/>
    <dgm:cxn modelId="{701394E9-3C2F-4B44-877C-B0EF913DC116}" type="presOf" srcId="{0FEAF467-A24F-404B-BDAB-2C6CEAD33D0D}" destId="{1A79C407-8CA3-4175-BC04-C9026C187BAA}" srcOrd="0" destOrd="0" presId="urn:microsoft.com/office/officeart/2005/8/layout/vList2"/>
    <dgm:cxn modelId="{8D412EF4-4654-4C83-B8AB-F131F20485CA}" srcId="{FFD45A91-B21A-440D-96C0-1742D2BE7BFE}" destId="{594CC12F-085E-4D63-B7E0-ED65EEEDE574}" srcOrd="0" destOrd="0" parTransId="{8C5972F1-B2B7-42E0-A970-D3B2F8F5BB63}" sibTransId="{E557F9BE-D31E-4C50-B46C-5442EC74B8AA}"/>
    <dgm:cxn modelId="{68D190FE-263A-42F3-B700-8FD687044FFD}" type="presOf" srcId="{86658727-F888-4715-A5D6-FCA119C9CC7D}" destId="{91FF7CBC-6232-4EA6-A501-4F5A149F918C}" srcOrd="0" destOrd="0" presId="urn:microsoft.com/office/officeart/2005/8/layout/vList2"/>
    <dgm:cxn modelId="{23E677A3-9029-415A-9186-55B87FAB783B}" type="presParOf" srcId="{498755EA-01DA-469D-93E2-DBA93030B2AD}" destId="{0FDDCE9E-CE2A-4BF9-82D9-FB7381EEBBB2}" srcOrd="0" destOrd="0" presId="urn:microsoft.com/office/officeart/2005/8/layout/vList2"/>
    <dgm:cxn modelId="{93A574F9-E563-4365-91A6-06D42A7413F7}" type="presParOf" srcId="{498755EA-01DA-469D-93E2-DBA93030B2AD}" destId="{C1CCF039-4E02-4E0C-9A80-FA33F9A0FE0D}" srcOrd="1" destOrd="0" presId="urn:microsoft.com/office/officeart/2005/8/layout/vList2"/>
    <dgm:cxn modelId="{D0412E72-7ED7-4015-B734-58D918FED6B0}" type="presParOf" srcId="{498755EA-01DA-469D-93E2-DBA93030B2AD}" destId="{1A79C407-8CA3-4175-BC04-C9026C187BAA}" srcOrd="2" destOrd="0" presId="urn:microsoft.com/office/officeart/2005/8/layout/vList2"/>
    <dgm:cxn modelId="{DB85DD8E-722E-4995-8FDB-5C60B90A9F08}" type="presParOf" srcId="{498755EA-01DA-469D-93E2-DBA93030B2AD}" destId="{B9F1BA6A-E974-43BE-9466-B4246F32EB5F}" srcOrd="3" destOrd="0" presId="urn:microsoft.com/office/officeart/2005/8/layout/vList2"/>
    <dgm:cxn modelId="{CAB54E4E-730A-4C27-B899-A9460978A37A}" type="presParOf" srcId="{498755EA-01DA-469D-93E2-DBA93030B2AD}" destId="{B8F4ADE8-EC25-4F41-A2DC-6EB7950B38C6}" srcOrd="4" destOrd="0" presId="urn:microsoft.com/office/officeart/2005/8/layout/vList2"/>
    <dgm:cxn modelId="{4F5EE7B7-163B-4D84-BE8C-16928F6E17F8}" type="presParOf" srcId="{498755EA-01DA-469D-93E2-DBA93030B2AD}" destId="{7298F20A-C04E-4307-B3EB-936C8570899F}" srcOrd="5" destOrd="0" presId="urn:microsoft.com/office/officeart/2005/8/layout/vList2"/>
    <dgm:cxn modelId="{517F674E-5648-47D1-839C-1284EAB42774}" type="presParOf" srcId="{498755EA-01DA-469D-93E2-DBA93030B2AD}" destId="{91277D07-02CC-4C50-9E15-FD19C9E9FEA4}" srcOrd="6" destOrd="0" presId="urn:microsoft.com/office/officeart/2005/8/layout/vList2"/>
    <dgm:cxn modelId="{92BF8096-5DB8-410A-BF6C-C3B7456C6F03}" type="presParOf" srcId="{498755EA-01DA-469D-93E2-DBA93030B2AD}" destId="{C15D4DEE-649C-4E48-B877-35BA5B6B9937}" srcOrd="7" destOrd="0" presId="urn:microsoft.com/office/officeart/2005/8/layout/vList2"/>
    <dgm:cxn modelId="{F93DE7A7-177E-4770-91BD-6414F8331AEA}" type="presParOf" srcId="{498755EA-01DA-469D-93E2-DBA93030B2AD}" destId="{561ECB5C-5F86-4948-88BA-EA65DA0540D4}" srcOrd="8" destOrd="0" presId="urn:microsoft.com/office/officeart/2005/8/layout/vList2"/>
    <dgm:cxn modelId="{BE5611D9-BA95-4D04-ADFA-00E1C688420E}" type="presParOf" srcId="{498755EA-01DA-469D-93E2-DBA93030B2AD}" destId="{91C92117-4FE8-4A91-A980-E72AD3DE0EB8}" srcOrd="9" destOrd="0" presId="urn:microsoft.com/office/officeart/2005/8/layout/vList2"/>
    <dgm:cxn modelId="{09948A7F-93CC-4836-91DB-1B2EC9713757}" type="presParOf" srcId="{498755EA-01DA-469D-93E2-DBA93030B2AD}" destId="{91FF7CBC-6232-4EA6-A501-4F5A149F918C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2DD2151B-C59D-4C92-9C7F-02BDBC1228E8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NZ"/>
        </a:p>
      </dgm:t>
    </dgm:pt>
    <dgm:pt modelId="{18AB8A87-A35E-451D-8EFA-F6D892778675}">
      <dgm:prSet/>
      <dgm:spPr>
        <a:solidFill>
          <a:srgbClr val="5E811D"/>
        </a:solidFill>
        <a:ln>
          <a:solidFill>
            <a:srgbClr val="5E811D"/>
          </a:solidFill>
        </a:ln>
      </dgm:spPr>
      <dgm:t>
        <a:bodyPr/>
        <a:lstStyle/>
        <a:p>
          <a:r>
            <a:rPr lang="en-NZ" b="0" i="0" dirty="0"/>
            <a:t>SUBMISSIONS CLOSE:</a:t>
          </a:r>
          <a:br>
            <a:rPr lang="en-NZ" b="0" i="0" dirty="0"/>
          </a:br>
          <a:br>
            <a:rPr lang="en-NZ" b="0" i="0" dirty="0"/>
          </a:br>
          <a:r>
            <a:rPr lang="en-NZ" b="0" i="0" dirty="0"/>
            <a:t>5pm</a:t>
          </a:r>
          <a:br>
            <a:rPr lang="en-NZ" b="0" i="0" dirty="0"/>
          </a:br>
          <a:r>
            <a:rPr lang="en-NZ" b="0" i="0" dirty="0"/>
            <a:t>Friday 3 July</a:t>
          </a:r>
          <a:endParaRPr lang="en-NZ" dirty="0"/>
        </a:p>
      </dgm:t>
    </dgm:pt>
    <dgm:pt modelId="{FAE67D4F-96A5-4539-8670-9E4B628F552C}" type="parTrans" cxnId="{4052CEAD-5B38-4D56-8863-E4D12B26F94E}">
      <dgm:prSet/>
      <dgm:spPr/>
      <dgm:t>
        <a:bodyPr/>
        <a:lstStyle/>
        <a:p>
          <a:endParaRPr lang="en-NZ"/>
        </a:p>
      </dgm:t>
    </dgm:pt>
    <dgm:pt modelId="{C18F1D0F-B765-4259-83F1-FED235E1DDF7}" type="sibTrans" cxnId="{4052CEAD-5B38-4D56-8863-E4D12B26F94E}">
      <dgm:prSet/>
      <dgm:spPr/>
      <dgm:t>
        <a:bodyPr/>
        <a:lstStyle/>
        <a:p>
          <a:endParaRPr lang="en-NZ"/>
        </a:p>
      </dgm:t>
    </dgm:pt>
    <dgm:pt modelId="{C7DBFE28-BC41-4BCF-9778-BD7959D0F669}">
      <dgm:prSet custT="1"/>
      <dgm:spPr>
        <a:solidFill>
          <a:srgbClr val="016273"/>
        </a:solidFill>
        <a:ln>
          <a:solidFill>
            <a:srgbClr val="016273"/>
          </a:solidFill>
        </a:ln>
      </dgm:spPr>
      <dgm:t>
        <a:bodyPr/>
        <a:lstStyle/>
        <a:p>
          <a:pPr marL="263525" indent="-263525" algn="l">
            <a:tabLst>
              <a:tab pos="263525" algn="l"/>
            </a:tabLst>
          </a:pPr>
          <a:r>
            <a:rPr lang="en-NZ" sz="2200" b="0" i="0" kern="1200" dirty="0"/>
            <a:t>1.	Read the discussion document: </a:t>
          </a:r>
          <a:r>
            <a:rPr lang="en-NZ" sz="2200" b="0" i="0" kern="1200" dirty="0">
              <a:solidFill>
                <a:schemeClr val="bg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mbie.govt.nz/have-your-say/payment-services-regulation</a:t>
          </a:r>
          <a:endParaRPr lang="en-NZ" sz="2200" b="0" i="0" kern="1200" dirty="0">
            <a:solidFill>
              <a:schemeClr val="bg1"/>
            </a:solidFill>
          </a:endParaRPr>
        </a:p>
        <a:p>
          <a:pPr marL="179388" indent="-179388" algn="l">
            <a:tabLst>
              <a:tab pos="179388" algn="l"/>
            </a:tabLst>
          </a:pPr>
          <a:endParaRPr lang="en-NZ" sz="1000" b="0" i="0" kern="1200" dirty="0"/>
        </a:p>
        <a:p>
          <a:pPr marL="263525" indent="-263525" algn="l">
            <a:tabLst>
              <a:tab pos="263525" algn="l"/>
            </a:tabLst>
          </a:pPr>
          <a:r>
            <a:rPr lang="en-NZ" sz="2200" b="0" i="0" kern="1200" dirty="0"/>
            <a:t>2.	Use the online submission </a:t>
          </a:r>
          <a:r>
            <a:rPr lang="en-NZ" sz="2200" b="0" i="0" kern="1200" dirty="0">
              <a:solidFill>
                <a:srgbClr val="FFFFFF"/>
              </a:solidFill>
              <a:latin typeface="Aptos" panose="02110004020202020204"/>
              <a:ea typeface="+mn-ea"/>
              <a:cs typeface="+mn-cs"/>
            </a:rPr>
            <a:t>template (you can answer </a:t>
          </a:r>
          <a:r>
            <a:rPr lang="en-NZ" sz="2200" b="0" i="0" kern="1200" dirty="0"/>
            <a:t>any or all questions)</a:t>
          </a:r>
        </a:p>
        <a:p>
          <a:pPr marL="179388" indent="-179388" algn="l">
            <a:tabLst>
              <a:tab pos="179388" algn="l"/>
            </a:tabLst>
          </a:pPr>
          <a:endParaRPr lang="en-NZ" sz="1000" b="0" i="0" kern="1200" dirty="0"/>
        </a:p>
        <a:p>
          <a:pPr marL="263525" indent="-263525" algn="l">
            <a:tabLst>
              <a:tab pos="263525" algn="l"/>
            </a:tabLst>
          </a:pPr>
          <a:r>
            <a:rPr lang="en-NZ" sz="2200" b="0" i="0" kern="1200" dirty="0"/>
            <a:t>3.	Please email your submission:</a:t>
          </a:r>
          <a:br>
            <a:rPr lang="en-NZ" sz="2200" b="0" i="0" kern="1200" dirty="0">
              <a:solidFill>
                <a:schemeClr val="bg1"/>
              </a:solidFill>
            </a:rPr>
          </a:br>
          <a:r>
            <a:rPr lang="en-NZ" sz="2200" b="0" i="0" kern="1200" dirty="0">
              <a:solidFill>
                <a:schemeClr val="bg1"/>
              </a:solidFill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FinancialMarkets@mbie.govt.nz</a:t>
          </a:r>
          <a:endParaRPr lang="en-NZ" sz="2200" kern="1200" dirty="0">
            <a:solidFill>
              <a:schemeClr val="bg1"/>
            </a:solidFill>
          </a:endParaRPr>
        </a:p>
      </dgm:t>
    </dgm:pt>
    <dgm:pt modelId="{B0AA3E7E-8252-4F06-96B2-D6D2EC252AD6}" type="parTrans" cxnId="{0722E7CB-2C58-4113-B98D-F863AC726F59}">
      <dgm:prSet/>
      <dgm:spPr/>
      <dgm:t>
        <a:bodyPr/>
        <a:lstStyle/>
        <a:p>
          <a:endParaRPr lang="en-NZ"/>
        </a:p>
      </dgm:t>
    </dgm:pt>
    <dgm:pt modelId="{4936680B-B6A3-4004-A40D-BD4FD4AF7280}" type="sibTrans" cxnId="{0722E7CB-2C58-4113-B98D-F863AC726F59}">
      <dgm:prSet/>
      <dgm:spPr/>
      <dgm:t>
        <a:bodyPr/>
        <a:lstStyle/>
        <a:p>
          <a:endParaRPr lang="en-NZ"/>
        </a:p>
      </dgm:t>
    </dgm:pt>
    <dgm:pt modelId="{8239E176-4726-4933-BFCC-D7ADE7179F6D}" type="pres">
      <dgm:prSet presAssocID="{2DD2151B-C59D-4C92-9C7F-02BDBC1228E8}" presName="diagram" presStyleCnt="0">
        <dgm:presLayoutVars>
          <dgm:dir/>
          <dgm:resizeHandles val="exact"/>
        </dgm:presLayoutVars>
      </dgm:prSet>
      <dgm:spPr/>
    </dgm:pt>
    <dgm:pt modelId="{2B8B5868-6EA5-457C-803C-FE4840D9F0A7}" type="pres">
      <dgm:prSet presAssocID="{18AB8A87-A35E-451D-8EFA-F6D892778675}" presName="node" presStyleLbl="node1" presStyleIdx="0" presStyleCnt="2" custScaleX="69564" custScaleY="143835">
        <dgm:presLayoutVars>
          <dgm:bulletEnabled val="1"/>
        </dgm:presLayoutVars>
      </dgm:prSet>
      <dgm:spPr/>
    </dgm:pt>
    <dgm:pt modelId="{3C42BC4E-384C-451E-817B-2A808CA16EEA}" type="pres">
      <dgm:prSet presAssocID="{C18F1D0F-B765-4259-83F1-FED235E1DDF7}" presName="sibTrans" presStyleCnt="0"/>
      <dgm:spPr/>
    </dgm:pt>
    <dgm:pt modelId="{AC1A4744-9117-4E1D-B0E2-0E4D7B3137DD}" type="pres">
      <dgm:prSet presAssocID="{C7DBFE28-BC41-4BCF-9778-BD7959D0F669}" presName="node" presStyleLbl="node1" presStyleIdx="1" presStyleCnt="2" custScaleX="129976" custScaleY="143835">
        <dgm:presLayoutVars>
          <dgm:bulletEnabled val="1"/>
        </dgm:presLayoutVars>
      </dgm:prSet>
      <dgm:spPr/>
    </dgm:pt>
  </dgm:ptLst>
  <dgm:cxnLst>
    <dgm:cxn modelId="{CD832146-CBE4-49E0-BF32-76B87EF1E5A1}" type="presOf" srcId="{2DD2151B-C59D-4C92-9C7F-02BDBC1228E8}" destId="{8239E176-4726-4933-BFCC-D7ADE7179F6D}" srcOrd="0" destOrd="0" presId="urn:microsoft.com/office/officeart/2005/8/layout/default"/>
    <dgm:cxn modelId="{1E3FB572-5B09-4E06-AD97-8769451B79C9}" type="presOf" srcId="{C7DBFE28-BC41-4BCF-9778-BD7959D0F669}" destId="{AC1A4744-9117-4E1D-B0E2-0E4D7B3137DD}" srcOrd="0" destOrd="0" presId="urn:microsoft.com/office/officeart/2005/8/layout/default"/>
    <dgm:cxn modelId="{4052CEAD-5B38-4D56-8863-E4D12B26F94E}" srcId="{2DD2151B-C59D-4C92-9C7F-02BDBC1228E8}" destId="{18AB8A87-A35E-451D-8EFA-F6D892778675}" srcOrd="0" destOrd="0" parTransId="{FAE67D4F-96A5-4539-8670-9E4B628F552C}" sibTransId="{C18F1D0F-B765-4259-83F1-FED235E1DDF7}"/>
    <dgm:cxn modelId="{0722E7CB-2C58-4113-B98D-F863AC726F59}" srcId="{2DD2151B-C59D-4C92-9C7F-02BDBC1228E8}" destId="{C7DBFE28-BC41-4BCF-9778-BD7959D0F669}" srcOrd="1" destOrd="0" parTransId="{B0AA3E7E-8252-4F06-96B2-D6D2EC252AD6}" sibTransId="{4936680B-B6A3-4004-A40D-BD4FD4AF7280}"/>
    <dgm:cxn modelId="{FE24EEE5-A5EA-4B3A-8FCD-8F361E3C939D}" type="presOf" srcId="{18AB8A87-A35E-451D-8EFA-F6D892778675}" destId="{2B8B5868-6EA5-457C-803C-FE4840D9F0A7}" srcOrd="0" destOrd="0" presId="urn:microsoft.com/office/officeart/2005/8/layout/default"/>
    <dgm:cxn modelId="{4503550E-C361-4579-B5B9-97DE5655DB09}" type="presParOf" srcId="{8239E176-4726-4933-BFCC-D7ADE7179F6D}" destId="{2B8B5868-6EA5-457C-803C-FE4840D9F0A7}" srcOrd="0" destOrd="0" presId="urn:microsoft.com/office/officeart/2005/8/layout/default"/>
    <dgm:cxn modelId="{FD4A1CF7-FC59-4233-B419-DA542E996B12}" type="presParOf" srcId="{8239E176-4726-4933-BFCC-D7ADE7179F6D}" destId="{3C42BC4E-384C-451E-817B-2A808CA16EEA}" srcOrd="1" destOrd="0" presId="urn:microsoft.com/office/officeart/2005/8/layout/default"/>
    <dgm:cxn modelId="{23885C90-DAAE-4445-99EE-C16001751414}" type="presParOf" srcId="{8239E176-4726-4933-BFCC-D7ADE7179F6D}" destId="{AC1A4744-9117-4E1D-B0E2-0E4D7B3137DD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1D9B9E8F-7ECC-45EC-A54F-62958A549874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NZ"/>
        </a:p>
      </dgm:t>
    </dgm:pt>
    <dgm:pt modelId="{5FC0C5E5-3783-43B5-A7BB-4CCC1EDDD3F1}">
      <dgm:prSet/>
      <dgm:spPr/>
      <dgm:t>
        <a:bodyPr/>
        <a:lstStyle/>
        <a:p>
          <a:r>
            <a:rPr lang="en-NZ" b="0" i="0" dirty="0"/>
            <a:t>1. </a:t>
          </a:r>
          <a:r>
            <a:rPr lang="en-NZ" b="1" i="0" dirty="0"/>
            <a:t>Describe the issue </a:t>
          </a:r>
          <a:r>
            <a:rPr lang="en-NZ" b="0" i="0" dirty="0"/>
            <a:t>What is happening? Where does it arise?</a:t>
          </a:r>
          <a:endParaRPr lang="en-NZ" dirty="0"/>
        </a:p>
      </dgm:t>
    </dgm:pt>
    <dgm:pt modelId="{A401AA0A-A2B6-4368-A6B1-B90F8C694CF2}" type="parTrans" cxnId="{916766E3-7285-46BA-9B02-C7B7B812DEF9}">
      <dgm:prSet/>
      <dgm:spPr/>
      <dgm:t>
        <a:bodyPr/>
        <a:lstStyle/>
        <a:p>
          <a:endParaRPr lang="en-NZ"/>
        </a:p>
      </dgm:t>
    </dgm:pt>
    <dgm:pt modelId="{E98F2400-0682-4C2F-9F59-EC83707EC511}" type="sibTrans" cxnId="{916766E3-7285-46BA-9B02-C7B7B812DEF9}">
      <dgm:prSet/>
      <dgm:spPr/>
      <dgm:t>
        <a:bodyPr/>
        <a:lstStyle/>
        <a:p>
          <a:endParaRPr lang="en-NZ"/>
        </a:p>
      </dgm:t>
    </dgm:pt>
    <dgm:pt modelId="{83A4BE4B-6A76-4CA4-A2F2-8D152DB6CF4A}">
      <dgm:prSet/>
      <dgm:spPr/>
      <dgm:t>
        <a:bodyPr/>
        <a:lstStyle/>
        <a:p>
          <a:r>
            <a:rPr lang="en-NZ" b="1" i="0" dirty="0"/>
            <a:t>2. Explain the impact </a:t>
          </a:r>
          <a:r>
            <a:rPr lang="en-NZ" b="0" i="0" dirty="0"/>
            <a:t>What practical effect does it have?</a:t>
          </a:r>
          <a:endParaRPr lang="en-NZ" dirty="0"/>
        </a:p>
      </dgm:t>
    </dgm:pt>
    <dgm:pt modelId="{E2042D13-52DF-4EFE-A5B8-1DE78FC384E5}" type="parTrans" cxnId="{B6B420B6-B114-4177-8E86-09A0CE5B3B8E}">
      <dgm:prSet/>
      <dgm:spPr/>
      <dgm:t>
        <a:bodyPr/>
        <a:lstStyle/>
        <a:p>
          <a:endParaRPr lang="en-NZ"/>
        </a:p>
      </dgm:t>
    </dgm:pt>
    <dgm:pt modelId="{32B7E7D0-02EB-454C-868E-4FD58456BEEB}" type="sibTrans" cxnId="{B6B420B6-B114-4177-8E86-09A0CE5B3B8E}">
      <dgm:prSet/>
      <dgm:spPr/>
      <dgm:t>
        <a:bodyPr/>
        <a:lstStyle/>
        <a:p>
          <a:endParaRPr lang="en-NZ"/>
        </a:p>
      </dgm:t>
    </dgm:pt>
    <dgm:pt modelId="{DB5D95FB-5880-498E-8022-3590664609BA}">
      <dgm:prSet/>
      <dgm:spPr/>
      <dgm:t>
        <a:bodyPr/>
        <a:lstStyle/>
        <a:p>
          <a:r>
            <a:rPr lang="en-NZ" b="1" i="0" dirty="0"/>
            <a:t>3. What would help? </a:t>
          </a:r>
          <a:r>
            <a:rPr lang="en-NZ" b="0" i="0" dirty="0"/>
            <a:t>What would reduce the problem or risk?</a:t>
          </a:r>
          <a:endParaRPr lang="en-NZ" dirty="0"/>
        </a:p>
      </dgm:t>
    </dgm:pt>
    <dgm:pt modelId="{051C92B9-F4CB-4099-AE19-C9C504570452}" type="parTrans" cxnId="{B82E2D74-AE2B-4878-9989-3ACC1BC8062F}">
      <dgm:prSet/>
      <dgm:spPr/>
      <dgm:t>
        <a:bodyPr/>
        <a:lstStyle/>
        <a:p>
          <a:endParaRPr lang="en-NZ"/>
        </a:p>
      </dgm:t>
    </dgm:pt>
    <dgm:pt modelId="{89591B24-5BB1-4D2A-BE9D-39885C4B4774}" type="sibTrans" cxnId="{B82E2D74-AE2B-4878-9989-3ACC1BC8062F}">
      <dgm:prSet/>
      <dgm:spPr/>
      <dgm:t>
        <a:bodyPr/>
        <a:lstStyle/>
        <a:p>
          <a:endParaRPr lang="en-NZ"/>
        </a:p>
      </dgm:t>
    </dgm:pt>
    <dgm:pt modelId="{4B312E78-66B8-4A9C-BBFF-34EED7B62762}" type="pres">
      <dgm:prSet presAssocID="{1D9B9E8F-7ECC-45EC-A54F-62958A549874}" presName="CompostProcess" presStyleCnt="0">
        <dgm:presLayoutVars>
          <dgm:dir/>
          <dgm:resizeHandles val="exact"/>
        </dgm:presLayoutVars>
      </dgm:prSet>
      <dgm:spPr/>
    </dgm:pt>
    <dgm:pt modelId="{77ECC646-96D2-4592-9075-1BD8C7E7A372}" type="pres">
      <dgm:prSet presAssocID="{1D9B9E8F-7ECC-45EC-A54F-62958A549874}" presName="arrow" presStyleLbl="bgShp" presStyleIdx="0" presStyleCnt="1"/>
      <dgm:spPr/>
    </dgm:pt>
    <dgm:pt modelId="{7614DD6E-2F3F-4426-826F-5CA0AF77E60A}" type="pres">
      <dgm:prSet presAssocID="{1D9B9E8F-7ECC-45EC-A54F-62958A549874}" presName="linearProcess" presStyleCnt="0"/>
      <dgm:spPr/>
    </dgm:pt>
    <dgm:pt modelId="{A8794B5E-F26F-4922-8C00-0C8541530868}" type="pres">
      <dgm:prSet presAssocID="{5FC0C5E5-3783-43B5-A7BB-4CCC1EDDD3F1}" presName="textNode" presStyleLbl="node1" presStyleIdx="0" presStyleCnt="3">
        <dgm:presLayoutVars>
          <dgm:bulletEnabled val="1"/>
        </dgm:presLayoutVars>
      </dgm:prSet>
      <dgm:spPr/>
    </dgm:pt>
    <dgm:pt modelId="{5C54B173-2E3D-4D2A-B8E4-17DC7B6F0DA6}" type="pres">
      <dgm:prSet presAssocID="{E98F2400-0682-4C2F-9F59-EC83707EC511}" presName="sibTrans" presStyleCnt="0"/>
      <dgm:spPr/>
    </dgm:pt>
    <dgm:pt modelId="{4CA18269-BDC0-4268-AFAB-D06CA081E780}" type="pres">
      <dgm:prSet presAssocID="{83A4BE4B-6A76-4CA4-A2F2-8D152DB6CF4A}" presName="textNode" presStyleLbl="node1" presStyleIdx="1" presStyleCnt="3">
        <dgm:presLayoutVars>
          <dgm:bulletEnabled val="1"/>
        </dgm:presLayoutVars>
      </dgm:prSet>
      <dgm:spPr/>
    </dgm:pt>
    <dgm:pt modelId="{9C922A24-D741-4ED0-AC9A-EC4AE50809FD}" type="pres">
      <dgm:prSet presAssocID="{32B7E7D0-02EB-454C-868E-4FD58456BEEB}" presName="sibTrans" presStyleCnt="0"/>
      <dgm:spPr/>
    </dgm:pt>
    <dgm:pt modelId="{C4E65727-148A-4303-B0EB-962B6671B70D}" type="pres">
      <dgm:prSet presAssocID="{DB5D95FB-5880-498E-8022-3590664609BA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88F68B64-D4E6-4171-A334-A5507F3CA933}" type="presOf" srcId="{DB5D95FB-5880-498E-8022-3590664609BA}" destId="{C4E65727-148A-4303-B0EB-962B6671B70D}" srcOrd="0" destOrd="0" presId="urn:microsoft.com/office/officeart/2005/8/layout/hProcess9"/>
    <dgm:cxn modelId="{B82E2D74-AE2B-4878-9989-3ACC1BC8062F}" srcId="{1D9B9E8F-7ECC-45EC-A54F-62958A549874}" destId="{DB5D95FB-5880-498E-8022-3590664609BA}" srcOrd="2" destOrd="0" parTransId="{051C92B9-F4CB-4099-AE19-C9C504570452}" sibTransId="{89591B24-5BB1-4D2A-BE9D-39885C4B4774}"/>
    <dgm:cxn modelId="{7D037556-7DB8-4837-9313-28DFDBCD84C7}" type="presOf" srcId="{1D9B9E8F-7ECC-45EC-A54F-62958A549874}" destId="{4B312E78-66B8-4A9C-BBFF-34EED7B62762}" srcOrd="0" destOrd="0" presId="urn:microsoft.com/office/officeart/2005/8/layout/hProcess9"/>
    <dgm:cxn modelId="{B574D778-8E51-4557-975E-9C7EB0BE7845}" type="presOf" srcId="{5FC0C5E5-3783-43B5-A7BB-4CCC1EDDD3F1}" destId="{A8794B5E-F26F-4922-8C00-0C8541530868}" srcOrd="0" destOrd="0" presId="urn:microsoft.com/office/officeart/2005/8/layout/hProcess9"/>
    <dgm:cxn modelId="{B6B420B6-B114-4177-8E86-09A0CE5B3B8E}" srcId="{1D9B9E8F-7ECC-45EC-A54F-62958A549874}" destId="{83A4BE4B-6A76-4CA4-A2F2-8D152DB6CF4A}" srcOrd="1" destOrd="0" parTransId="{E2042D13-52DF-4EFE-A5B8-1DE78FC384E5}" sibTransId="{32B7E7D0-02EB-454C-868E-4FD58456BEEB}"/>
    <dgm:cxn modelId="{916766E3-7285-46BA-9B02-C7B7B812DEF9}" srcId="{1D9B9E8F-7ECC-45EC-A54F-62958A549874}" destId="{5FC0C5E5-3783-43B5-A7BB-4CCC1EDDD3F1}" srcOrd="0" destOrd="0" parTransId="{A401AA0A-A2B6-4368-A6B1-B90F8C694CF2}" sibTransId="{E98F2400-0682-4C2F-9F59-EC83707EC511}"/>
    <dgm:cxn modelId="{9AE850F0-C8EC-453F-8636-78A0A6469668}" type="presOf" srcId="{83A4BE4B-6A76-4CA4-A2F2-8D152DB6CF4A}" destId="{4CA18269-BDC0-4268-AFAB-D06CA081E780}" srcOrd="0" destOrd="0" presId="urn:microsoft.com/office/officeart/2005/8/layout/hProcess9"/>
    <dgm:cxn modelId="{D246CB3F-CAB3-4340-8630-77E55D3E2041}" type="presParOf" srcId="{4B312E78-66B8-4A9C-BBFF-34EED7B62762}" destId="{77ECC646-96D2-4592-9075-1BD8C7E7A372}" srcOrd="0" destOrd="0" presId="urn:microsoft.com/office/officeart/2005/8/layout/hProcess9"/>
    <dgm:cxn modelId="{E21193F1-593C-467A-91C6-CE9EF7FE3600}" type="presParOf" srcId="{4B312E78-66B8-4A9C-BBFF-34EED7B62762}" destId="{7614DD6E-2F3F-4426-826F-5CA0AF77E60A}" srcOrd="1" destOrd="0" presId="urn:microsoft.com/office/officeart/2005/8/layout/hProcess9"/>
    <dgm:cxn modelId="{C5D1B005-7FD9-4583-981A-B0E6E566CB6F}" type="presParOf" srcId="{7614DD6E-2F3F-4426-826F-5CA0AF77E60A}" destId="{A8794B5E-F26F-4922-8C00-0C8541530868}" srcOrd="0" destOrd="0" presId="urn:microsoft.com/office/officeart/2005/8/layout/hProcess9"/>
    <dgm:cxn modelId="{5F584956-C983-41AD-9B91-26FC2161E768}" type="presParOf" srcId="{7614DD6E-2F3F-4426-826F-5CA0AF77E60A}" destId="{5C54B173-2E3D-4D2A-B8E4-17DC7B6F0DA6}" srcOrd="1" destOrd="0" presId="urn:microsoft.com/office/officeart/2005/8/layout/hProcess9"/>
    <dgm:cxn modelId="{AD7949BC-80C1-4ED7-8D47-F78ACAD4FC9A}" type="presParOf" srcId="{7614DD6E-2F3F-4426-826F-5CA0AF77E60A}" destId="{4CA18269-BDC0-4268-AFAB-D06CA081E780}" srcOrd="2" destOrd="0" presId="urn:microsoft.com/office/officeart/2005/8/layout/hProcess9"/>
    <dgm:cxn modelId="{33750BE9-98BB-4732-8686-04D4D5916F24}" type="presParOf" srcId="{7614DD6E-2F3F-4426-826F-5CA0AF77E60A}" destId="{9C922A24-D741-4ED0-AC9A-EC4AE50809FD}" srcOrd="3" destOrd="0" presId="urn:microsoft.com/office/officeart/2005/8/layout/hProcess9"/>
    <dgm:cxn modelId="{F49624A1-1D5E-4A46-9EA3-05A192BA8D3D}" type="presParOf" srcId="{7614DD6E-2F3F-4426-826F-5CA0AF77E60A}" destId="{C4E65727-148A-4303-B0EB-962B6671B70D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B702D1C-3AF4-43F8-ABFD-25554C9C124F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NZ"/>
        </a:p>
      </dgm:t>
    </dgm:pt>
    <dgm:pt modelId="{96EE1CED-85BB-4C27-BB12-BA46F805AEDA}">
      <dgm:prSet phldrT="[Text]" custT="1"/>
      <dgm:spPr>
        <a:solidFill>
          <a:srgbClr val="0073BB"/>
        </a:solidFill>
        <a:ln>
          <a:solidFill>
            <a:srgbClr val="0073BB"/>
          </a:solidFill>
        </a:ln>
      </dgm:spPr>
      <dgm:t>
        <a:bodyPr/>
        <a:lstStyle/>
        <a:p>
          <a:r>
            <a:rPr lang="en-NZ" sz="1200" b="1" dirty="0"/>
            <a:t>MBIE payment services consultation</a:t>
          </a:r>
        </a:p>
      </dgm:t>
    </dgm:pt>
    <dgm:pt modelId="{5418EFCE-9546-4F68-9CBB-B5FF66455C63}" type="parTrans" cxnId="{AA34A6A4-6EBA-4EA3-A580-22A91DEB987F}">
      <dgm:prSet/>
      <dgm:spPr/>
      <dgm:t>
        <a:bodyPr/>
        <a:lstStyle/>
        <a:p>
          <a:endParaRPr lang="en-NZ"/>
        </a:p>
      </dgm:t>
    </dgm:pt>
    <dgm:pt modelId="{A8568BC4-C532-4553-A4D9-DA7FC77750E2}" type="sibTrans" cxnId="{AA34A6A4-6EBA-4EA3-A580-22A91DEB987F}">
      <dgm:prSet/>
      <dgm:spPr/>
      <dgm:t>
        <a:bodyPr/>
        <a:lstStyle/>
        <a:p>
          <a:endParaRPr lang="en-NZ"/>
        </a:p>
      </dgm:t>
    </dgm:pt>
    <dgm:pt modelId="{8E74F52B-8019-4F75-A904-83A961BAD217}">
      <dgm:prSet phldrT="[Text]" custT="1"/>
      <dgm:spPr>
        <a:solidFill>
          <a:srgbClr val="016273"/>
        </a:solidFill>
        <a:ln>
          <a:solidFill>
            <a:srgbClr val="016273"/>
          </a:solidFill>
        </a:ln>
      </dgm:spPr>
      <dgm:t>
        <a:bodyPr/>
        <a:lstStyle/>
        <a:p>
          <a:r>
            <a:rPr lang="en-NZ" sz="1200" dirty="0"/>
            <a:t>Payments modernisation </a:t>
          </a:r>
          <a:r>
            <a:rPr lang="en-NZ" sz="1200" i="1" dirty="0"/>
            <a:t>(RBNZ)</a:t>
          </a:r>
        </a:p>
      </dgm:t>
    </dgm:pt>
    <dgm:pt modelId="{C1D3B968-35EC-42F0-8BBE-20C853747F92}" type="parTrans" cxnId="{6F3EADC7-F3E6-4D9B-837E-A69135B5CEF0}">
      <dgm:prSet/>
      <dgm:spPr/>
      <dgm:t>
        <a:bodyPr/>
        <a:lstStyle/>
        <a:p>
          <a:endParaRPr lang="en-NZ"/>
        </a:p>
      </dgm:t>
    </dgm:pt>
    <dgm:pt modelId="{78A1A754-FB8E-4B45-8550-F44CB82699AC}" type="sibTrans" cxnId="{6F3EADC7-F3E6-4D9B-837E-A69135B5CEF0}">
      <dgm:prSet/>
      <dgm:spPr/>
      <dgm:t>
        <a:bodyPr/>
        <a:lstStyle/>
        <a:p>
          <a:endParaRPr lang="en-NZ"/>
        </a:p>
      </dgm:t>
    </dgm:pt>
    <dgm:pt modelId="{41C18E3F-B673-4E93-8D44-18E54312D486}">
      <dgm:prSet phldrT="[Text]" custT="1"/>
      <dgm:spPr/>
      <dgm:t>
        <a:bodyPr/>
        <a:lstStyle/>
        <a:p>
          <a:r>
            <a:rPr lang="en-NZ" sz="1200" dirty="0"/>
            <a:t>Retail Payment System Act 2022 </a:t>
          </a:r>
          <a:r>
            <a:rPr lang="en-NZ" sz="1200" i="1" dirty="0"/>
            <a:t>(ComCom, MBIE)</a:t>
          </a:r>
        </a:p>
      </dgm:t>
    </dgm:pt>
    <dgm:pt modelId="{BCA01A94-4F4A-4C26-B1B6-C4FB60182B0E}" type="parTrans" cxnId="{B8A66373-2135-40E9-9DFC-9FD5CBB47D1F}">
      <dgm:prSet/>
      <dgm:spPr/>
      <dgm:t>
        <a:bodyPr/>
        <a:lstStyle/>
        <a:p>
          <a:endParaRPr lang="en-NZ"/>
        </a:p>
      </dgm:t>
    </dgm:pt>
    <dgm:pt modelId="{E9F16A68-F5A6-4870-B177-9CF7A746DEDF}" type="sibTrans" cxnId="{B8A66373-2135-40E9-9DFC-9FD5CBB47D1F}">
      <dgm:prSet/>
      <dgm:spPr/>
      <dgm:t>
        <a:bodyPr/>
        <a:lstStyle/>
        <a:p>
          <a:endParaRPr lang="en-NZ"/>
        </a:p>
      </dgm:t>
    </dgm:pt>
    <dgm:pt modelId="{7D67349A-7A46-4968-9B97-F7AADC5E0C48}">
      <dgm:prSet phldrT="[Text]" custT="1"/>
      <dgm:spPr/>
      <dgm:t>
        <a:bodyPr/>
        <a:lstStyle/>
        <a:p>
          <a:r>
            <a:rPr lang="en-NZ" sz="1200" dirty="0"/>
            <a:t>Open banking / consumer data right </a:t>
          </a:r>
          <a:r>
            <a:rPr lang="en-NZ" sz="1200" i="1" dirty="0"/>
            <a:t>(MBIE)</a:t>
          </a:r>
        </a:p>
      </dgm:t>
    </dgm:pt>
    <dgm:pt modelId="{ADEFC8D2-C5CC-4E4A-9E36-FF743381772E}" type="parTrans" cxnId="{D729A9AC-7F42-4A9A-84A7-E3C6254D1F2A}">
      <dgm:prSet/>
      <dgm:spPr/>
      <dgm:t>
        <a:bodyPr/>
        <a:lstStyle/>
        <a:p>
          <a:endParaRPr lang="en-NZ"/>
        </a:p>
      </dgm:t>
    </dgm:pt>
    <dgm:pt modelId="{C7446D26-D442-4552-B314-929A6493A4B4}" type="sibTrans" cxnId="{D729A9AC-7F42-4A9A-84A7-E3C6254D1F2A}">
      <dgm:prSet/>
      <dgm:spPr/>
      <dgm:t>
        <a:bodyPr/>
        <a:lstStyle/>
        <a:p>
          <a:endParaRPr lang="en-NZ"/>
        </a:p>
      </dgm:t>
    </dgm:pt>
    <dgm:pt modelId="{01C11BE9-D7F5-411F-8E74-596255E4D58E}">
      <dgm:prSet phldrT="[Text]" custT="1"/>
      <dgm:spPr>
        <a:solidFill>
          <a:srgbClr val="5E811D"/>
        </a:solidFill>
        <a:ln>
          <a:solidFill>
            <a:srgbClr val="5E811D"/>
          </a:solidFill>
        </a:ln>
      </dgm:spPr>
      <dgm:t>
        <a:bodyPr/>
        <a:lstStyle/>
        <a:p>
          <a:r>
            <a:rPr lang="en-NZ" sz="1200" dirty="0"/>
            <a:t>Digital assets and tokenisation </a:t>
          </a:r>
          <a:r>
            <a:rPr lang="en-NZ" sz="1200" i="1" u="none" dirty="0"/>
            <a:t>(FMA)</a:t>
          </a:r>
        </a:p>
      </dgm:t>
    </dgm:pt>
    <dgm:pt modelId="{B359E422-F2EF-4290-9123-2022DEA706C4}" type="parTrans" cxnId="{0CBEEDBF-F971-4285-831F-E6011B324200}">
      <dgm:prSet/>
      <dgm:spPr/>
      <dgm:t>
        <a:bodyPr/>
        <a:lstStyle/>
        <a:p>
          <a:endParaRPr lang="en-NZ"/>
        </a:p>
      </dgm:t>
    </dgm:pt>
    <dgm:pt modelId="{1A259184-DA8C-4500-B3F8-213AA1A94D33}" type="sibTrans" cxnId="{0CBEEDBF-F971-4285-831F-E6011B324200}">
      <dgm:prSet/>
      <dgm:spPr/>
      <dgm:t>
        <a:bodyPr/>
        <a:lstStyle/>
        <a:p>
          <a:endParaRPr lang="en-NZ"/>
        </a:p>
      </dgm:t>
    </dgm:pt>
    <dgm:pt modelId="{01E28053-8950-4182-BAB5-367A1D50B7EA}">
      <dgm:prSet phldrT="[Text]" custT="1"/>
      <dgm:spPr/>
      <dgm:t>
        <a:bodyPr/>
        <a:lstStyle/>
        <a:p>
          <a:r>
            <a:rPr lang="en-NZ" sz="1200" dirty="0"/>
            <a:t>Banking competition </a:t>
          </a:r>
          <a:r>
            <a:rPr lang="en-NZ" sz="1200" i="1" dirty="0"/>
            <a:t>(Treasury, ComCom, MBIE)</a:t>
          </a:r>
        </a:p>
      </dgm:t>
    </dgm:pt>
    <dgm:pt modelId="{BBEA325C-7EEF-4CC0-8AB7-ED0C8AB0BE1F}" type="parTrans" cxnId="{E6D904CE-1FE5-49F4-B8A8-2067483E4AE5}">
      <dgm:prSet/>
      <dgm:spPr/>
      <dgm:t>
        <a:bodyPr/>
        <a:lstStyle/>
        <a:p>
          <a:endParaRPr lang="en-NZ"/>
        </a:p>
      </dgm:t>
    </dgm:pt>
    <dgm:pt modelId="{24D63EDE-CC7E-49F5-8ADA-D675C0C54F25}" type="sibTrans" cxnId="{E6D904CE-1FE5-49F4-B8A8-2067483E4AE5}">
      <dgm:prSet/>
      <dgm:spPr/>
      <dgm:t>
        <a:bodyPr/>
        <a:lstStyle/>
        <a:p>
          <a:endParaRPr lang="en-NZ"/>
        </a:p>
      </dgm:t>
    </dgm:pt>
    <dgm:pt modelId="{E492DD05-9C1F-4A91-B0A8-0E76A02ABE4F}">
      <dgm:prSet phldrT="[Text]" custT="1"/>
      <dgm:spPr>
        <a:solidFill>
          <a:srgbClr val="016273"/>
        </a:solidFill>
        <a:ln>
          <a:solidFill>
            <a:srgbClr val="016273"/>
          </a:solidFill>
        </a:ln>
      </dgm:spPr>
      <dgm:t>
        <a:bodyPr/>
        <a:lstStyle/>
        <a:p>
          <a:r>
            <a:rPr lang="en-NZ" sz="1200" dirty="0"/>
            <a:t>Prudential settings </a:t>
          </a:r>
          <a:r>
            <a:rPr lang="en-NZ" sz="1200" i="1" dirty="0"/>
            <a:t>(RBNZ)</a:t>
          </a:r>
        </a:p>
      </dgm:t>
    </dgm:pt>
    <dgm:pt modelId="{81129AC9-87BD-404B-9601-516219A98B09}" type="parTrans" cxnId="{DE5D2F85-5534-409C-922F-607C0918E162}">
      <dgm:prSet/>
      <dgm:spPr/>
      <dgm:t>
        <a:bodyPr/>
        <a:lstStyle/>
        <a:p>
          <a:endParaRPr lang="en-NZ"/>
        </a:p>
      </dgm:t>
    </dgm:pt>
    <dgm:pt modelId="{DAC8E3BB-2776-41E3-A8B1-C98A8372FA87}" type="sibTrans" cxnId="{DE5D2F85-5534-409C-922F-607C0918E162}">
      <dgm:prSet/>
      <dgm:spPr/>
      <dgm:t>
        <a:bodyPr/>
        <a:lstStyle/>
        <a:p>
          <a:endParaRPr lang="en-NZ"/>
        </a:p>
      </dgm:t>
    </dgm:pt>
    <dgm:pt modelId="{46D488F1-64CA-4957-8CDA-C8E71DD548C9}" type="pres">
      <dgm:prSet presAssocID="{7B702D1C-3AF4-43F8-ABFD-25554C9C124F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29758238-AE82-4B95-9617-A1D9B7E64D02}" type="pres">
      <dgm:prSet presAssocID="{96EE1CED-85BB-4C27-BB12-BA46F805AEDA}" presName="centerShape" presStyleLbl="node0" presStyleIdx="0" presStyleCnt="1" custScaleX="146886" custLinFactNeighborX="-9354" custLinFactNeighborY="287"/>
      <dgm:spPr>
        <a:prstGeom prst="ellipse">
          <a:avLst/>
        </a:prstGeom>
      </dgm:spPr>
    </dgm:pt>
    <dgm:pt modelId="{A04C768C-27E4-49A7-AD94-2000922B30D8}" type="pres">
      <dgm:prSet presAssocID="{C1D3B968-35EC-42F0-8BBE-20C853747F92}" presName="Name9" presStyleLbl="parChTrans1D2" presStyleIdx="0" presStyleCnt="6"/>
      <dgm:spPr/>
    </dgm:pt>
    <dgm:pt modelId="{7AFA3D20-1DCB-4D25-BDF0-399FBE9B440D}" type="pres">
      <dgm:prSet presAssocID="{C1D3B968-35EC-42F0-8BBE-20C853747F92}" presName="connTx" presStyleLbl="parChTrans1D2" presStyleIdx="0" presStyleCnt="6"/>
      <dgm:spPr/>
    </dgm:pt>
    <dgm:pt modelId="{07E98B59-CCFE-425C-85C0-244328434A44}" type="pres">
      <dgm:prSet presAssocID="{8E74F52B-8019-4F75-A904-83A961BAD217}" presName="node" presStyleLbl="node1" presStyleIdx="0" presStyleCnt="6" custScaleX="172358" custScaleY="121000" custRadScaleRad="99130" custRadScaleInc="-9211">
        <dgm:presLayoutVars>
          <dgm:bulletEnabled val="1"/>
        </dgm:presLayoutVars>
      </dgm:prSet>
      <dgm:spPr/>
    </dgm:pt>
    <dgm:pt modelId="{9F300D21-E570-4F71-9956-D18E93DD274C}" type="pres">
      <dgm:prSet presAssocID="{BCA01A94-4F4A-4C26-B1B6-C4FB60182B0E}" presName="Name9" presStyleLbl="parChTrans1D2" presStyleIdx="1" presStyleCnt="6"/>
      <dgm:spPr/>
    </dgm:pt>
    <dgm:pt modelId="{F31D43F7-6697-4FCC-89D3-C2576C5088BB}" type="pres">
      <dgm:prSet presAssocID="{BCA01A94-4F4A-4C26-B1B6-C4FB60182B0E}" presName="connTx" presStyleLbl="parChTrans1D2" presStyleIdx="1" presStyleCnt="6"/>
      <dgm:spPr/>
    </dgm:pt>
    <dgm:pt modelId="{8D68E50A-D8C9-4427-9E60-E3EB934A4717}" type="pres">
      <dgm:prSet presAssocID="{41C18E3F-B673-4E93-8D44-18E54312D486}" presName="node" presStyleLbl="node1" presStyleIdx="1" presStyleCnt="6" custScaleX="178305" custScaleY="121000" custRadScaleRad="125435" custRadScaleInc="38339">
        <dgm:presLayoutVars>
          <dgm:bulletEnabled val="1"/>
        </dgm:presLayoutVars>
      </dgm:prSet>
      <dgm:spPr/>
    </dgm:pt>
    <dgm:pt modelId="{88D5EADC-E4A4-42FE-A838-0C9DA1D5226D}" type="pres">
      <dgm:prSet presAssocID="{ADEFC8D2-C5CC-4E4A-9E36-FF743381772E}" presName="Name9" presStyleLbl="parChTrans1D2" presStyleIdx="2" presStyleCnt="6"/>
      <dgm:spPr/>
    </dgm:pt>
    <dgm:pt modelId="{31FF8EF1-3487-40F6-B959-3CAE0FF81442}" type="pres">
      <dgm:prSet presAssocID="{ADEFC8D2-C5CC-4E4A-9E36-FF743381772E}" presName="connTx" presStyleLbl="parChTrans1D2" presStyleIdx="2" presStyleCnt="6"/>
      <dgm:spPr/>
    </dgm:pt>
    <dgm:pt modelId="{15C1B347-B431-4E3A-A336-8503D128BF50}" type="pres">
      <dgm:prSet presAssocID="{7D67349A-7A46-4968-9B97-F7AADC5E0C48}" presName="node" presStyleLbl="node1" presStyleIdx="2" presStyleCnt="6" custScaleX="173223" custScaleY="121000" custRadScaleRad="154731" custRadScaleInc="-6957">
        <dgm:presLayoutVars>
          <dgm:bulletEnabled val="1"/>
        </dgm:presLayoutVars>
      </dgm:prSet>
      <dgm:spPr/>
    </dgm:pt>
    <dgm:pt modelId="{D1362B8E-1D58-4C93-B3AF-ACA9188323C6}" type="pres">
      <dgm:prSet presAssocID="{B359E422-F2EF-4290-9123-2022DEA706C4}" presName="Name9" presStyleLbl="parChTrans1D2" presStyleIdx="3" presStyleCnt="6"/>
      <dgm:spPr/>
    </dgm:pt>
    <dgm:pt modelId="{BA1F14DA-5866-476B-B35D-8D106A86CA27}" type="pres">
      <dgm:prSet presAssocID="{B359E422-F2EF-4290-9123-2022DEA706C4}" presName="connTx" presStyleLbl="parChTrans1D2" presStyleIdx="3" presStyleCnt="6"/>
      <dgm:spPr/>
    </dgm:pt>
    <dgm:pt modelId="{289E5B98-88FB-4CF1-9588-C8E964CE3E99}" type="pres">
      <dgm:prSet presAssocID="{01C11BE9-D7F5-411F-8E74-596255E4D58E}" presName="node" presStyleLbl="node1" presStyleIdx="3" presStyleCnt="6" custScaleX="166660" custScaleY="121000" custRadScaleRad="165342" custRadScaleInc="237029">
        <dgm:presLayoutVars>
          <dgm:bulletEnabled val="1"/>
        </dgm:presLayoutVars>
      </dgm:prSet>
      <dgm:spPr/>
    </dgm:pt>
    <dgm:pt modelId="{ECB8DBB2-8D87-44CF-A079-29F13B206C9A}" type="pres">
      <dgm:prSet presAssocID="{BBEA325C-7EEF-4CC0-8AB7-ED0C8AB0BE1F}" presName="Name9" presStyleLbl="parChTrans1D2" presStyleIdx="4" presStyleCnt="6"/>
      <dgm:spPr/>
    </dgm:pt>
    <dgm:pt modelId="{7699AC63-F924-4BBF-BAF2-05EE1DB26B57}" type="pres">
      <dgm:prSet presAssocID="{BBEA325C-7EEF-4CC0-8AB7-ED0C8AB0BE1F}" presName="connTx" presStyleLbl="parChTrans1D2" presStyleIdx="4" presStyleCnt="6"/>
      <dgm:spPr/>
    </dgm:pt>
    <dgm:pt modelId="{942944F3-A4BE-4A34-A79C-B29BF4243CA7}" type="pres">
      <dgm:prSet presAssocID="{01E28053-8950-4182-BAB5-367A1D50B7EA}" presName="node" presStyleLbl="node1" presStyleIdx="4" presStyleCnt="6" custScaleX="175200" custScaleY="121000" custRadScaleRad="96209" custRadScaleInc="-151110">
        <dgm:presLayoutVars>
          <dgm:bulletEnabled val="1"/>
        </dgm:presLayoutVars>
      </dgm:prSet>
      <dgm:spPr/>
    </dgm:pt>
    <dgm:pt modelId="{54C839CC-32E0-4733-805B-FFC941CF439E}" type="pres">
      <dgm:prSet presAssocID="{81129AC9-87BD-404B-9601-516219A98B09}" presName="Name9" presStyleLbl="parChTrans1D2" presStyleIdx="5" presStyleCnt="6"/>
      <dgm:spPr/>
    </dgm:pt>
    <dgm:pt modelId="{649D071B-0AB4-4459-AC9B-0BC200451DEC}" type="pres">
      <dgm:prSet presAssocID="{81129AC9-87BD-404B-9601-516219A98B09}" presName="connTx" presStyleLbl="parChTrans1D2" presStyleIdx="5" presStyleCnt="6"/>
      <dgm:spPr/>
    </dgm:pt>
    <dgm:pt modelId="{9F43ADA1-6FD1-464A-92C6-2B477B60746D}" type="pres">
      <dgm:prSet presAssocID="{E492DD05-9C1F-4A91-B0A8-0E76A02ABE4F}" presName="node" presStyleLbl="node1" presStyleIdx="5" presStyleCnt="6" custScaleX="174229" custScaleY="121000" custRadScaleRad="157586" custRadScaleInc="-20941">
        <dgm:presLayoutVars>
          <dgm:bulletEnabled val="1"/>
        </dgm:presLayoutVars>
      </dgm:prSet>
      <dgm:spPr/>
    </dgm:pt>
  </dgm:ptLst>
  <dgm:cxnLst>
    <dgm:cxn modelId="{7AA15A00-C950-4761-90B4-FE6190771CD6}" type="presOf" srcId="{8E74F52B-8019-4F75-A904-83A961BAD217}" destId="{07E98B59-CCFE-425C-85C0-244328434A44}" srcOrd="0" destOrd="0" presId="urn:microsoft.com/office/officeart/2005/8/layout/radial1"/>
    <dgm:cxn modelId="{A59C9B15-10E0-43B6-B882-6361D44DF9D7}" type="presOf" srcId="{BCA01A94-4F4A-4C26-B1B6-C4FB60182B0E}" destId="{9F300D21-E570-4F71-9956-D18E93DD274C}" srcOrd="0" destOrd="0" presId="urn:microsoft.com/office/officeart/2005/8/layout/radial1"/>
    <dgm:cxn modelId="{08D81E4F-E879-4A6A-8D60-E1A11156B27E}" type="presOf" srcId="{BCA01A94-4F4A-4C26-B1B6-C4FB60182B0E}" destId="{F31D43F7-6697-4FCC-89D3-C2576C5088BB}" srcOrd="1" destOrd="0" presId="urn:microsoft.com/office/officeart/2005/8/layout/radial1"/>
    <dgm:cxn modelId="{C12CA250-0F4C-4EB5-92CF-4AA486586008}" type="presOf" srcId="{7D67349A-7A46-4968-9B97-F7AADC5E0C48}" destId="{15C1B347-B431-4E3A-A336-8503D128BF50}" srcOrd="0" destOrd="0" presId="urn:microsoft.com/office/officeart/2005/8/layout/radial1"/>
    <dgm:cxn modelId="{B8A66373-2135-40E9-9DFC-9FD5CBB47D1F}" srcId="{96EE1CED-85BB-4C27-BB12-BA46F805AEDA}" destId="{41C18E3F-B673-4E93-8D44-18E54312D486}" srcOrd="1" destOrd="0" parTransId="{BCA01A94-4F4A-4C26-B1B6-C4FB60182B0E}" sibTransId="{E9F16A68-F5A6-4870-B177-9CF7A746DEDF}"/>
    <dgm:cxn modelId="{09052D79-BFA9-4422-B67D-B1F733606687}" type="presOf" srcId="{ADEFC8D2-C5CC-4E4A-9E36-FF743381772E}" destId="{31FF8EF1-3487-40F6-B959-3CAE0FF81442}" srcOrd="1" destOrd="0" presId="urn:microsoft.com/office/officeart/2005/8/layout/radial1"/>
    <dgm:cxn modelId="{C8C6375A-B0EC-4CB2-A12C-83638EEB4CA5}" type="presOf" srcId="{BBEA325C-7EEF-4CC0-8AB7-ED0C8AB0BE1F}" destId="{7699AC63-F924-4BBF-BAF2-05EE1DB26B57}" srcOrd="1" destOrd="0" presId="urn:microsoft.com/office/officeart/2005/8/layout/radial1"/>
    <dgm:cxn modelId="{736FA87A-D232-4E42-8731-2ACA2877A73B}" type="presOf" srcId="{81129AC9-87BD-404B-9601-516219A98B09}" destId="{649D071B-0AB4-4459-AC9B-0BC200451DEC}" srcOrd="1" destOrd="0" presId="urn:microsoft.com/office/officeart/2005/8/layout/radial1"/>
    <dgm:cxn modelId="{734F437B-9D81-4013-BD5B-5F5F0E74B9DD}" type="presOf" srcId="{C1D3B968-35EC-42F0-8BBE-20C853747F92}" destId="{7AFA3D20-1DCB-4D25-BDF0-399FBE9B440D}" srcOrd="1" destOrd="0" presId="urn:microsoft.com/office/officeart/2005/8/layout/radial1"/>
    <dgm:cxn modelId="{F04E2C82-D377-47D7-8C75-0A65716F8296}" type="presOf" srcId="{81129AC9-87BD-404B-9601-516219A98B09}" destId="{54C839CC-32E0-4733-805B-FFC941CF439E}" srcOrd="0" destOrd="0" presId="urn:microsoft.com/office/officeart/2005/8/layout/radial1"/>
    <dgm:cxn modelId="{40C64382-5A49-421F-BDA3-3E0902CDBCEA}" type="presOf" srcId="{41C18E3F-B673-4E93-8D44-18E54312D486}" destId="{8D68E50A-D8C9-4427-9E60-E3EB934A4717}" srcOrd="0" destOrd="0" presId="urn:microsoft.com/office/officeart/2005/8/layout/radial1"/>
    <dgm:cxn modelId="{DE5D2F85-5534-409C-922F-607C0918E162}" srcId="{96EE1CED-85BB-4C27-BB12-BA46F805AEDA}" destId="{E492DD05-9C1F-4A91-B0A8-0E76A02ABE4F}" srcOrd="5" destOrd="0" parTransId="{81129AC9-87BD-404B-9601-516219A98B09}" sibTransId="{DAC8E3BB-2776-41E3-A8B1-C98A8372FA87}"/>
    <dgm:cxn modelId="{B356AF94-B2BF-468F-A29A-660137CC1EC3}" type="presOf" srcId="{96EE1CED-85BB-4C27-BB12-BA46F805AEDA}" destId="{29758238-AE82-4B95-9617-A1D9B7E64D02}" srcOrd="0" destOrd="0" presId="urn:microsoft.com/office/officeart/2005/8/layout/radial1"/>
    <dgm:cxn modelId="{E6F8D39B-60C3-465B-B1B1-48EA94F4A63A}" type="presOf" srcId="{B359E422-F2EF-4290-9123-2022DEA706C4}" destId="{D1362B8E-1D58-4C93-B3AF-ACA9188323C6}" srcOrd="0" destOrd="0" presId="urn:microsoft.com/office/officeart/2005/8/layout/radial1"/>
    <dgm:cxn modelId="{AA34A6A4-6EBA-4EA3-A580-22A91DEB987F}" srcId="{7B702D1C-3AF4-43F8-ABFD-25554C9C124F}" destId="{96EE1CED-85BB-4C27-BB12-BA46F805AEDA}" srcOrd="0" destOrd="0" parTransId="{5418EFCE-9546-4F68-9CBB-B5FF66455C63}" sibTransId="{A8568BC4-C532-4553-A4D9-DA7FC77750E2}"/>
    <dgm:cxn modelId="{458CB4AB-DEA4-419A-9DB7-0BE436BFBA45}" type="presOf" srcId="{7B702D1C-3AF4-43F8-ABFD-25554C9C124F}" destId="{46D488F1-64CA-4957-8CDA-C8E71DD548C9}" srcOrd="0" destOrd="0" presId="urn:microsoft.com/office/officeart/2005/8/layout/radial1"/>
    <dgm:cxn modelId="{D729A9AC-7F42-4A9A-84A7-E3C6254D1F2A}" srcId="{96EE1CED-85BB-4C27-BB12-BA46F805AEDA}" destId="{7D67349A-7A46-4968-9B97-F7AADC5E0C48}" srcOrd="2" destOrd="0" parTransId="{ADEFC8D2-C5CC-4E4A-9E36-FF743381772E}" sibTransId="{C7446D26-D442-4552-B314-929A6493A4B4}"/>
    <dgm:cxn modelId="{D5C220B7-4AB7-4496-94D7-AAF55436FB6C}" type="presOf" srcId="{01E28053-8950-4182-BAB5-367A1D50B7EA}" destId="{942944F3-A4BE-4A34-A79C-B29BF4243CA7}" srcOrd="0" destOrd="0" presId="urn:microsoft.com/office/officeart/2005/8/layout/radial1"/>
    <dgm:cxn modelId="{51EE61B8-6BF4-4EDF-945D-BC60F922CF3A}" type="presOf" srcId="{BBEA325C-7EEF-4CC0-8AB7-ED0C8AB0BE1F}" destId="{ECB8DBB2-8D87-44CF-A079-29F13B206C9A}" srcOrd="0" destOrd="0" presId="urn:microsoft.com/office/officeart/2005/8/layout/radial1"/>
    <dgm:cxn modelId="{2F9327B9-24C6-4CEB-9263-D695E7AA4466}" type="presOf" srcId="{ADEFC8D2-C5CC-4E4A-9E36-FF743381772E}" destId="{88D5EADC-E4A4-42FE-A838-0C9DA1D5226D}" srcOrd="0" destOrd="0" presId="urn:microsoft.com/office/officeart/2005/8/layout/radial1"/>
    <dgm:cxn modelId="{0CBEEDBF-F971-4285-831F-E6011B324200}" srcId="{96EE1CED-85BB-4C27-BB12-BA46F805AEDA}" destId="{01C11BE9-D7F5-411F-8E74-596255E4D58E}" srcOrd="3" destOrd="0" parTransId="{B359E422-F2EF-4290-9123-2022DEA706C4}" sibTransId="{1A259184-DA8C-4500-B3F8-213AA1A94D33}"/>
    <dgm:cxn modelId="{6F3EADC7-F3E6-4D9B-837E-A69135B5CEF0}" srcId="{96EE1CED-85BB-4C27-BB12-BA46F805AEDA}" destId="{8E74F52B-8019-4F75-A904-83A961BAD217}" srcOrd="0" destOrd="0" parTransId="{C1D3B968-35EC-42F0-8BBE-20C853747F92}" sibTransId="{78A1A754-FB8E-4B45-8550-F44CB82699AC}"/>
    <dgm:cxn modelId="{E6D904CE-1FE5-49F4-B8A8-2067483E4AE5}" srcId="{96EE1CED-85BB-4C27-BB12-BA46F805AEDA}" destId="{01E28053-8950-4182-BAB5-367A1D50B7EA}" srcOrd="4" destOrd="0" parTransId="{BBEA325C-7EEF-4CC0-8AB7-ED0C8AB0BE1F}" sibTransId="{24D63EDE-CC7E-49F5-8ADA-D675C0C54F25}"/>
    <dgm:cxn modelId="{42EA01D5-BB8F-41F5-956D-A229F3246EDE}" type="presOf" srcId="{E492DD05-9C1F-4A91-B0A8-0E76A02ABE4F}" destId="{9F43ADA1-6FD1-464A-92C6-2B477B60746D}" srcOrd="0" destOrd="0" presId="urn:microsoft.com/office/officeart/2005/8/layout/radial1"/>
    <dgm:cxn modelId="{364B5EE0-9DAB-493B-AFC5-0D841D146B33}" type="presOf" srcId="{B359E422-F2EF-4290-9123-2022DEA706C4}" destId="{BA1F14DA-5866-476B-B35D-8D106A86CA27}" srcOrd="1" destOrd="0" presId="urn:microsoft.com/office/officeart/2005/8/layout/radial1"/>
    <dgm:cxn modelId="{9C5D77E7-0652-41AD-AC59-859C3B364F7D}" type="presOf" srcId="{C1D3B968-35EC-42F0-8BBE-20C853747F92}" destId="{A04C768C-27E4-49A7-AD94-2000922B30D8}" srcOrd="0" destOrd="0" presId="urn:microsoft.com/office/officeart/2005/8/layout/radial1"/>
    <dgm:cxn modelId="{C80755EB-8034-494F-8AA6-E40BF4FF44CC}" type="presOf" srcId="{01C11BE9-D7F5-411F-8E74-596255E4D58E}" destId="{289E5B98-88FB-4CF1-9588-C8E964CE3E99}" srcOrd="0" destOrd="0" presId="urn:microsoft.com/office/officeart/2005/8/layout/radial1"/>
    <dgm:cxn modelId="{BB29DE3F-A614-427E-9AE1-AFD11D8DB5BB}" type="presParOf" srcId="{46D488F1-64CA-4957-8CDA-C8E71DD548C9}" destId="{29758238-AE82-4B95-9617-A1D9B7E64D02}" srcOrd="0" destOrd="0" presId="urn:microsoft.com/office/officeart/2005/8/layout/radial1"/>
    <dgm:cxn modelId="{8A5283AD-567C-4B36-90F9-921073A1CB9D}" type="presParOf" srcId="{46D488F1-64CA-4957-8CDA-C8E71DD548C9}" destId="{A04C768C-27E4-49A7-AD94-2000922B30D8}" srcOrd="1" destOrd="0" presId="urn:microsoft.com/office/officeart/2005/8/layout/radial1"/>
    <dgm:cxn modelId="{8527E699-376F-4AD1-8A80-8596E2B99E75}" type="presParOf" srcId="{A04C768C-27E4-49A7-AD94-2000922B30D8}" destId="{7AFA3D20-1DCB-4D25-BDF0-399FBE9B440D}" srcOrd="0" destOrd="0" presId="urn:microsoft.com/office/officeart/2005/8/layout/radial1"/>
    <dgm:cxn modelId="{84CDE3F7-F5D7-470A-A3DB-C0318104C75D}" type="presParOf" srcId="{46D488F1-64CA-4957-8CDA-C8E71DD548C9}" destId="{07E98B59-CCFE-425C-85C0-244328434A44}" srcOrd="2" destOrd="0" presId="urn:microsoft.com/office/officeart/2005/8/layout/radial1"/>
    <dgm:cxn modelId="{5565AF68-6269-402E-B4EB-E1CEAE45E98D}" type="presParOf" srcId="{46D488F1-64CA-4957-8CDA-C8E71DD548C9}" destId="{9F300D21-E570-4F71-9956-D18E93DD274C}" srcOrd="3" destOrd="0" presId="urn:microsoft.com/office/officeart/2005/8/layout/radial1"/>
    <dgm:cxn modelId="{FA22ABF4-158C-4DA1-8B3B-9D9924833D4C}" type="presParOf" srcId="{9F300D21-E570-4F71-9956-D18E93DD274C}" destId="{F31D43F7-6697-4FCC-89D3-C2576C5088BB}" srcOrd="0" destOrd="0" presId="urn:microsoft.com/office/officeart/2005/8/layout/radial1"/>
    <dgm:cxn modelId="{07F8DD54-B732-48C8-A052-A9DA3AB1CA57}" type="presParOf" srcId="{46D488F1-64CA-4957-8CDA-C8E71DD548C9}" destId="{8D68E50A-D8C9-4427-9E60-E3EB934A4717}" srcOrd="4" destOrd="0" presId="urn:microsoft.com/office/officeart/2005/8/layout/radial1"/>
    <dgm:cxn modelId="{68404441-F601-43A6-8799-239FF2AB994F}" type="presParOf" srcId="{46D488F1-64CA-4957-8CDA-C8E71DD548C9}" destId="{88D5EADC-E4A4-42FE-A838-0C9DA1D5226D}" srcOrd="5" destOrd="0" presId="urn:microsoft.com/office/officeart/2005/8/layout/radial1"/>
    <dgm:cxn modelId="{3FAF4882-93E4-46ED-B916-9472F55D5751}" type="presParOf" srcId="{88D5EADC-E4A4-42FE-A838-0C9DA1D5226D}" destId="{31FF8EF1-3487-40F6-B959-3CAE0FF81442}" srcOrd="0" destOrd="0" presId="urn:microsoft.com/office/officeart/2005/8/layout/radial1"/>
    <dgm:cxn modelId="{D5728D53-588B-4B27-A964-072D5904BB67}" type="presParOf" srcId="{46D488F1-64CA-4957-8CDA-C8E71DD548C9}" destId="{15C1B347-B431-4E3A-A336-8503D128BF50}" srcOrd="6" destOrd="0" presId="urn:microsoft.com/office/officeart/2005/8/layout/radial1"/>
    <dgm:cxn modelId="{E6095436-0B01-45C3-92DE-511B2D137A5D}" type="presParOf" srcId="{46D488F1-64CA-4957-8CDA-C8E71DD548C9}" destId="{D1362B8E-1D58-4C93-B3AF-ACA9188323C6}" srcOrd="7" destOrd="0" presId="urn:microsoft.com/office/officeart/2005/8/layout/radial1"/>
    <dgm:cxn modelId="{8C98671D-C01E-4BEA-BDD2-0D78A3A96A8B}" type="presParOf" srcId="{D1362B8E-1D58-4C93-B3AF-ACA9188323C6}" destId="{BA1F14DA-5866-476B-B35D-8D106A86CA27}" srcOrd="0" destOrd="0" presId="urn:microsoft.com/office/officeart/2005/8/layout/radial1"/>
    <dgm:cxn modelId="{1B335126-928A-4276-819A-79FB0A276A7D}" type="presParOf" srcId="{46D488F1-64CA-4957-8CDA-C8E71DD548C9}" destId="{289E5B98-88FB-4CF1-9588-C8E964CE3E99}" srcOrd="8" destOrd="0" presId="urn:microsoft.com/office/officeart/2005/8/layout/radial1"/>
    <dgm:cxn modelId="{0C1207C7-C5E0-4F27-BEB3-D196E28251D6}" type="presParOf" srcId="{46D488F1-64CA-4957-8CDA-C8E71DD548C9}" destId="{ECB8DBB2-8D87-44CF-A079-29F13B206C9A}" srcOrd="9" destOrd="0" presId="urn:microsoft.com/office/officeart/2005/8/layout/radial1"/>
    <dgm:cxn modelId="{F721947E-C1B2-42D9-94B0-E8A6788F523E}" type="presParOf" srcId="{ECB8DBB2-8D87-44CF-A079-29F13B206C9A}" destId="{7699AC63-F924-4BBF-BAF2-05EE1DB26B57}" srcOrd="0" destOrd="0" presId="urn:microsoft.com/office/officeart/2005/8/layout/radial1"/>
    <dgm:cxn modelId="{E71D212F-9BC3-4117-B6F0-AB7A9B3FEB04}" type="presParOf" srcId="{46D488F1-64CA-4957-8CDA-C8E71DD548C9}" destId="{942944F3-A4BE-4A34-A79C-B29BF4243CA7}" srcOrd="10" destOrd="0" presId="urn:microsoft.com/office/officeart/2005/8/layout/radial1"/>
    <dgm:cxn modelId="{55F47ED3-8C9A-4A9E-8582-B1BD45A8892D}" type="presParOf" srcId="{46D488F1-64CA-4957-8CDA-C8E71DD548C9}" destId="{54C839CC-32E0-4733-805B-FFC941CF439E}" srcOrd="11" destOrd="0" presId="urn:microsoft.com/office/officeart/2005/8/layout/radial1"/>
    <dgm:cxn modelId="{A42EC4DF-7DAF-47C7-8E58-6D35F8F723E8}" type="presParOf" srcId="{54C839CC-32E0-4733-805B-FFC941CF439E}" destId="{649D071B-0AB4-4459-AC9B-0BC200451DEC}" srcOrd="0" destOrd="0" presId="urn:microsoft.com/office/officeart/2005/8/layout/radial1"/>
    <dgm:cxn modelId="{F58819DA-59C1-48C9-AC47-8D78E3791199}" type="presParOf" srcId="{46D488F1-64CA-4957-8CDA-C8E71DD548C9}" destId="{9F43ADA1-6FD1-464A-92C6-2B477B60746D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97BD1DB-FE24-4C2B-BA8A-D7F8896568C3}" type="doc">
      <dgm:prSet loTypeId="urn:microsoft.com/office/officeart/2005/8/layout/lProcess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NZ"/>
        </a:p>
      </dgm:t>
    </dgm:pt>
    <dgm:pt modelId="{E4E4543E-C938-4A53-A9B0-D3DB4D4BDD39}">
      <dgm:prSet/>
      <dgm:spPr/>
      <dgm:t>
        <a:bodyPr/>
        <a:lstStyle/>
        <a:p>
          <a:r>
            <a:rPr lang="en-NZ" b="0" i="0" dirty="0"/>
            <a:t>What applies depends on:</a:t>
          </a:r>
          <a:endParaRPr lang="en-NZ" dirty="0"/>
        </a:p>
      </dgm:t>
    </dgm:pt>
    <dgm:pt modelId="{3DCEB742-1D0A-469A-84FD-D04CFB28E263}" type="parTrans" cxnId="{CA928818-A15A-47D2-9D10-7EF459ECC410}">
      <dgm:prSet/>
      <dgm:spPr/>
      <dgm:t>
        <a:bodyPr/>
        <a:lstStyle/>
        <a:p>
          <a:endParaRPr lang="en-NZ"/>
        </a:p>
      </dgm:t>
    </dgm:pt>
    <dgm:pt modelId="{9FE7429A-36E2-45D4-8211-F282964ED2A1}" type="sibTrans" cxnId="{CA928818-A15A-47D2-9D10-7EF459ECC410}">
      <dgm:prSet/>
      <dgm:spPr/>
      <dgm:t>
        <a:bodyPr/>
        <a:lstStyle/>
        <a:p>
          <a:endParaRPr lang="en-NZ"/>
        </a:p>
      </dgm:t>
    </dgm:pt>
    <dgm:pt modelId="{1BF66436-27A8-4385-83A1-1E1E93FFDF08}">
      <dgm:prSet/>
      <dgm:spPr>
        <a:solidFill>
          <a:srgbClr val="0073BB"/>
        </a:solidFill>
        <a:ln>
          <a:solidFill>
            <a:schemeClr val="bg1"/>
          </a:solidFill>
        </a:ln>
      </dgm:spPr>
      <dgm:t>
        <a:bodyPr/>
        <a:lstStyle/>
        <a:p>
          <a:r>
            <a:rPr lang="en-NZ" b="0" i="0"/>
            <a:t>what the provider does</a:t>
          </a:r>
          <a:endParaRPr lang="en-NZ"/>
        </a:p>
      </dgm:t>
    </dgm:pt>
    <dgm:pt modelId="{FC6E7802-2628-48C2-A38B-F1732650E6E7}" type="parTrans" cxnId="{B9282EEB-4D44-48B9-8B14-E1E238E21342}">
      <dgm:prSet/>
      <dgm:spPr/>
      <dgm:t>
        <a:bodyPr/>
        <a:lstStyle/>
        <a:p>
          <a:endParaRPr lang="en-NZ"/>
        </a:p>
      </dgm:t>
    </dgm:pt>
    <dgm:pt modelId="{2FA52C6D-461A-43FD-8A87-08F09A5E1568}" type="sibTrans" cxnId="{B9282EEB-4D44-48B9-8B14-E1E238E21342}">
      <dgm:prSet/>
      <dgm:spPr/>
      <dgm:t>
        <a:bodyPr/>
        <a:lstStyle/>
        <a:p>
          <a:endParaRPr lang="en-NZ"/>
        </a:p>
      </dgm:t>
    </dgm:pt>
    <dgm:pt modelId="{D0FA5986-DE9E-4E41-A9AA-A40C0197927B}">
      <dgm:prSet/>
      <dgm:spPr>
        <a:solidFill>
          <a:srgbClr val="0073BB"/>
        </a:solidFill>
        <a:ln>
          <a:solidFill>
            <a:schemeClr val="bg1"/>
          </a:solidFill>
        </a:ln>
      </dgm:spPr>
      <dgm:t>
        <a:bodyPr/>
        <a:lstStyle/>
        <a:p>
          <a:r>
            <a:rPr lang="en-NZ" b="0" i="0" dirty="0"/>
            <a:t>how the service is set up</a:t>
          </a:r>
          <a:endParaRPr lang="en-NZ" dirty="0"/>
        </a:p>
      </dgm:t>
    </dgm:pt>
    <dgm:pt modelId="{86CC0577-9E25-4C21-AC97-A93C5E49E6EC}" type="parTrans" cxnId="{5BE3967F-E0AD-40A1-B24F-7C25FCF3BF4C}">
      <dgm:prSet/>
      <dgm:spPr/>
      <dgm:t>
        <a:bodyPr/>
        <a:lstStyle/>
        <a:p>
          <a:endParaRPr lang="en-NZ"/>
        </a:p>
      </dgm:t>
    </dgm:pt>
    <dgm:pt modelId="{D73F0712-612E-45C0-AC12-87A8533A93EC}" type="sibTrans" cxnId="{5BE3967F-E0AD-40A1-B24F-7C25FCF3BF4C}">
      <dgm:prSet/>
      <dgm:spPr/>
      <dgm:t>
        <a:bodyPr/>
        <a:lstStyle/>
        <a:p>
          <a:endParaRPr lang="en-NZ"/>
        </a:p>
      </dgm:t>
    </dgm:pt>
    <dgm:pt modelId="{37D2EA17-1A47-43AE-B05B-9D5048F43DF7}">
      <dgm:prSet/>
      <dgm:spPr>
        <a:solidFill>
          <a:srgbClr val="0073BB"/>
        </a:solidFill>
        <a:ln>
          <a:solidFill>
            <a:schemeClr val="bg1"/>
          </a:solidFill>
        </a:ln>
      </dgm:spPr>
      <dgm:t>
        <a:bodyPr/>
        <a:lstStyle/>
        <a:p>
          <a:r>
            <a:rPr lang="en-NZ" b="0" i="0" dirty="0"/>
            <a:t>whether the provider is a bank or not</a:t>
          </a:r>
          <a:endParaRPr lang="en-NZ" dirty="0"/>
        </a:p>
      </dgm:t>
    </dgm:pt>
    <dgm:pt modelId="{7B95B7FA-8B95-4003-947A-6B00956A2AFE}" type="parTrans" cxnId="{A5EAF136-7229-45C0-999A-E22FA06A6B6B}">
      <dgm:prSet/>
      <dgm:spPr/>
      <dgm:t>
        <a:bodyPr/>
        <a:lstStyle/>
        <a:p>
          <a:endParaRPr lang="en-NZ"/>
        </a:p>
      </dgm:t>
    </dgm:pt>
    <dgm:pt modelId="{2366A225-260D-4182-98B9-6B5ADB8A6CC6}" type="sibTrans" cxnId="{A5EAF136-7229-45C0-999A-E22FA06A6B6B}">
      <dgm:prSet/>
      <dgm:spPr/>
      <dgm:t>
        <a:bodyPr/>
        <a:lstStyle/>
        <a:p>
          <a:endParaRPr lang="en-NZ"/>
        </a:p>
      </dgm:t>
    </dgm:pt>
    <dgm:pt modelId="{F4A8109D-4DE0-44D2-BDA5-AAB12AA2A0B3}">
      <dgm:prSet/>
      <dgm:spPr/>
      <dgm:t>
        <a:bodyPr/>
        <a:lstStyle/>
        <a:p>
          <a:r>
            <a:rPr lang="en-NZ" b="0" i="0" dirty="0"/>
            <a:t>Common requirements for many non-bank providers include:</a:t>
          </a:r>
          <a:endParaRPr lang="en-NZ" dirty="0"/>
        </a:p>
      </dgm:t>
    </dgm:pt>
    <dgm:pt modelId="{84EBA47C-9B51-4580-90D5-C9F7D0E24F9F}" type="parTrans" cxnId="{E869165D-DF3B-4991-8EEA-DDC9CA221E86}">
      <dgm:prSet/>
      <dgm:spPr/>
      <dgm:t>
        <a:bodyPr/>
        <a:lstStyle/>
        <a:p>
          <a:endParaRPr lang="en-NZ"/>
        </a:p>
      </dgm:t>
    </dgm:pt>
    <dgm:pt modelId="{CBB814E5-BF94-4755-9734-DAA149D1EF51}" type="sibTrans" cxnId="{E869165D-DF3B-4991-8EEA-DDC9CA221E86}">
      <dgm:prSet/>
      <dgm:spPr/>
      <dgm:t>
        <a:bodyPr/>
        <a:lstStyle/>
        <a:p>
          <a:endParaRPr lang="en-NZ"/>
        </a:p>
      </dgm:t>
    </dgm:pt>
    <dgm:pt modelId="{DEEE3D4E-6494-4C96-AAE9-40DB656859E1}">
      <dgm:prSet/>
      <dgm:spPr/>
      <dgm:t>
        <a:bodyPr/>
        <a:lstStyle/>
        <a:p>
          <a:r>
            <a:rPr lang="en-NZ" b="0" i="0"/>
            <a:t>being listed on the Financial Service Providers Register</a:t>
          </a:r>
          <a:endParaRPr lang="en-NZ"/>
        </a:p>
      </dgm:t>
    </dgm:pt>
    <dgm:pt modelId="{661610B2-D4E2-40D1-9430-628ECCDE04CE}" type="parTrans" cxnId="{66AB54B8-5BA0-4F56-8983-3720F659813D}">
      <dgm:prSet/>
      <dgm:spPr/>
      <dgm:t>
        <a:bodyPr/>
        <a:lstStyle/>
        <a:p>
          <a:endParaRPr lang="en-NZ"/>
        </a:p>
      </dgm:t>
    </dgm:pt>
    <dgm:pt modelId="{A7EC44A4-BEBB-40FD-AEE9-CC8F9CA13148}" type="sibTrans" cxnId="{66AB54B8-5BA0-4F56-8983-3720F659813D}">
      <dgm:prSet/>
      <dgm:spPr/>
      <dgm:t>
        <a:bodyPr/>
        <a:lstStyle/>
        <a:p>
          <a:endParaRPr lang="en-NZ"/>
        </a:p>
      </dgm:t>
    </dgm:pt>
    <dgm:pt modelId="{EDFAE130-FE4B-4413-B75A-0E52BBEBAA7D}">
      <dgm:prSet/>
      <dgm:spPr/>
      <dgm:t>
        <a:bodyPr/>
        <a:lstStyle/>
        <a:p>
          <a:r>
            <a:rPr lang="en-NZ" b="0" i="0"/>
            <a:t>belonging to a financial dispute resolution scheme</a:t>
          </a:r>
          <a:endParaRPr lang="en-NZ"/>
        </a:p>
      </dgm:t>
    </dgm:pt>
    <dgm:pt modelId="{CD6CA1D3-25B5-4200-B3A6-3FA6B32C345E}" type="parTrans" cxnId="{66B86B5A-122A-422C-B8C3-9424657F5E4A}">
      <dgm:prSet/>
      <dgm:spPr/>
      <dgm:t>
        <a:bodyPr/>
        <a:lstStyle/>
        <a:p>
          <a:endParaRPr lang="en-NZ"/>
        </a:p>
      </dgm:t>
    </dgm:pt>
    <dgm:pt modelId="{DA5989F1-8C3B-4BF9-9805-9D556143956C}" type="sibTrans" cxnId="{66B86B5A-122A-422C-B8C3-9424657F5E4A}">
      <dgm:prSet/>
      <dgm:spPr/>
      <dgm:t>
        <a:bodyPr/>
        <a:lstStyle/>
        <a:p>
          <a:endParaRPr lang="en-NZ"/>
        </a:p>
      </dgm:t>
    </dgm:pt>
    <dgm:pt modelId="{D181344B-E831-438D-8527-E5AE0F00F289}">
      <dgm:prSet/>
      <dgm:spPr/>
      <dgm:t>
        <a:bodyPr/>
        <a:lstStyle/>
        <a:p>
          <a:r>
            <a:rPr lang="en-NZ" b="0" i="0"/>
            <a:t>complying with fair dealing legislation</a:t>
          </a:r>
          <a:endParaRPr lang="en-NZ"/>
        </a:p>
      </dgm:t>
    </dgm:pt>
    <dgm:pt modelId="{431D3B98-6E16-4FB6-A445-9B2C30CBCB4F}" type="parTrans" cxnId="{9D6BD53C-72B4-47C3-855E-95F91536C299}">
      <dgm:prSet/>
      <dgm:spPr/>
      <dgm:t>
        <a:bodyPr/>
        <a:lstStyle/>
        <a:p>
          <a:endParaRPr lang="en-NZ"/>
        </a:p>
      </dgm:t>
    </dgm:pt>
    <dgm:pt modelId="{B9751C2D-42EF-41FF-BC7F-6CB5A5D80A0B}" type="sibTrans" cxnId="{9D6BD53C-72B4-47C3-855E-95F91536C299}">
      <dgm:prSet/>
      <dgm:spPr/>
      <dgm:t>
        <a:bodyPr/>
        <a:lstStyle/>
        <a:p>
          <a:endParaRPr lang="en-NZ"/>
        </a:p>
      </dgm:t>
    </dgm:pt>
    <dgm:pt modelId="{276E27AD-C747-41D0-A0B0-A43C57EFD372}">
      <dgm:prSet/>
      <dgm:spPr/>
      <dgm:t>
        <a:bodyPr/>
        <a:lstStyle/>
        <a:p>
          <a:r>
            <a:rPr lang="en-NZ" b="0" i="0" dirty="0"/>
            <a:t>complying with AML/CFT legislation</a:t>
          </a:r>
          <a:endParaRPr lang="en-NZ" dirty="0"/>
        </a:p>
      </dgm:t>
    </dgm:pt>
    <dgm:pt modelId="{F2A4B1B7-6D31-4BD0-A9D4-BB72FD72D792}" type="parTrans" cxnId="{FDE44E06-8E95-4F55-93A9-90D39A948D36}">
      <dgm:prSet/>
      <dgm:spPr/>
      <dgm:t>
        <a:bodyPr/>
        <a:lstStyle/>
        <a:p>
          <a:endParaRPr lang="en-NZ"/>
        </a:p>
      </dgm:t>
    </dgm:pt>
    <dgm:pt modelId="{E4C63372-210A-4458-9948-5CC9B89AD244}" type="sibTrans" cxnId="{FDE44E06-8E95-4F55-93A9-90D39A948D36}">
      <dgm:prSet/>
      <dgm:spPr/>
      <dgm:t>
        <a:bodyPr/>
        <a:lstStyle/>
        <a:p>
          <a:endParaRPr lang="en-NZ"/>
        </a:p>
      </dgm:t>
    </dgm:pt>
    <dgm:pt modelId="{254689C8-4421-4B6F-B44D-E580F3BB42E9}" type="pres">
      <dgm:prSet presAssocID="{D97BD1DB-FE24-4C2B-BA8A-D7F8896568C3}" presName="theList" presStyleCnt="0">
        <dgm:presLayoutVars>
          <dgm:dir/>
          <dgm:animLvl val="lvl"/>
          <dgm:resizeHandles val="exact"/>
        </dgm:presLayoutVars>
      </dgm:prSet>
      <dgm:spPr/>
    </dgm:pt>
    <dgm:pt modelId="{4CF4429D-6131-4753-9F83-0DAF92E8CF24}" type="pres">
      <dgm:prSet presAssocID="{E4E4543E-C938-4A53-A9B0-D3DB4D4BDD39}" presName="compNode" presStyleCnt="0"/>
      <dgm:spPr/>
    </dgm:pt>
    <dgm:pt modelId="{68A897E3-6E7B-4B10-8E6A-F5ACFF0AE51E}" type="pres">
      <dgm:prSet presAssocID="{E4E4543E-C938-4A53-A9B0-D3DB4D4BDD39}" presName="aNode" presStyleLbl="bgShp" presStyleIdx="0" presStyleCnt="2"/>
      <dgm:spPr/>
    </dgm:pt>
    <dgm:pt modelId="{C1234469-DE1B-4697-B96D-B48588EB82ED}" type="pres">
      <dgm:prSet presAssocID="{E4E4543E-C938-4A53-A9B0-D3DB4D4BDD39}" presName="textNode" presStyleLbl="bgShp" presStyleIdx="0" presStyleCnt="2"/>
      <dgm:spPr/>
    </dgm:pt>
    <dgm:pt modelId="{F79D216A-C576-4514-A433-7378B9E58976}" type="pres">
      <dgm:prSet presAssocID="{E4E4543E-C938-4A53-A9B0-D3DB4D4BDD39}" presName="compChildNode" presStyleCnt="0"/>
      <dgm:spPr/>
    </dgm:pt>
    <dgm:pt modelId="{6B4D6BC0-2038-4780-8989-1C3F2E0546B1}" type="pres">
      <dgm:prSet presAssocID="{E4E4543E-C938-4A53-A9B0-D3DB4D4BDD39}" presName="theInnerList" presStyleCnt="0"/>
      <dgm:spPr/>
    </dgm:pt>
    <dgm:pt modelId="{66D40BD8-2786-48AC-A9AE-CC97D4018FA6}" type="pres">
      <dgm:prSet presAssocID="{1BF66436-27A8-4385-83A1-1E1E93FFDF08}" presName="childNode" presStyleLbl="node1" presStyleIdx="0" presStyleCnt="7">
        <dgm:presLayoutVars>
          <dgm:bulletEnabled val="1"/>
        </dgm:presLayoutVars>
      </dgm:prSet>
      <dgm:spPr/>
    </dgm:pt>
    <dgm:pt modelId="{53D35B85-42C1-4AF0-8803-3D35046E1F00}" type="pres">
      <dgm:prSet presAssocID="{1BF66436-27A8-4385-83A1-1E1E93FFDF08}" presName="aSpace2" presStyleCnt="0"/>
      <dgm:spPr/>
    </dgm:pt>
    <dgm:pt modelId="{DC3E8567-7FDA-4915-A8BA-3A9F08635636}" type="pres">
      <dgm:prSet presAssocID="{D0FA5986-DE9E-4E41-A9AA-A40C0197927B}" presName="childNode" presStyleLbl="node1" presStyleIdx="1" presStyleCnt="7">
        <dgm:presLayoutVars>
          <dgm:bulletEnabled val="1"/>
        </dgm:presLayoutVars>
      </dgm:prSet>
      <dgm:spPr/>
    </dgm:pt>
    <dgm:pt modelId="{7ECCE2D1-4B97-447C-B781-2AD5D00CEDE3}" type="pres">
      <dgm:prSet presAssocID="{D0FA5986-DE9E-4E41-A9AA-A40C0197927B}" presName="aSpace2" presStyleCnt="0"/>
      <dgm:spPr/>
    </dgm:pt>
    <dgm:pt modelId="{AB64408D-59D3-4D48-81B6-0887F904A121}" type="pres">
      <dgm:prSet presAssocID="{37D2EA17-1A47-43AE-B05B-9D5048F43DF7}" presName="childNode" presStyleLbl="node1" presStyleIdx="2" presStyleCnt="7">
        <dgm:presLayoutVars>
          <dgm:bulletEnabled val="1"/>
        </dgm:presLayoutVars>
      </dgm:prSet>
      <dgm:spPr/>
    </dgm:pt>
    <dgm:pt modelId="{BD73D954-D87B-4DAF-A8C7-FCFE45EC0C7F}" type="pres">
      <dgm:prSet presAssocID="{E4E4543E-C938-4A53-A9B0-D3DB4D4BDD39}" presName="aSpace" presStyleCnt="0"/>
      <dgm:spPr/>
    </dgm:pt>
    <dgm:pt modelId="{229412FF-F22E-4185-98A5-6E1E1F08E9F9}" type="pres">
      <dgm:prSet presAssocID="{F4A8109D-4DE0-44D2-BDA5-AAB12AA2A0B3}" presName="compNode" presStyleCnt="0"/>
      <dgm:spPr/>
    </dgm:pt>
    <dgm:pt modelId="{8303372B-9334-41AF-808C-FC5770E2F1DD}" type="pres">
      <dgm:prSet presAssocID="{F4A8109D-4DE0-44D2-BDA5-AAB12AA2A0B3}" presName="aNode" presStyleLbl="bgShp" presStyleIdx="1" presStyleCnt="2"/>
      <dgm:spPr/>
    </dgm:pt>
    <dgm:pt modelId="{43C68A9E-EBA0-4C6A-83F9-24601A2B214A}" type="pres">
      <dgm:prSet presAssocID="{F4A8109D-4DE0-44D2-BDA5-AAB12AA2A0B3}" presName="textNode" presStyleLbl="bgShp" presStyleIdx="1" presStyleCnt="2"/>
      <dgm:spPr/>
    </dgm:pt>
    <dgm:pt modelId="{BE8DE82B-3144-432B-A674-C27326382D56}" type="pres">
      <dgm:prSet presAssocID="{F4A8109D-4DE0-44D2-BDA5-AAB12AA2A0B3}" presName="compChildNode" presStyleCnt="0"/>
      <dgm:spPr/>
    </dgm:pt>
    <dgm:pt modelId="{5160FF79-A3D9-4FAD-A372-B946BDD49368}" type="pres">
      <dgm:prSet presAssocID="{F4A8109D-4DE0-44D2-BDA5-AAB12AA2A0B3}" presName="theInnerList" presStyleCnt="0"/>
      <dgm:spPr/>
    </dgm:pt>
    <dgm:pt modelId="{ECE28046-62C6-40D2-B37B-D86AC907E97D}" type="pres">
      <dgm:prSet presAssocID="{DEEE3D4E-6494-4C96-AAE9-40DB656859E1}" presName="childNode" presStyleLbl="node1" presStyleIdx="3" presStyleCnt="7">
        <dgm:presLayoutVars>
          <dgm:bulletEnabled val="1"/>
        </dgm:presLayoutVars>
      </dgm:prSet>
      <dgm:spPr/>
    </dgm:pt>
    <dgm:pt modelId="{F090AA15-7F4E-4144-AC35-5895A6EEE757}" type="pres">
      <dgm:prSet presAssocID="{DEEE3D4E-6494-4C96-AAE9-40DB656859E1}" presName="aSpace2" presStyleCnt="0"/>
      <dgm:spPr/>
    </dgm:pt>
    <dgm:pt modelId="{0712CE01-8BB5-4919-B174-BC7471AD3871}" type="pres">
      <dgm:prSet presAssocID="{EDFAE130-FE4B-4413-B75A-0E52BBEBAA7D}" presName="childNode" presStyleLbl="node1" presStyleIdx="4" presStyleCnt="7">
        <dgm:presLayoutVars>
          <dgm:bulletEnabled val="1"/>
        </dgm:presLayoutVars>
      </dgm:prSet>
      <dgm:spPr/>
    </dgm:pt>
    <dgm:pt modelId="{56520E57-EFB0-4060-BDD8-9E45C2BB793B}" type="pres">
      <dgm:prSet presAssocID="{EDFAE130-FE4B-4413-B75A-0E52BBEBAA7D}" presName="aSpace2" presStyleCnt="0"/>
      <dgm:spPr/>
    </dgm:pt>
    <dgm:pt modelId="{F9FA86FD-A663-4D1F-965E-2C0A60B92FBE}" type="pres">
      <dgm:prSet presAssocID="{D181344B-E831-438D-8527-E5AE0F00F289}" presName="childNode" presStyleLbl="node1" presStyleIdx="5" presStyleCnt="7">
        <dgm:presLayoutVars>
          <dgm:bulletEnabled val="1"/>
        </dgm:presLayoutVars>
      </dgm:prSet>
      <dgm:spPr/>
    </dgm:pt>
    <dgm:pt modelId="{9FF184E2-B51F-4180-85C0-E5168E9901E7}" type="pres">
      <dgm:prSet presAssocID="{D181344B-E831-438D-8527-E5AE0F00F289}" presName="aSpace2" presStyleCnt="0"/>
      <dgm:spPr/>
    </dgm:pt>
    <dgm:pt modelId="{79E24805-0040-4F1C-A303-7BCA6E2F9D2B}" type="pres">
      <dgm:prSet presAssocID="{276E27AD-C747-41D0-A0B0-A43C57EFD372}" presName="childNode" presStyleLbl="node1" presStyleIdx="6" presStyleCnt="7">
        <dgm:presLayoutVars>
          <dgm:bulletEnabled val="1"/>
        </dgm:presLayoutVars>
      </dgm:prSet>
      <dgm:spPr/>
    </dgm:pt>
  </dgm:ptLst>
  <dgm:cxnLst>
    <dgm:cxn modelId="{64D49B05-FB13-4CDA-AAF8-472AFC4BDF70}" type="presOf" srcId="{E4E4543E-C938-4A53-A9B0-D3DB4D4BDD39}" destId="{C1234469-DE1B-4697-B96D-B48588EB82ED}" srcOrd="1" destOrd="0" presId="urn:microsoft.com/office/officeart/2005/8/layout/lProcess2"/>
    <dgm:cxn modelId="{FDE44E06-8E95-4F55-93A9-90D39A948D36}" srcId="{F4A8109D-4DE0-44D2-BDA5-AAB12AA2A0B3}" destId="{276E27AD-C747-41D0-A0B0-A43C57EFD372}" srcOrd="3" destOrd="0" parTransId="{F2A4B1B7-6D31-4BD0-A9D4-BB72FD72D792}" sibTransId="{E4C63372-210A-4458-9948-5CC9B89AD244}"/>
    <dgm:cxn modelId="{D37C8A0B-C871-4FD0-9C7C-2AF6C8FE2C85}" type="presOf" srcId="{276E27AD-C747-41D0-A0B0-A43C57EFD372}" destId="{79E24805-0040-4F1C-A303-7BCA6E2F9D2B}" srcOrd="0" destOrd="0" presId="urn:microsoft.com/office/officeart/2005/8/layout/lProcess2"/>
    <dgm:cxn modelId="{CA928818-A15A-47D2-9D10-7EF459ECC410}" srcId="{D97BD1DB-FE24-4C2B-BA8A-D7F8896568C3}" destId="{E4E4543E-C938-4A53-A9B0-D3DB4D4BDD39}" srcOrd="0" destOrd="0" parTransId="{3DCEB742-1D0A-469A-84FD-D04CFB28E263}" sibTransId="{9FE7429A-36E2-45D4-8211-F282964ED2A1}"/>
    <dgm:cxn modelId="{DC278233-C132-49CB-BAAE-D305279D378E}" type="presOf" srcId="{E4E4543E-C938-4A53-A9B0-D3DB4D4BDD39}" destId="{68A897E3-6E7B-4B10-8E6A-F5ACFF0AE51E}" srcOrd="0" destOrd="0" presId="urn:microsoft.com/office/officeart/2005/8/layout/lProcess2"/>
    <dgm:cxn modelId="{A5EAF136-7229-45C0-999A-E22FA06A6B6B}" srcId="{E4E4543E-C938-4A53-A9B0-D3DB4D4BDD39}" destId="{37D2EA17-1A47-43AE-B05B-9D5048F43DF7}" srcOrd="2" destOrd="0" parTransId="{7B95B7FA-8B95-4003-947A-6B00956A2AFE}" sibTransId="{2366A225-260D-4182-98B9-6B5ADB8A6CC6}"/>
    <dgm:cxn modelId="{9D6BD53C-72B4-47C3-855E-95F91536C299}" srcId="{F4A8109D-4DE0-44D2-BDA5-AAB12AA2A0B3}" destId="{D181344B-E831-438D-8527-E5AE0F00F289}" srcOrd="2" destOrd="0" parTransId="{431D3B98-6E16-4FB6-A445-9B2C30CBCB4F}" sibTransId="{B9751C2D-42EF-41FF-BC7F-6CB5A5D80A0B}"/>
    <dgm:cxn modelId="{E869165D-DF3B-4991-8EEA-DDC9CA221E86}" srcId="{D97BD1DB-FE24-4C2B-BA8A-D7F8896568C3}" destId="{F4A8109D-4DE0-44D2-BDA5-AAB12AA2A0B3}" srcOrd="1" destOrd="0" parTransId="{84EBA47C-9B51-4580-90D5-C9F7D0E24F9F}" sibTransId="{CBB814E5-BF94-4755-9734-DAA149D1EF51}"/>
    <dgm:cxn modelId="{1DB9B373-7216-48A0-86C2-6A96D5542E5B}" type="presOf" srcId="{D0FA5986-DE9E-4E41-A9AA-A40C0197927B}" destId="{DC3E8567-7FDA-4915-A8BA-3A9F08635636}" srcOrd="0" destOrd="0" presId="urn:microsoft.com/office/officeart/2005/8/layout/lProcess2"/>
    <dgm:cxn modelId="{66B86B5A-122A-422C-B8C3-9424657F5E4A}" srcId="{F4A8109D-4DE0-44D2-BDA5-AAB12AA2A0B3}" destId="{EDFAE130-FE4B-4413-B75A-0E52BBEBAA7D}" srcOrd="1" destOrd="0" parTransId="{CD6CA1D3-25B5-4200-B3A6-3FA6B32C345E}" sibTransId="{DA5989F1-8C3B-4BF9-9805-9D556143956C}"/>
    <dgm:cxn modelId="{5BE3967F-E0AD-40A1-B24F-7C25FCF3BF4C}" srcId="{E4E4543E-C938-4A53-A9B0-D3DB4D4BDD39}" destId="{D0FA5986-DE9E-4E41-A9AA-A40C0197927B}" srcOrd="1" destOrd="0" parTransId="{86CC0577-9E25-4C21-AC97-A93C5E49E6EC}" sibTransId="{D73F0712-612E-45C0-AC12-87A8533A93EC}"/>
    <dgm:cxn modelId="{94490080-9603-4FCB-ACB8-9ED9B5781616}" type="presOf" srcId="{F4A8109D-4DE0-44D2-BDA5-AAB12AA2A0B3}" destId="{43C68A9E-EBA0-4C6A-83F9-24601A2B214A}" srcOrd="1" destOrd="0" presId="urn:microsoft.com/office/officeart/2005/8/layout/lProcess2"/>
    <dgm:cxn modelId="{77CB9496-C3F0-4953-83ED-27AF439D3D29}" type="presOf" srcId="{1BF66436-27A8-4385-83A1-1E1E93FFDF08}" destId="{66D40BD8-2786-48AC-A9AE-CC97D4018FA6}" srcOrd="0" destOrd="0" presId="urn:microsoft.com/office/officeart/2005/8/layout/lProcess2"/>
    <dgm:cxn modelId="{EB5A78A3-2A15-42E2-9BA7-DEB18FC3525E}" type="presOf" srcId="{EDFAE130-FE4B-4413-B75A-0E52BBEBAA7D}" destId="{0712CE01-8BB5-4919-B174-BC7471AD3871}" srcOrd="0" destOrd="0" presId="urn:microsoft.com/office/officeart/2005/8/layout/lProcess2"/>
    <dgm:cxn modelId="{222C93B0-0944-4C0E-87D2-1FB2211FF19E}" type="presOf" srcId="{37D2EA17-1A47-43AE-B05B-9D5048F43DF7}" destId="{AB64408D-59D3-4D48-81B6-0887F904A121}" srcOrd="0" destOrd="0" presId="urn:microsoft.com/office/officeart/2005/8/layout/lProcess2"/>
    <dgm:cxn modelId="{C4402FB4-09DF-465B-82D6-1030994CDE1B}" type="presOf" srcId="{D181344B-E831-438D-8527-E5AE0F00F289}" destId="{F9FA86FD-A663-4D1F-965E-2C0A60B92FBE}" srcOrd="0" destOrd="0" presId="urn:microsoft.com/office/officeart/2005/8/layout/lProcess2"/>
    <dgm:cxn modelId="{66AB54B8-5BA0-4F56-8983-3720F659813D}" srcId="{F4A8109D-4DE0-44D2-BDA5-AAB12AA2A0B3}" destId="{DEEE3D4E-6494-4C96-AAE9-40DB656859E1}" srcOrd="0" destOrd="0" parTransId="{661610B2-D4E2-40D1-9430-628ECCDE04CE}" sibTransId="{A7EC44A4-BEBB-40FD-AEE9-CC8F9CA13148}"/>
    <dgm:cxn modelId="{11E171D0-46A4-4327-85DE-5E169C34274F}" type="presOf" srcId="{DEEE3D4E-6494-4C96-AAE9-40DB656859E1}" destId="{ECE28046-62C6-40D2-B37B-D86AC907E97D}" srcOrd="0" destOrd="0" presId="urn:microsoft.com/office/officeart/2005/8/layout/lProcess2"/>
    <dgm:cxn modelId="{B9282EEB-4D44-48B9-8B14-E1E238E21342}" srcId="{E4E4543E-C938-4A53-A9B0-D3DB4D4BDD39}" destId="{1BF66436-27A8-4385-83A1-1E1E93FFDF08}" srcOrd="0" destOrd="0" parTransId="{FC6E7802-2628-48C2-A38B-F1732650E6E7}" sibTransId="{2FA52C6D-461A-43FD-8A87-08F09A5E1568}"/>
    <dgm:cxn modelId="{3F2E4FF3-8096-45A8-ABCD-444DC0905A51}" type="presOf" srcId="{F4A8109D-4DE0-44D2-BDA5-AAB12AA2A0B3}" destId="{8303372B-9334-41AF-808C-FC5770E2F1DD}" srcOrd="0" destOrd="0" presId="urn:microsoft.com/office/officeart/2005/8/layout/lProcess2"/>
    <dgm:cxn modelId="{DAB7EDFD-B318-47D0-BDBA-FCBF24054AA5}" type="presOf" srcId="{D97BD1DB-FE24-4C2B-BA8A-D7F8896568C3}" destId="{254689C8-4421-4B6F-B44D-E580F3BB42E9}" srcOrd="0" destOrd="0" presId="urn:microsoft.com/office/officeart/2005/8/layout/lProcess2"/>
    <dgm:cxn modelId="{E134A8BE-50AC-434A-AFA7-0EF36BF5B06F}" type="presParOf" srcId="{254689C8-4421-4B6F-B44D-E580F3BB42E9}" destId="{4CF4429D-6131-4753-9F83-0DAF92E8CF24}" srcOrd="0" destOrd="0" presId="urn:microsoft.com/office/officeart/2005/8/layout/lProcess2"/>
    <dgm:cxn modelId="{D6776CC5-03C6-49D5-B874-6B995723D36F}" type="presParOf" srcId="{4CF4429D-6131-4753-9F83-0DAF92E8CF24}" destId="{68A897E3-6E7B-4B10-8E6A-F5ACFF0AE51E}" srcOrd="0" destOrd="0" presId="urn:microsoft.com/office/officeart/2005/8/layout/lProcess2"/>
    <dgm:cxn modelId="{BCF3FC2D-18E9-4374-890A-875B169D51EF}" type="presParOf" srcId="{4CF4429D-6131-4753-9F83-0DAF92E8CF24}" destId="{C1234469-DE1B-4697-B96D-B48588EB82ED}" srcOrd="1" destOrd="0" presId="urn:microsoft.com/office/officeart/2005/8/layout/lProcess2"/>
    <dgm:cxn modelId="{25DC1949-28D6-4FC3-B9BF-82EB4139A2E7}" type="presParOf" srcId="{4CF4429D-6131-4753-9F83-0DAF92E8CF24}" destId="{F79D216A-C576-4514-A433-7378B9E58976}" srcOrd="2" destOrd="0" presId="urn:microsoft.com/office/officeart/2005/8/layout/lProcess2"/>
    <dgm:cxn modelId="{5171F25E-0808-4888-95FA-BED2E48CB95E}" type="presParOf" srcId="{F79D216A-C576-4514-A433-7378B9E58976}" destId="{6B4D6BC0-2038-4780-8989-1C3F2E0546B1}" srcOrd="0" destOrd="0" presId="urn:microsoft.com/office/officeart/2005/8/layout/lProcess2"/>
    <dgm:cxn modelId="{9898C67F-320E-45E4-8332-0478F57E776C}" type="presParOf" srcId="{6B4D6BC0-2038-4780-8989-1C3F2E0546B1}" destId="{66D40BD8-2786-48AC-A9AE-CC97D4018FA6}" srcOrd="0" destOrd="0" presId="urn:microsoft.com/office/officeart/2005/8/layout/lProcess2"/>
    <dgm:cxn modelId="{C0063F3A-9BB1-4B14-B98C-20E764A9DC63}" type="presParOf" srcId="{6B4D6BC0-2038-4780-8989-1C3F2E0546B1}" destId="{53D35B85-42C1-4AF0-8803-3D35046E1F00}" srcOrd="1" destOrd="0" presId="urn:microsoft.com/office/officeart/2005/8/layout/lProcess2"/>
    <dgm:cxn modelId="{6D2027D9-5689-46E6-A8D7-0FAE0AEC0DBF}" type="presParOf" srcId="{6B4D6BC0-2038-4780-8989-1C3F2E0546B1}" destId="{DC3E8567-7FDA-4915-A8BA-3A9F08635636}" srcOrd="2" destOrd="0" presId="urn:microsoft.com/office/officeart/2005/8/layout/lProcess2"/>
    <dgm:cxn modelId="{EB579AEA-EC3D-4668-807B-6A38B298D311}" type="presParOf" srcId="{6B4D6BC0-2038-4780-8989-1C3F2E0546B1}" destId="{7ECCE2D1-4B97-447C-B781-2AD5D00CEDE3}" srcOrd="3" destOrd="0" presId="urn:microsoft.com/office/officeart/2005/8/layout/lProcess2"/>
    <dgm:cxn modelId="{1BC012F7-5CDE-4967-AAC1-2986463B17B3}" type="presParOf" srcId="{6B4D6BC0-2038-4780-8989-1C3F2E0546B1}" destId="{AB64408D-59D3-4D48-81B6-0887F904A121}" srcOrd="4" destOrd="0" presId="urn:microsoft.com/office/officeart/2005/8/layout/lProcess2"/>
    <dgm:cxn modelId="{94DA346E-BB46-481A-AECF-65329E7F2E8B}" type="presParOf" srcId="{254689C8-4421-4B6F-B44D-E580F3BB42E9}" destId="{BD73D954-D87B-4DAF-A8C7-FCFE45EC0C7F}" srcOrd="1" destOrd="0" presId="urn:microsoft.com/office/officeart/2005/8/layout/lProcess2"/>
    <dgm:cxn modelId="{5AE104C4-5BDA-46E0-B383-3932362CB530}" type="presParOf" srcId="{254689C8-4421-4B6F-B44D-E580F3BB42E9}" destId="{229412FF-F22E-4185-98A5-6E1E1F08E9F9}" srcOrd="2" destOrd="0" presId="urn:microsoft.com/office/officeart/2005/8/layout/lProcess2"/>
    <dgm:cxn modelId="{70F37C7B-F092-4DEE-A426-D82B7E3499F3}" type="presParOf" srcId="{229412FF-F22E-4185-98A5-6E1E1F08E9F9}" destId="{8303372B-9334-41AF-808C-FC5770E2F1DD}" srcOrd="0" destOrd="0" presId="urn:microsoft.com/office/officeart/2005/8/layout/lProcess2"/>
    <dgm:cxn modelId="{CC00C2FF-060B-4F9F-8BE0-4EF2D2E23E23}" type="presParOf" srcId="{229412FF-F22E-4185-98A5-6E1E1F08E9F9}" destId="{43C68A9E-EBA0-4C6A-83F9-24601A2B214A}" srcOrd="1" destOrd="0" presId="urn:microsoft.com/office/officeart/2005/8/layout/lProcess2"/>
    <dgm:cxn modelId="{A50464ED-B6A2-4A12-ABB2-8E93943AC24E}" type="presParOf" srcId="{229412FF-F22E-4185-98A5-6E1E1F08E9F9}" destId="{BE8DE82B-3144-432B-A674-C27326382D56}" srcOrd="2" destOrd="0" presId="urn:microsoft.com/office/officeart/2005/8/layout/lProcess2"/>
    <dgm:cxn modelId="{322A43CB-C1E8-43EC-A400-883F6397880B}" type="presParOf" srcId="{BE8DE82B-3144-432B-A674-C27326382D56}" destId="{5160FF79-A3D9-4FAD-A372-B946BDD49368}" srcOrd="0" destOrd="0" presId="urn:microsoft.com/office/officeart/2005/8/layout/lProcess2"/>
    <dgm:cxn modelId="{38AFAA0B-0D4A-4B76-BE79-9EA7C1D3CF9A}" type="presParOf" srcId="{5160FF79-A3D9-4FAD-A372-B946BDD49368}" destId="{ECE28046-62C6-40D2-B37B-D86AC907E97D}" srcOrd="0" destOrd="0" presId="urn:microsoft.com/office/officeart/2005/8/layout/lProcess2"/>
    <dgm:cxn modelId="{CBE8B1CF-5016-4C26-AA81-C754B569BF93}" type="presParOf" srcId="{5160FF79-A3D9-4FAD-A372-B946BDD49368}" destId="{F090AA15-7F4E-4144-AC35-5895A6EEE757}" srcOrd="1" destOrd="0" presId="urn:microsoft.com/office/officeart/2005/8/layout/lProcess2"/>
    <dgm:cxn modelId="{D6CE5A05-80EA-4B6B-B02B-B3DFA276FACA}" type="presParOf" srcId="{5160FF79-A3D9-4FAD-A372-B946BDD49368}" destId="{0712CE01-8BB5-4919-B174-BC7471AD3871}" srcOrd="2" destOrd="0" presId="urn:microsoft.com/office/officeart/2005/8/layout/lProcess2"/>
    <dgm:cxn modelId="{018DAAF7-813A-4C95-B905-A92892D3FABE}" type="presParOf" srcId="{5160FF79-A3D9-4FAD-A372-B946BDD49368}" destId="{56520E57-EFB0-4060-BDD8-9E45C2BB793B}" srcOrd="3" destOrd="0" presId="urn:microsoft.com/office/officeart/2005/8/layout/lProcess2"/>
    <dgm:cxn modelId="{D9081EA8-5E90-4A4D-A5A5-6B12E6765703}" type="presParOf" srcId="{5160FF79-A3D9-4FAD-A372-B946BDD49368}" destId="{F9FA86FD-A663-4D1F-965E-2C0A60B92FBE}" srcOrd="4" destOrd="0" presId="urn:microsoft.com/office/officeart/2005/8/layout/lProcess2"/>
    <dgm:cxn modelId="{143F3D2A-A21E-4742-A862-E464E23CAE7C}" type="presParOf" srcId="{5160FF79-A3D9-4FAD-A372-B946BDD49368}" destId="{9FF184E2-B51F-4180-85C0-E5168E9901E7}" srcOrd="5" destOrd="0" presId="urn:microsoft.com/office/officeart/2005/8/layout/lProcess2"/>
    <dgm:cxn modelId="{3BFB3EC9-618E-4ED0-8737-AABDEA2E63A9}" type="presParOf" srcId="{5160FF79-A3D9-4FAD-A372-B946BDD49368}" destId="{79E24805-0040-4F1C-A303-7BCA6E2F9D2B}" srcOrd="6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A317E6F-B5AA-441F-B0FA-5CA2797D58C4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2A965946-9D4D-4A27-84DD-40F41B6156C3}">
      <dgm:prSet/>
      <dgm:spPr/>
      <dgm:t>
        <a:bodyPr/>
        <a:lstStyle/>
        <a:p>
          <a:pPr>
            <a:lnSpc>
              <a:spcPct val="100000"/>
            </a:lnSpc>
          </a:pPr>
          <a:r>
            <a:rPr lang="en-NZ" b="0" i="0" dirty="0">
              <a:solidFill>
                <a:schemeClr val="bg1"/>
              </a:solidFill>
            </a:rPr>
            <a:t>Do you understand what rules and protections apply?</a:t>
          </a:r>
          <a:endParaRPr lang="en-US" dirty="0">
            <a:solidFill>
              <a:schemeClr val="bg1"/>
            </a:solidFill>
          </a:endParaRPr>
        </a:p>
      </dgm:t>
    </dgm:pt>
    <dgm:pt modelId="{F4928C24-DD4C-41BF-A75C-BBAEF9793B8C}" type="parTrans" cxnId="{2AD29795-6CDB-456C-A1CB-E9764B69FD88}">
      <dgm:prSet/>
      <dgm:spPr/>
      <dgm:t>
        <a:bodyPr/>
        <a:lstStyle/>
        <a:p>
          <a:endParaRPr lang="en-US"/>
        </a:p>
      </dgm:t>
    </dgm:pt>
    <dgm:pt modelId="{E26EE212-F47A-48EE-9AD7-F6D865624BD3}" type="sibTrans" cxnId="{2AD29795-6CDB-456C-A1CB-E9764B69FD88}">
      <dgm:prSet/>
      <dgm:spPr/>
      <dgm:t>
        <a:bodyPr/>
        <a:lstStyle/>
        <a:p>
          <a:endParaRPr lang="en-US"/>
        </a:p>
      </dgm:t>
    </dgm:pt>
    <dgm:pt modelId="{95303864-86ED-4050-B3A6-57B64E44F9DF}">
      <dgm:prSet/>
      <dgm:spPr/>
      <dgm:t>
        <a:bodyPr/>
        <a:lstStyle/>
        <a:p>
          <a:pPr>
            <a:lnSpc>
              <a:spcPct val="100000"/>
            </a:lnSpc>
          </a:pPr>
          <a:r>
            <a:rPr lang="en-NZ" b="0" i="0" dirty="0">
              <a:solidFill>
                <a:schemeClr val="bg1"/>
              </a:solidFill>
            </a:rPr>
            <a:t>Where are rules inconsistent, overlapping or disproportionate?</a:t>
          </a:r>
          <a:endParaRPr lang="en-US" dirty="0">
            <a:solidFill>
              <a:schemeClr val="bg1"/>
            </a:solidFill>
          </a:endParaRPr>
        </a:p>
      </dgm:t>
    </dgm:pt>
    <dgm:pt modelId="{19F1CDE1-871A-4450-904D-02FB02847240}" type="parTrans" cxnId="{D4389396-39F9-4B09-A77E-6BD73A7D09E8}">
      <dgm:prSet/>
      <dgm:spPr/>
      <dgm:t>
        <a:bodyPr/>
        <a:lstStyle/>
        <a:p>
          <a:endParaRPr lang="en-US"/>
        </a:p>
      </dgm:t>
    </dgm:pt>
    <dgm:pt modelId="{A4F876F3-65EC-4D9C-8BF8-5E3A48E07F14}" type="sibTrans" cxnId="{D4389396-39F9-4B09-A77E-6BD73A7D09E8}">
      <dgm:prSet/>
      <dgm:spPr/>
      <dgm:t>
        <a:bodyPr/>
        <a:lstStyle/>
        <a:p>
          <a:endParaRPr lang="en-US"/>
        </a:p>
      </dgm:t>
    </dgm:pt>
    <dgm:pt modelId="{65562686-72A2-440B-9553-FE0C8BCA7982}">
      <dgm:prSet/>
      <dgm:spPr/>
      <dgm:t>
        <a:bodyPr/>
        <a:lstStyle/>
        <a:p>
          <a:pPr>
            <a:lnSpc>
              <a:spcPct val="100000"/>
            </a:lnSpc>
          </a:pPr>
          <a:r>
            <a:rPr lang="en-NZ" b="0" i="0" dirty="0">
              <a:solidFill>
                <a:schemeClr val="bg1"/>
              </a:solidFill>
            </a:rPr>
            <a:t>Are there areas of today’s approach which work well and should be kept?</a:t>
          </a:r>
          <a:endParaRPr lang="en-US" dirty="0">
            <a:solidFill>
              <a:schemeClr val="bg1"/>
            </a:solidFill>
          </a:endParaRPr>
        </a:p>
      </dgm:t>
    </dgm:pt>
    <dgm:pt modelId="{AA7BD66A-3B57-43DA-9E72-12A81DD9FCF0}" type="parTrans" cxnId="{32F2C543-DB0B-4252-9A70-D207E45687DA}">
      <dgm:prSet/>
      <dgm:spPr/>
      <dgm:t>
        <a:bodyPr/>
        <a:lstStyle/>
        <a:p>
          <a:endParaRPr lang="en-US"/>
        </a:p>
      </dgm:t>
    </dgm:pt>
    <dgm:pt modelId="{971FEF77-7C26-4458-B3D7-B7511EF51959}" type="sibTrans" cxnId="{32F2C543-DB0B-4252-9A70-D207E45687DA}">
      <dgm:prSet/>
      <dgm:spPr/>
      <dgm:t>
        <a:bodyPr/>
        <a:lstStyle/>
        <a:p>
          <a:endParaRPr lang="en-US"/>
        </a:p>
      </dgm:t>
    </dgm:pt>
    <dgm:pt modelId="{A0FC6EB7-8432-48DF-91A3-3A803D7AB1D1}" type="pres">
      <dgm:prSet presAssocID="{EA317E6F-B5AA-441F-B0FA-5CA2797D58C4}" presName="root" presStyleCnt="0">
        <dgm:presLayoutVars>
          <dgm:dir/>
          <dgm:resizeHandles val="exact"/>
        </dgm:presLayoutVars>
      </dgm:prSet>
      <dgm:spPr/>
    </dgm:pt>
    <dgm:pt modelId="{4F1F58E9-37AD-42B2-8F3A-CA79909DC4A9}" type="pres">
      <dgm:prSet presAssocID="{2A965946-9D4D-4A27-84DD-40F41B6156C3}" presName="compNode" presStyleCnt="0"/>
      <dgm:spPr/>
    </dgm:pt>
    <dgm:pt modelId="{19B32963-5E3B-48A1-9637-EE063D79BE43}" type="pres">
      <dgm:prSet presAssocID="{2A965946-9D4D-4A27-84DD-40F41B6156C3}" presName="bgRect" presStyleLbl="bgShp" presStyleIdx="0" presStyleCnt="3"/>
      <dgm:spPr>
        <a:solidFill>
          <a:srgbClr val="0073BB"/>
        </a:solidFill>
      </dgm:spPr>
    </dgm:pt>
    <dgm:pt modelId="{151A189E-96DE-4762-BB38-71BA3183AFBC}" type="pres">
      <dgm:prSet presAssocID="{2A965946-9D4D-4A27-84DD-40F41B6156C3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100000" contrast="100000"/>
                    </a14:imgEffect>
                  </a14:imgLayer>
                </a14:imgProps>
              </a:ext>
            </a:extLst>
          </a:blip>
          <a:srcRect/>
          <a:stretch>
            <a:fillRect t="-2000" b="-2000"/>
          </a:stretch>
        </a:blipFill>
        <a:ln>
          <a:noFill/>
        </a:ln>
      </dgm:spPr>
    </dgm:pt>
    <dgm:pt modelId="{B8226433-FCEF-479E-9277-C2310FD75B33}" type="pres">
      <dgm:prSet presAssocID="{2A965946-9D4D-4A27-84DD-40F41B6156C3}" presName="spaceRect" presStyleCnt="0"/>
      <dgm:spPr/>
    </dgm:pt>
    <dgm:pt modelId="{D66F0A19-5465-4263-B1F0-2735360B6CE8}" type="pres">
      <dgm:prSet presAssocID="{2A965946-9D4D-4A27-84DD-40F41B6156C3}" presName="parTx" presStyleLbl="revTx" presStyleIdx="0" presStyleCnt="3">
        <dgm:presLayoutVars>
          <dgm:chMax val="0"/>
          <dgm:chPref val="0"/>
        </dgm:presLayoutVars>
      </dgm:prSet>
      <dgm:spPr/>
    </dgm:pt>
    <dgm:pt modelId="{087D536C-C641-45F8-9FC0-61CF41638D87}" type="pres">
      <dgm:prSet presAssocID="{E26EE212-F47A-48EE-9AD7-F6D865624BD3}" presName="sibTrans" presStyleCnt="0"/>
      <dgm:spPr/>
    </dgm:pt>
    <dgm:pt modelId="{F5C3C692-1AD4-41B7-A196-BFBB190BE398}" type="pres">
      <dgm:prSet presAssocID="{95303864-86ED-4050-B3A6-57B64E44F9DF}" presName="compNode" presStyleCnt="0"/>
      <dgm:spPr/>
    </dgm:pt>
    <dgm:pt modelId="{DA8190ED-EF05-4FC2-A03F-3E4586467A7E}" type="pres">
      <dgm:prSet presAssocID="{95303864-86ED-4050-B3A6-57B64E44F9DF}" presName="bgRect" presStyleLbl="bgShp" presStyleIdx="1" presStyleCnt="3"/>
      <dgm:spPr>
        <a:solidFill>
          <a:srgbClr val="0073BB"/>
        </a:solidFill>
      </dgm:spPr>
    </dgm:pt>
    <dgm:pt modelId="{433D8EF4-0568-4040-83F6-7405E8F8528F}" type="pres">
      <dgm:prSet presAssocID="{95303864-86ED-4050-B3A6-57B64E44F9DF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 contrast="100000"/>
                    </a14:imgEffect>
                  </a14:imgLayer>
                </a14:imgProps>
              </a:ext>
            </a:extLst>
          </a:blip>
          <a:srcRect/>
          <a:stretch>
            <a:fillRect t="-1000" b="-1000"/>
          </a:stretch>
        </a:blipFill>
        <a:ln>
          <a:noFill/>
        </a:ln>
      </dgm:spPr>
    </dgm:pt>
    <dgm:pt modelId="{ED0FC7F6-8321-44C5-BE08-DEA606A9F862}" type="pres">
      <dgm:prSet presAssocID="{95303864-86ED-4050-B3A6-57B64E44F9DF}" presName="spaceRect" presStyleCnt="0"/>
      <dgm:spPr/>
    </dgm:pt>
    <dgm:pt modelId="{B643E8A2-D328-4278-9385-62F2D57F84F6}" type="pres">
      <dgm:prSet presAssocID="{95303864-86ED-4050-B3A6-57B64E44F9DF}" presName="parTx" presStyleLbl="revTx" presStyleIdx="1" presStyleCnt="3">
        <dgm:presLayoutVars>
          <dgm:chMax val="0"/>
          <dgm:chPref val="0"/>
        </dgm:presLayoutVars>
      </dgm:prSet>
      <dgm:spPr/>
    </dgm:pt>
    <dgm:pt modelId="{29988CB7-8EA5-436D-A81B-96CFFEF89006}" type="pres">
      <dgm:prSet presAssocID="{A4F876F3-65EC-4D9C-8BF8-5E3A48E07F14}" presName="sibTrans" presStyleCnt="0"/>
      <dgm:spPr/>
    </dgm:pt>
    <dgm:pt modelId="{1B4532FB-0F87-410C-8F17-2B2C6C885242}" type="pres">
      <dgm:prSet presAssocID="{65562686-72A2-440B-9553-FE0C8BCA7982}" presName="compNode" presStyleCnt="0"/>
      <dgm:spPr/>
    </dgm:pt>
    <dgm:pt modelId="{634C0C7D-9BC1-4291-B819-5E0B9952EC8A}" type="pres">
      <dgm:prSet presAssocID="{65562686-72A2-440B-9553-FE0C8BCA7982}" presName="bgRect" presStyleLbl="bgShp" presStyleIdx="2" presStyleCnt="3"/>
      <dgm:spPr>
        <a:solidFill>
          <a:srgbClr val="0073BB"/>
        </a:solidFill>
      </dgm:spPr>
    </dgm:pt>
    <dgm:pt modelId="{FB1A5888-FDFE-4F8E-9A76-1C98B3ACC332}" type="pres">
      <dgm:prSet presAssocID="{65562686-72A2-440B-9553-FE0C8BCA7982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 contrast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6205364E-2485-4DF2-883B-806170F86F2F}" type="pres">
      <dgm:prSet presAssocID="{65562686-72A2-440B-9553-FE0C8BCA7982}" presName="spaceRect" presStyleCnt="0"/>
      <dgm:spPr/>
    </dgm:pt>
    <dgm:pt modelId="{0BF56259-BCCF-4BAF-9A65-387EA2198C88}" type="pres">
      <dgm:prSet presAssocID="{65562686-72A2-440B-9553-FE0C8BCA7982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4FE35339-5C97-4F82-BEB0-0E8B07652521}" type="presOf" srcId="{95303864-86ED-4050-B3A6-57B64E44F9DF}" destId="{B643E8A2-D328-4278-9385-62F2D57F84F6}" srcOrd="0" destOrd="0" presId="urn:microsoft.com/office/officeart/2018/2/layout/IconVerticalSolidList"/>
    <dgm:cxn modelId="{32F2C543-DB0B-4252-9A70-D207E45687DA}" srcId="{EA317E6F-B5AA-441F-B0FA-5CA2797D58C4}" destId="{65562686-72A2-440B-9553-FE0C8BCA7982}" srcOrd="2" destOrd="0" parTransId="{AA7BD66A-3B57-43DA-9E72-12A81DD9FCF0}" sibTransId="{971FEF77-7C26-4458-B3D7-B7511EF51959}"/>
    <dgm:cxn modelId="{13595B54-6B38-4169-B18A-F38259344635}" type="presOf" srcId="{65562686-72A2-440B-9553-FE0C8BCA7982}" destId="{0BF56259-BCCF-4BAF-9A65-387EA2198C88}" srcOrd="0" destOrd="0" presId="urn:microsoft.com/office/officeart/2018/2/layout/IconVerticalSolidList"/>
    <dgm:cxn modelId="{2AD29795-6CDB-456C-A1CB-E9764B69FD88}" srcId="{EA317E6F-B5AA-441F-B0FA-5CA2797D58C4}" destId="{2A965946-9D4D-4A27-84DD-40F41B6156C3}" srcOrd="0" destOrd="0" parTransId="{F4928C24-DD4C-41BF-A75C-BBAEF9793B8C}" sibTransId="{E26EE212-F47A-48EE-9AD7-F6D865624BD3}"/>
    <dgm:cxn modelId="{D4389396-39F9-4B09-A77E-6BD73A7D09E8}" srcId="{EA317E6F-B5AA-441F-B0FA-5CA2797D58C4}" destId="{95303864-86ED-4050-B3A6-57B64E44F9DF}" srcOrd="1" destOrd="0" parTransId="{19F1CDE1-871A-4450-904D-02FB02847240}" sibTransId="{A4F876F3-65EC-4D9C-8BF8-5E3A48E07F14}"/>
    <dgm:cxn modelId="{5E1F01C8-6808-404A-9ED2-92653180FB08}" type="presOf" srcId="{EA317E6F-B5AA-441F-B0FA-5CA2797D58C4}" destId="{A0FC6EB7-8432-48DF-91A3-3A803D7AB1D1}" srcOrd="0" destOrd="0" presId="urn:microsoft.com/office/officeart/2018/2/layout/IconVerticalSolidList"/>
    <dgm:cxn modelId="{F37535F0-46B3-4C9B-AB78-18DA0D547885}" type="presOf" srcId="{2A965946-9D4D-4A27-84DD-40F41B6156C3}" destId="{D66F0A19-5465-4263-B1F0-2735360B6CE8}" srcOrd="0" destOrd="0" presId="urn:microsoft.com/office/officeart/2018/2/layout/IconVerticalSolidList"/>
    <dgm:cxn modelId="{D2B9AC99-5C1C-4C23-B9F1-51C8708997E9}" type="presParOf" srcId="{A0FC6EB7-8432-48DF-91A3-3A803D7AB1D1}" destId="{4F1F58E9-37AD-42B2-8F3A-CA79909DC4A9}" srcOrd="0" destOrd="0" presId="urn:microsoft.com/office/officeart/2018/2/layout/IconVerticalSolidList"/>
    <dgm:cxn modelId="{8B717E97-2577-44BA-932B-88163BA73FD0}" type="presParOf" srcId="{4F1F58E9-37AD-42B2-8F3A-CA79909DC4A9}" destId="{19B32963-5E3B-48A1-9637-EE063D79BE43}" srcOrd="0" destOrd="0" presId="urn:microsoft.com/office/officeart/2018/2/layout/IconVerticalSolidList"/>
    <dgm:cxn modelId="{7EF7BA41-3BC6-4357-83DB-335A277FA63E}" type="presParOf" srcId="{4F1F58E9-37AD-42B2-8F3A-CA79909DC4A9}" destId="{151A189E-96DE-4762-BB38-71BA3183AFBC}" srcOrd="1" destOrd="0" presId="urn:microsoft.com/office/officeart/2018/2/layout/IconVerticalSolidList"/>
    <dgm:cxn modelId="{8DA9815B-DE69-4C11-A1B3-DA460F147D24}" type="presParOf" srcId="{4F1F58E9-37AD-42B2-8F3A-CA79909DC4A9}" destId="{B8226433-FCEF-479E-9277-C2310FD75B33}" srcOrd="2" destOrd="0" presId="urn:microsoft.com/office/officeart/2018/2/layout/IconVerticalSolidList"/>
    <dgm:cxn modelId="{3CC24426-F7AC-4AEA-A901-EF0E0FAD9AB5}" type="presParOf" srcId="{4F1F58E9-37AD-42B2-8F3A-CA79909DC4A9}" destId="{D66F0A19-5465-4263-B1F0-2735360B6CE8}" srcOrd="3" destOrd="0" presId="urn:microsoft.com/office/officeart/2018/2/layout/IconVerticalSolidList"/>
    <dgm:cxn modelId="{4AD56528-F0FA-4CC6-9484-65122724535B}" type="presParOf" srcId="{A0FC6EB7-8432-48DF-91A3-3A803D7AB1D1}" destId="{087D536C-C641-45F8-9FC0-61CF41638D87}" srcOrd="1" destOrd="0" presId="urn:microsoft.com/office/officeart/2018/2/layout/IconVerticalSolidList"/>
    <dgm:cxn modelId="{A86819E8-D732-41C1-8E95-FB00184CF541}" type="presParOf" srcId="{A0FC6EB7-8432-48DF-91A3-3A803D7AB1D1}" destId="{F5C3C692-1AD4-41B7-A196-BFBB190BE398}" srcOrd="2" destOrd="0" presId="urn:microsoft.com/office/officeart/2018/2/layout/IconVerticalSolidList"/>
    <dgm:cxn modelId="{FB5743FD-BA9A-4CBC-A9C9-1F1A0FEB9B83}" type="presParOf" srcId="{F5C3C692-1AD4-41B7-A196-BFBB190BE398}" destId="{DA8190ED-EF05-4FC2-A03F-3E4586467A7E}" srcOrd="0" destOrd="0" presId="urn:microsoft.com/office/officeart/2018/2/layout/IconVerticalSolidList"/>
    <dgm:cxn modelId="{05869010-9D39-4570-854E-843E11B0C0CF}" type="presParOf" srcId="{F5C3C692-1AD4-41B7-A196-BFBB190BE398}" destId="{433D8EF4-0568-4040-83F6-7405E8F8528F}" srcOrd="1" destOrd="0" presId="urn:microsoft.com/office/officeart/2018/2/layout/IconVerticalSolidList"/>
    <dgm:cxn modelId="{ED6ABE3D-347F-4357-A39A-FCFE55DE4E42}" type="presParOf" srcId="{F5C3C692-1AD4-41B7-A196-BFBB190BE398}" destId="{ED0FC7F6-8321-44C5-BE08-DEA606A9F862}" srcOrd="2" destOrd="0" presId="urn:microsoft.com/office/officeart/2018/2/layout/IconVerticalSolidList"/>
    <dgm:cxn modelId="{4F23D757-D4EF-4E17-844B-B2FB0F6C32CE}" type="presParOf" srcId="{F5C3C692-1AD4-41B7-A196-BFBB190BE398}" destId="{B643E8A2-D328-4278-9385-62F2D57F84F6}" srcOrd="3" destOrd="0" presId="urn:microsoft.com/office/officeart/2018/2/layout/IconVerticalSolidList"/>
    <dgm:cxn modelId="{3E0ED1EA-7102-43AE-A608-B31EFA13B01B}" type="presParOf" srcId="{A0FC6EB7-8432-48DF-91A3-3A803D7AB1D1}" destId="{29988CB7-8EA5-436D-A81B-96CFFEF89006}" srcOrd="3" destOrd="0" presId="urn:microsoft.com/office/officeart/2018/2/layout/IconVerticalSolidList"/>
    <dgm:cxn modelId="{544D8498-E7AD-4CCB-B913-F3C83F57C8BD}" type="presParOf" srcId="{A0FC6EB7-8432-48DF-91A3-3A803D7AB1D1}" destId="{1B4532FB-0F87-410C-8F17-2B2C6C885242}" srcOrd="4" destOrd="0" presId="urn:microsoft.com/office/officeart/2018/2/layout/IconVerticalSolidList"/>
    <dgm:cxn modelId="{E35B0275-7201-4155-8D17-490EA6C05A27}" type="presParOf" srcId="{1B4532FB-0F87-410C-8F17-2B2C6C885242}" destId="{634C0C7D-9BC1-4291-B819-5E0B9952EC8A}" srcOrd="0" destOrd="0" presId="urn:microsoft.com/office/officeart/2018/2/layout/IconVerticalSolidList"/>
    <dgm:cxn modelId="{B041A44D-61E6-466F-9FE3-BAC5FC45DB8D}" type="presParOf" srcId="{1B4532FB-0F87-410C-8F17-2B2C6C885242}" destId="{FB1A5888-FDFE-4F8E-9A76-1C98B3ACC332}" srcOrd="1" destOrd="0" presId="urn:microsoft.com/office/officeart/2018/2/layout/IconVerticalSolidList"/>
    <dgm:cxn modelId="{FB84DD43-667D-4AAA-9CAF-890EBA937FAE}" type="presParOf" srcId="{1B4532FB-0F87-410C-8F17-2B2C6C885242}" destId="{6205364E-2485-4DF2-883B-806170F86F2F}" srcOrd="2" destOrd="0" presId="urn:microsoft.com/office/officeart/2018/2/layout/IconVerticalSolidList"/>
    <dgm:cxn modelId="{30F67727-DEC3-4AC8-A047-8B19BCD9EEAC}" type="presParOf" srcId="{1B4532FB-0F87-410C-8F17-2B2C6C885242}" destId="{0BF56259-BCCF-4BAF-9A65-387EA2198C88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921CFA8-75A2-4F65-8D22-8BD78578D722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NZ"/>
        </a:p>
      </dgm:t>
    </dgm:pt>
    <dgm:pt modelId="{90920CFD-0F4B-47FC-90D8-F14880BBDACA}">
      <dgm:prSet phldrT="[Text]"/>
      <dgm:spPr/>
      <dgm:t>
        <a:bodyPr/>
        <a:lstStyle/>
        <a:p>
          <a:r>
            <a:rPr lang="en-NZ" dirty="0"/>
            <a:t>Launch</a:t>
          </a:r>
        </a:p>
      </dgm:t>
    </dgm:pt>
    <dgm:pt modelId="{6CEA03C3-6955-4486-904A-E39E0CEDE79D}" type="parTrans" cxnId="{B07D0184-3D77-4E4F-A77A-742ABEFDAFFE}">
      <dgm:prSet/>
      <dgm:spPr/>
      <dgm:t>
        <a:bodyPr/>
        <a:lstStyle/>
        <a:p>
          <a:endParaRPr lang="en-NZ"/>
        </a:p>
      </dgm:t>
    </dgm:pt>
    <dgm:pt modelId="{D40CD91A-FC5C-4407-B9DC-04F9D8EF2407}" type="sibTrans" cxnId="{B07D0184-3D77-4E4F-A77A-742ABEFDAFFE}">
      <dgm:prSet/>
      <dgm:spPr/>
      <dgm:t>
        <a:bodyPr/>
        <a:lstStyle/>
        <a:p>
          <a:endParaRPr lang="en-NZ"/>
        </a:p>
      </dgm:t>
    </dgm:pt>
    <dgm:pt modelId="{3BDFB9A9-130A-4205-A1B0-151EB69E1866}">
      <dgm:prSet phldrT="[Text]"/>
      <dgm:spPr/>
      <dgm:t>
        <a:bodyPr/>
        <a:lstStyle/>
        <a:p>
          <a:r>
            <a:rPr lang="en-NZ" dirty="0"/>
            <a:t>Understanding what rules apply</a:t>
          </a:r>
        </a:p>
      </dgm:t>
    </dgm:pt>
    <dgm:pt modelId="{CB1043BA-A801-4884-9712-8B9DAB3C839B}" type="parTrans" cxnId="{CC00C56A-1AD9-428B-AA0A-0DA58A277EB0}">
      <dgm:prSet/>
      <dgm:spPr/>
      <dgm:t>
        <a:bodyPr/>
        <a:lstStyle/>
        <a:p>
          <a:endParaRPr lang="en-NZ"/>
        </a:p>
      </dgm:t>
    </dgm:pt>
    <dgm:pt modelId="{197C7D03-4053-455A-9B91-D6E1F8D32696}" type="sibTrans" cxnId="{CC00C56A-1AD9-428B-AA0A-0DA58A277EB0}">
      <dgm:prSet/>
      <dgm:spPr/>
      <dgm:t>
        <a:bodyPr/>
        <a:lstStyle/>
        <a:p>
          <a:endParaRPr lang="en-NZ"/>
        </a:p>
      </dgm:t>
    </dgm:pt>
    <dgm:pt modelId="{865096B0-75C8-4EAB-AB52-8FB58D3C6385}">
      <dgm:prSet phldrT="[Text]"/>
      <dgm:spPr/>
      <dgm:t>
        <a:bodyPr/>
        <a:lstStyle/>
        <a:p>
          <a:r>
            <a:rPr lang="en-NZ" dirty="0"/>
            <a:t>Operate</a:t>
          </a:r>
        </a:p>
      </dgm:t>
    </dgm:pt>
    <dgm:pt modelId="{44AF55C9-AD00-42DA-AC5D-B1035139CE21}" type="parTrans" cxnId="{DC0FA425-D9B5-4BEA-99AB-34E7CF9CEE1E}">
      <dgm:prSet/>
      <dgm:spPr/>
      <dgm:t>
        <a:bodyPr/>
        <a:lstStyle/>
        <a:p>
          <a:endParaRPr lang="en-NZ"/>
        </a:p>
      </dgm:t>
    </dgm:pt>
    <dgm:pt modelId="{87545F7F-D370-4949-91F2-AD77424C928F}" type="sibTrans" cxnId="{DC0FA425-D9B5-4BEA-99AB-34E7CF9CEE1E}">
      <dgm:prSet/>
      <dgm:spPr/>
      <dgm:t>
        <a:bodyPr/>
        <a:lstStyle/>
        <a:p>
          <a:endParaRPr lang="en-NZ"/>
        </a:p>
      </dgm:t>
    </dgm:pt>
    <dgm:pt modelId="{B8A8FD7E-D4EB-4905-A944-7CAE9E3A37E8}">
      <dgm:prSet phldrT="[Text]"/>
      <dgm:spPr/>
      <dgm:t>
        <a:bodyPr/>
        <a:lstStyle/>
        <a:p>
          <a:r>
            <a:rPr lang="en-NZ" dirty="0"/>
            <a:t>Securing bank accounts, sponsorship or network access</a:t>
          </a:r>
        </a:p>
      </dgm:t>
    </dgm:pt>
    <dgm:pt modelId="{378ED7E7-48FE-48A0-8C16-0FD0F4DD7501}" type="parTrans" cxnId="{037AC75B-36B1-4557-9A3D-18D439CB2346}">
      <dgm:prSet/>
      <dgm:spPr/>
      <dgm:t>
        <a:bodyPr/>
        <a:lstStyle/>
        <a:p>
          <a:endParaRPr lang="en-NZ"/>
        </a:p>
      </dgm:t>
    </dgm:pt>
    <dgm:pt modelId="{1DABBBBE-DC47-4E61-BD41-46675BA90CAF}" type="sibTrans" cxnId="{037AC75B-36B1-4557-9A3D-18D439CB2346}">
      <dgm:prSet/>
      <dgm:spPr/>
      <dgm:t>
        <a:bodyPr/>
        <a:lstStyle/>
        <a:p>
          <a:endParaRPr lang="en-NZ"/>
        </a:p>
      </dgm:t>
    </dgm:pt>
    <dgm:pt modelId="{8DA78F0F-53B5-43DA-B887-4C16E51245A3}">
      <dgm:prSet phldrT="[Text]"/>
      <dgm:spPr/>
      <dgm:t>
        <a:bodyPr/>
        <a:lstStyle/>
        <a:p>
          <a:r>
            <a:rPr lang="en-NZ" dirty="0"/>
            <a:t>Scale</a:t>
          </a:r>
        </a:p>
      </dgm:t>
    </dgm:pt>
    <dgm:pt modelId="{CA039C74-01A7-4C27-8D5C-C636C4085247}" type="parTrans" cxnId="{F34E2098-D8D0-414D-AD78-E93108499B87}">
      <dgm:prSet/>
      <dgm:spPr/>
      <dgm:t>
        <a:bodyPr/>
        <a:lstStyle/>
        <a:p>
          <a:endParaRPr lang="en-NZ"/>
        </a:p>
      </dgm:t>
    </dgm:pt>
    <dgm:pt modelId="{721FBD32-955F-4EE1-8252-6DDE191810CC}" type="sibTrans" cxnId="{F34E2098-D8D0-414D-AD78-E93108499B87}">
      <dgm:prSet/>
      <dgm:spPr/>
      <dgm:t>
        <a:bodyPr/>
        <a:lstStyle/>
        <a:p>
          <a:endParaRPr lang="en-NZ"/>
        </a:p>
      </dgm:t>
    </dgm:pt>
    <dgm:pt modelId="{5CAB93A3-CEE3-4FC2-8AE8-2A44AB10784B}">
      <dgm:prSet phldrT="[Text]"/>
      <dgm:spPr/>
      <dgm:t>
        <a:bodyPr/>
        <a:lstStyle/>
        <a:p>
          <a:r>
            <a:rPr lang="en-NZ" dirty="0"/>
            <a:t>Uncertainty for partners, investors and users</a:t>
          </a:r>
        </a:p>
      </dgm:t>
    </dgm:pt>
    <dgm:pt modelId="{5B4165BA-E3C7-48D3-AA3B-D660712103EE}" type="parTrans" cxnId="{3A6E198B-F39B-4BC0-AEF4-DACD10888173}">
      <dgm:prSet/>
      <dgm:spPr/>
      <dgm:t>
        <a:bodyPr/>
        <a:lstStyle/>
        <a:p>
          <a:endParaRPr lang="en-NZ"/>
        </a:p>
      </dgm:t>
    </dgm:pt>
    <dgm:pt modelId="{1371C9A6-54E8-45AE-8531-77D21C2E75F4}" type="sibTrans" cxnId="{3A6E198B-F39B-4BC0-AEF4-DACD10888173}">
      <dgm:prSet/>
      <dgm:spPr/>
      <dgm:t>
        <a:bodyPr/>
        <a:lstStyle/>
        <a:p>
          <a:endParaRPr lang="en-NZ"/>
        </a:p>
      </dgm:t>
    </dgm:pt>
    <dgm:pt modelId="{354B62EA-5F21-4B95-AC7B-91B35893242A}">
      <dgm:prSet phldrT="[Text]"/>
      <dgm:spPr/>
      <dgm:t>
        <a:bodyPr/>
        <a:lstStyle/>
        <a:p>
          <a:r>
            <a:rPr lang="en-NZ" dirty="0"/>
            <a:t>Designing services around rules not built for payment services</a:t>
          </a:r>
        </a:p>
      </dgm:t>
    </dgm:pt>
    <dgm:pt modelId="{047D22D1-997F-45E9-8DB2-3C7EB7EAFC4F}" type="parTrans" cxnId="{D65B149F-74A8-4E79-88FF-4153D1A4CF69}">
      <dgm:prSet/>
      <dgm:spPr/>
      <dgm:t>
        <a:bodyPr/>
        <a:lstStyle/>
        <a:p>
          <a:endParaRPr lang="en-NZ"/>
        </a:p>
      </dgm:t>
    </dgm:pt>
    <dgm:pt modelId="{BEC74F4E-8916-4F97-984F-E1B8E928BF4A}" type="sibTrans" cxnId="{D65B149F-74A8-4E79-88FF-4153D1A4CF69}">
      <dgm:prSet/>
      <dgm:spPr/>
      <dgm:t>
        <a:bodyPr/>
        <a:lstStyle/>
        <a:p>
          <a:endParaRPr lang="en-NZ"/>
        </a:p>
      </dgm:t>
    </dgm:pt>
    <dgm:pt modelId="{2FA9648B-961A-4CA8-8E16-EEF2C3A5939C}">
      <dgm:prSet phldrT="[Text]"/>
      <dgm:spPr/>
      <dgm:t>
        <a:bodyPr/>
        <a:lstStyle/>
        <a:p>
          <a:r>
            <a:rPr lang="en-NZ" dirty="0"/>
            <a:t>Meeting overlapping legal, commercial and technical requirements</a:t>
          </a:r>
        </a:p>
      </dgm:t>
    </dgm:pt>
    <dgm:pt modelId="{275EC5AC-4773-4609-BADA-38866D4D75FD}" type="parTrans" cxnId="{CC31DB08-0FBC-4C01-BBCE-B48708A4159C}">
      <dgm:prSet/>
      <dgm:spPr/>
      <dgm:t>
        <a:bodyPr/>
        <a:lstStyle/>
        <a:p>
          <a:endParaRPr lang="en-NZ"/>
        </a:p>
      </dgm:t>
    </dgm:pt>
    <dgm:pt modelId="{C552F9C7-5B3B-4A02-BCD3-6BA26C3B9168}" type="sibTrans" cxnId="{CC31DB08-0FBC-4C01-BBCE-B48708A4159C}">
      <dgm:prSet/>
      <dgm:spPr/>
      <dgm:t>
        <a:bodyPr/>
        <a:lstStyle/>
        <a:p>
          <a:endParaRPr lang="en-NZ"/>
        </a:p>
      </dgm:t>
    </dgm:pt>
    <dgm:pt modelId="{0F3CF91F-DD40-4E06-A7AB-CE69E8DC5CA6}">
      <dgm:prSet phldrT="[Text]"/>
      <dgm:spPr/>
      <dgm:t>
        <a:bodyPr/>
        <a:lstStyle/>
        <a:p>
          <a:r>
            <a:rPr lang="en-NZ" dirty="0"/>
            <a:t>Cross-border or trans-Tasman complexities</a:t>
          </a:r>
        </a:p>
      </dgm:t>
    </dgm:pt>
    <dgm:pt modelId="{E7E42A07-DE66-43C5-983C-464CDF24F1D0}" type="parTrans" cxnId="{2DFCB117-2919-4879-9882-6544A304891C}">
      <dgm:prSet/>
      <dgm:spPr/>
      <dgm:t>
        <a:bodyPr/>
        <a:lstStyle/>
        <a:p>
          <a:endParaRPr lang="en-NZ"/>
        </a:p>
      </dgm:t>
    </dgm:pt>
    <dgm:pt modelId="{EDC7FA46-93B0-4148-B714-22D76D7408D0}" type="sibTrans" cxnId="{2DFCB117-2919-4879-9882-6544A304891C}">
      <dgm:prSet/>
      <dgm:spPr/>
      <dgm:t>
        <a:bodyPr/>
        <a:lstStyle/>
        <a:p>
          <a:endParaRPr lang="en-NZ"/>
        </a:p>
      </dgm:t>
    </dgm:pt>
    <dgm:pt modelId="{96C01452-9080-4791-B86A-0DD9F2C66C7B}" type="pres">
      <dgm:prSet presAssocID="{6921CFA8-75A2-4F65-8D22-8BD78578D722}" presName="linearFlow" presStyleCnt="0">
        <dgm:presLayoutVars>
          <dgm:dir/>
          <dgm:animLvl val="lvl"/>
          <dgm:resizeHandles val="exact"/>
        </dgm:presLayoutVars>
      </dgm:prSet>
      <dgm:spPr/>
    </dgm:pt>
    <dgm:pt modelId="{B257FB45-7F7B-4FC4-888E-4B51627D0EF2}" type="pres">
      <dgm:prSet presAssocID="{90920CFD-0F4B-47FC-90D8-F14880BBDACA}" presName="composite" presStyleCnt="0"/>
      <dgm:spPr/>
    </dgm:pt>
    <dgm:pt modelId="{84DB76A6-4CC5-4DF6-98E2-9C5C90296DF4}" type="pres">
      <dgm:prSet presAssocID="{90920CFD-0F4B-47FC-90D8-F14880BBDACA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83836B70-209E-422B-873A-665F2FE3BD05}" type="pres">
      <dgm:prSet presAssocID="{90920CFD-0F4B-47FC-90D8-F14880BBDACA}" presName="descendantText" presStyleLbl="alignAcc1" presStyleIdx="0" presStyleCnt="3">
        <dgm:presLayoutVars>
          <dgm:bulletEnabled val="1"/>
        </dgm:presLayoutVars>
      </dgm:prSet>
      <dgm:spPr/>
    </dgm:pt>
    <dgm:pt modelId="{0583AF56-C725-484E-8BFE-BC848CCF5264}" type="pres">
      <dgm:prSet presAssocID="{D40CD91A-FC5C-4407-B9DC-04F9D8EF2407}" presName="sp" presStyleCnt="0"/>
      <dgm:spPr/>
    </dgm:pt>
    <dgm:pt modelId="{02D6ECEA-1888-4A64-AFD4-4E2A203FF7F9}" type="pres">
      <dgm:prSet presAssocID="{865096B0-75C8-4EAB-AB52-8FB58D3C6385}" presName="composite" presStyleCnt="0"/>
      <dgm:spPr/>
    </dgm:pt>
    <dgm:pt modelId="{FE42F49F-482D-4C00-9987-F8D373391568}" type="pres">
      <dgm:prSet presAssocID="{865096B0-75C8-4EAB-AB52-8FB58D3C6385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DF6E4EAA-5393-4F44-B7B6-7FA010F433F2}" type="pres">
      <dgm:prSet presAssocID="{865096B0-75C8-4EAB-AB52-8FB58D3C6385}" presName="descendantText" presStyleLbl="alignAcc1" presStyleIdx="1" presStyleCnt="3">
        <dgm:presLayoutVars>
          <dgm:bulletEnabled val="1"/>
        </dgm:presLayoutVars>
      </dgm:prSet>
      <dgm:spPr/>
    </dgm:pt>
    <dgm:pt modelId="{E61C9EBF-7FAE-4BD7-BB04-EB7B3E6D1750}" type="pres">
      <dgm:prSet presAssocID="{87545F7F-D370-4949-91F2-AD77424C928F}" presName="sp" presStyleCnt="0"/>
      <dgm:spPr/>
    </dgm:pt>
    <dgm:pt modelId="{1AE6B2C4-244D-4FF6-8C0A-B2518B1A3842}" type="pres">
      <dgm:prSet presAssocID="{8DA78F0F-53B5-43DA-B887-4C16E51245A3}" presName="composite" presStyleCnt="0"/>
      <dgm:spPr/>
    </dgm:pt>
    <dgm:pt modelId="{5664F5DF-CA4E-47B7-907E-D92FC93ED7A7}" type="pres">
      <dgm:prSet presAssocID="{8DA78F0F-53B5-43DA-B887-4C16E51245A3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D10381A2-1843-474B-95B4-64F4929D35AA}" type="pres">
      <dgm:prSet presAssocID="{8DA78F0F-53B5-43DA-B887-4C16E51245A3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CC31DB08-0FBC-4C01-BBCE-B48708A4159C}" srcId="{865096B0-75C8-4EAB-AB52-8FB58D3C6385}" destId="{2FA9648B-961A-4CA8-8E16-EEF2C3A5939C}" srcOrd="1" destOrd="0" parTransId="{275EC5AC-4773-4609-BADA-38866D4D75FD}" sibTransId="{C552F9C7-5B3B-4A02-BCD3-6BA26C3B9168}"/>
    <dgm:cxn modelId="{FF90F10E-FC35-4DE6-9AA9-A1C9C5950BB0}" type="presOf" srcId="{3BDFB9A9-130A-4205-A1B0-151EB69E1866}" destId="{83836B70-209E-422B-873A-665F2FE3BD05}" srcOrd="0" destOrd="0" presId="urn:microsoft.com/office/officeart/2005/8/layout/chevron2"/>
    <dgm:cxn modelId="{2DFCB117-2919-4879-9882-6544A304891C}" srcId="{8DA78F0F-53B5-43DA-B887-4C16E51245A3}" destId="{0F3CF91F-DD40-4E06-A7AB-CE69E8DC5CA6}" srcOrd="1" destOrd="0" parTransId="{E7E42A07-DE66-43C5-983C-464CDF24F1D0}" sibTransId="{EDC7FA46-93B0-4148-B714-22D76D7408D0}"/>
    <dgm:cxn modelId="{DC0FA425-D9B5-4BEA-99AB-34E7CF9CEE1E}" srcId="{6921CFA8-75A2-4F65-8D22-8BD78578D722}" destId="{865096B0-75C8-4EAB-AB52-8FB58D3C6385}" srcOrd="1" destOrd="0" parTransId="{44AF55C9-AD00-42DA-AC5D-B1035139CE21}" sibTransId="{87545F7F-D370-4949-91F2-AD77424C928F}"/>
    <dgm:cxn modelId="{037AC75B-36B1-4557-9A3D-18D439CB2346}" srcId="{865096B0-75C8-4EAB-AB52-8FB58D3C6385}" destId="{B8A8FD7E-D4EB-4905-A944-7CAE9E3A37E8}" srcOrd="0" destOrd="0" parTransId="{378ED7E7-48FE-48A0-8C16-0FD0F4DD7501}" sibTransId="{1DABBBBE-DC47-4E61-BD41-46675BA90CAF}"/>
    <dgm:cxn modelId="{CC00C56A-1AD9-428B-AA0A-0DA58A277EB0}" srcId="{90920CFD-0F4B-47FC-90D8-F14880BBDACA}" destId="{3BDFB9A9-130A-4205-A1B0-151EB69E1866}" srcOrd="0" destOrd="0" parTransId="{CB1043BA-A801-4884-9712-8B9DAB3C839B}" sibTransId="{197C7D03-4053-455A-9B91-D6E1F8D32696}"/>
    <dgm:cxn modelId="{4592D773-9140-496B-9C32-CE828A46B9B5}" type="presOf" srcId="{2FA9648B-961A-4CA8-8E16-EEF2C3A5939C}" destId="{DF6E4EAA-5393-4F44-B7B6-7FA010F433F2}" srcOrd="0" destOrd="1" presId="urn:microsoft.com/office/officeart/2005/8/layout/chevron2"/>
    <dgm:cxn modelId="{9F87807B-F765-4416-9478-3328FCA93C66}" type="presOf" srcId="{B8A8FD7E-D4EB-4905-A944-7CAE9E3A37E8}" destId="{DF6E4EAA-5393-4F44-B7B6-7FA010F433F2}" srcOrd="0" destOrd="0" presId="urn:microsoft.com/office/officeart/2005/8/layout/chevron2"/>
    <dgm:cxn modelId="{B07D0184-3D77-4E4F-A77A-742ABEFDAFFE}" srcId="{6921CFA8-75A2-4F65-8D22-8BD78578D722}" destId="{90920CFD-0F4B-47FC-90D8-F14880BBDACA}" srcOrd="0" destOrd="0" parTransId="{6CEA03C3-6955-4486-904A-E39E0CEDE79D}" sibTransId="{D40CD91A-FC5C-4407-B9DC-04F9D8EF2407}"/>
    <dgm:cxn modelId="{3A6E198B-F39B-4BC0-AEF4-DACD10888173}" srcId="{8DA78F0F-53B5-43DA-B887-4C16E51245A3}" destId="{5CAB93A3-CEE3-4FC2-8AE8-2A44AB10784B}" srcOrd="0" destOrd="0" parTransId="{5B4165BA-E3C7-48D3-AA3B-D660712103EE}" sibTransId="{1371C9A6-54E8-45AE-8531-77D21C2E75F4}"/>
    <dgm:cxn modelId="{F34E2098-D8D0-414D-AD78-E93108499B87}" srcId="{6921CFA8-75A2-4F65-8D22-8BD78578D722}" destId="{8DA78F0F-53B5-43DA-B887-4C16E51245A3}" srcOrd="2" destOrd="0" parTransId="{CA039C74-01A7-4C27-8D5C-C636C4085247}" sibTransId="{721FBD32-955F-4EE1-8252-6DDE191810CC}"/>
    <dgm:cxn modelId="{A0AEFB98-B8D6-4D17-97DD-B2E13F4DA772}" type="presOf" srcId="{5CAB93A3-CEE3-4FC2-8AE8-2A44AB10784B}" destId="{D10381A2-1843-474B-95B4-64F4929D35AA}" srcOrd="0" destOrd="0" presId="urn:microsoft.com/office/officeart/2005/8/layout/chevron2"/>
    <dgm:cxn modelId="{D65B149F-74A8-4E79-88FF-4153D1A4CF69}" srcId="{90920CFD-0F4B-47FC-90D8-F14880BBDACA}" destId="{354B62EA-5F21-4B95-AC7B-91B35893242A}" srcOrd="1" destOrd="0" parTransId="{047D22D1-997F-45E9-8DB2-3C7EB7EAFC4F}" sibTransId="{BEC74F4E-8916-4F97-984F-E1B8E928BF4A}"/>
    <dgm:cxn modelId="{061F80B9-67FB-4130-8E80-86E2A0D25ED2}" type="presOf" srcId="{865096B0-75C8-4EAB-AB52-8FB58D3C6385}" destId="{FE42F49F-482D-4C00-9987-F8D373391568}" srcOrd="0" destOrd="0" presId="urn:microsoft.com/office/officeart/2005/8/layout/chevron2"/>
    <dgm:cxn modelId="{2FF80BC6-191D-40BC-B66D-D3715BF0C66E}" type="presOf" srcId="{0F3CF91F-DD40-4E06-A7AB-CE69E8DC5CA6}" destId="{D10381A2-1843-474B-95B4-64F4929D35AA}" srcOrd="0" destOrd="1" presId="urn:microsoft.com/office/officeart/2005/8/layout/chevron2"/>
    <dgm:cxn modelId="{BB9357D3-00BD-4197-8C79-B7AF8AEC1294}" type="presOf" srcId="{90920CFD-0F4B-47FC-90D8-F14880BBDACA}" destId="{84DB76A6-4CC5-4DF6-98E2-9C5C90296DF4}" srcOrd="0" destOrd="0" presId="urn:microsoft.com/office/officeart/2005/8/layout/chevron2"/>
    <dgm:cxn modelId="{CA8FB7D5-71FF-47DB-94B9-680B9A6653C5}" type="presOf" srcId="{354B62EA-5F21-4B95-AC7B-91B35893242A}" destId="{83836B70-209E-422B-873A-665F2FE3BD05}" srcOrd="0" destOrd="1" presId="urn:microsoft.com/office/officeart/2005/8/layout/chevron2"/>
    <dgm:cxn modelId="{3B3E26E2-98C7-42B1-ADE3-18BE910CDACD}" type="presOf" srcId="{6921CFA8-75A2-4F65-8D22-8BD78578D722}" destId="{96C01452-9080-4791-B86A-0DD9F2C66C7B}" srcOrd="0" destOrd="0" presId="urn:microsoft.com/office/officeart/2005/8/layout/chevron2"/>
    <dgm:cxn modelId="{568CB2F7-B6E1-4921-B81D-428677AF46B0}" type="presOf" srcId="{8DA78F0F-53B5-43DA-B887-4C16E51245A3}" destId="{5664F5DF-CA4E-47B7-907E-D92FC93ED7A7}" srcOrd="0" destOrd="0" presId="urn:microsoft.com/office/officeart/2005/8/layout/chevron2"/>
    <dgm:cxn modelId="{882B1545-ECA0-4334-8AE7-242F972B33EE}" type="presParOf" srcId="{96C01452-9080-4791-B86A-0DD9F2C66C7B}" destId="{B257FB45-7F7B-4FC4-888E-4B51627D0EF2}" srcOrd="0" destOrd="0" presId="urn:microsoft.com/office/officeart/2005/8/layout/chevron2"/>
    <dgm:cxn modelId="{E0C7B595-4D31-4127-B159-DE6E8C264618}" type="presParOf" srcId="{B257FB45-7F7B-4FC4-888E-4B51627D0EF2}" destId="{84DB76A6-4CC5-4DF6-98E2-9C5C90296DF4}" srcOrd="0" destOrd="0" presId="urn:microsoft.com/office/officeart/2005/8/layout/chevron2"/>
    <dgm:cxn modelId="{940B7A9D-20F9-4A1E-950D-081AAB51CFBA}" type="presParOf" srcId="{B257FB45-7F7B-4FC4-888E-4B51627D0EF2}" destId="{83836B70-209E-422B-873A-665F2FE3BD05}" srcOrd="1" destOrd="0" presId="urn:microsoft.com/office/officeart/2005/8/layout/chevron2"/>
    <dgm:cxn modelId="{E7FE8FC4-0FE4-47A3-9CA7-973ACCAFBC30}" type="presParOf" srcId="{96C01452-9080-4791-B86A-0DD9F2C66C7B}" destId="{0583AF56-C725-484E-8BFE-BC848CCF5264}" srcOrd="1" destOrd="0" presId="urn:microsoft.com/office/officeart/2005/8/layout/chevron2"/>
    <dgm:cxn modelId="{7331063A-DE43-4A05-99B6-0C7EC2B7A881}" type="presParOf" srcId="{96C01452-9080-4791-B86A-0DD9F2C66C7B}" destId="{02D6ECEA-1888-4A64-AFD4-4E2A203FF7F9}" srcOrd="2" destOrd="0" presId="urn:microsoft.com/office/officeart/2005/8/layout/chevron2"/>
    <dgm:cxn modelId="{00F7BDF9-B815-4D6F-864F-7907B5957543}" type="presParOf" srcId="{02D6ECEA-1888-4A64-AFD4-4E2A203FF7F9}" destId="{FE42F49F-482D-4C00-9987-F8D373391568}" srcOrd="0" destOrd="0" presId="urn:microsoft.com/office/officeart/2005/8/layout/chevron2"/>
    <dgm:cxn modelId="{288C3956-3291-4792-9D9D-2E81B80B86ED}" type="presParOf" srcId="{02D6ECEA-1888-4A64-AFD4-4E2A203FF7F9}" destId="{DF6E4EAA-5393-4F44-B7B6-7FA010F433F2}" srcOrd="1" destOrd="0" presId="urn:microsoft.com/office/officeart/2005/8/layout/chevron2"/>
    <dgm:cxn modelId="{96ECCBA6-B5CB-4644-B705-F94FF983421B}" type="presParOf" srcId="{96C01452-9080-4791-B86A-0DD9F2C66C7B}" destId="{E61C9EBF-7FAE-4BD7-BB04-EB7B3E6D1750}" srcOrd="3" destOrd="0" presId="urn:microsoft.com/office/officeart/2005/8/layout/chevron2"/>
    <dgm:cxn modelId="{A6306529-D047-4BE4-BEB8-ABB3DB36A732}" type="presParOf" srcId="{96C01452-9080-4791-B86A-0DD9F2C66C7B}" destId="{1AE6B2C4-244D-4FF6-8C0A-B2518B1A3842}" srcOrd="4" destOrd="0" presId="urn:microsoft.com/office/officeart/2005/8/layout/chevron2"/>
    <dgm:cxn modelId="{F11AAFCB-76E2-47FA-B448-75F70F7E95D3}" type="presParOf" srcId="{1AE6B2C4-244D-4FF6-8C0A-B2518B1A3842}" destId="{5664F5DF-CA4E-47B7-907E-D92FC93ED7A7}" srcOrd="0" destOrd="0" presId="urn:microsoft.com/office/officeart/2005/8/layout/chevron2"/>
    <dgm:cxn modelId="{3E83D6F5-98DF-452B-ABC6-8EADE991AC3E}" type="presParOf" srcId="{1AE6B2C4-244D-4FF6-8C0A-B2518B1A3842}" destId="{D10381A2-1843-474B-95B4-64F4929D35A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F0118D5-915B-4310-BBB0-783C0951FD78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NZ"/>
        </a:p>
      </dgm:t>
    </dgm:pt>
    <dgm:pt modelId="{70E90460-CF42-4772-8A23-A238DFAF47E0}">
      <dgm:prSet phldrT="[Text]"/>
      <dgm:spPr>
        <a:solidFill>
          <a:srgbClr val="0073BB"/>
        </a:solidFill>
        <a:ln>
          <a:solidFill>
            <a:srgbClr val="0073BB"/>
          </a:solidFill>
        </a:ln>
      </dgm:spPr>
      <dgm:t>
        <a:bodyPr/>
        <a:lstStyle/>
        <a:p>
          <a:r>
            <a:rPr lang="en-NZ" dirty="0"/>
            <a:t>Before using a service</a:t>
          </a:r>
        </a:p>
      </dgm:t>
    </dgm:pt>
    <dgm:pt modelId="{7EFB2E97-232F-40C3-82D1-E7EC2A4DD9BD}" type="parTrans" cxnId="{D14A10C4-CE04-4F58-87CB-67B17338815A}">
      <dgm:prSet/>
      <dgm:spPr/>
      <dgm:t>
        <a:bodyPr/>
        <a:lstStyle/>
        <a:p>
          <a:endParaRPr lang="en-NZ"/>
        </a:p>
      </dgm:t>
    </dgm:pt>
    <dgm:pt modelId="{A098CC91-9A38-4335-BF83-1FAAF6A20FDF}" type="sibTrans" cxnId="{D14A10C4-CE04-4F58-87CB-67B17338815A}">
      <dgm:prSet/>
      <dgm:spPr/>
      <dgm:t>
        <a:bodyPr/>
        <a:lstStyle/>
        <a:p>
          <a:endParaRPr lang="en-NZ"/>
        </a:p>
      </dgm:t>
    </dgm:pt>
    <dgm:pt modelId="{6EFAB395-214C-4F46-B7A8-110A142E5E3B}">
      <dgm:prSet phldrT="[Text]"/>
      <dgm:spPr/>
      <dgm:t>
        <a:bodyPr/>
        <a:lstStyle/>
        <a:p>
          <a:r>
            <a:rPr lang="en-NZ" dirty="0"/>
            <a:t>Are the fees, risks and terms clear?</a:t>
          </a:r>
        </a:p>
      </dgm:t>
    </dgm:pt>
    <dgm:pt modelId="{708110C3-D613-46E8-8B38-2F6740197B25}" type="parTrans" cxnId="{5B59B6FB-A4DD-4740-9BCE-7BD93AB8E35F}">
      <dgm:prSet/>
      <dgm:spPr/>
      <dgm:t>
        <a:bodyPr/>
        <a:lstStyle/>
        <a:p>
          <a:endParaRPr lang="en-NZ"/>
        </a:p>
      </dgm:t>
    </dgm:pt>
    <dgm:pt modelId="{31A44C26-C23E-4E9D-8018-188B220E24DA}" type="sibTrans" cxnId="{5B59B6FB-A4DD-4740-9BCE-7BD93AB8E35F}">
      <dgm:prSet/>
      <dgm:spPr/>
      <dgm:t>
        <a:bodyPr/>
        <a:lstStyle/>
        <a:p>
          <a:endParaRPr lang="en-NZ"/>
        </a:p>
      </dgm:t>
    </dgm:pt>
    <dgm:pt modelId="{8F5423AF-8298-48FC-A093-6482C5D37731}">
      <dgm:prSet phldrT="[Text]"/>
      <dgm:spPr>
        <a:solidFill>
          <a:srgbClr val="0073BB"/>
        </a:solidFill>
        <a:ln>
          <a:solidFill>
            <a:srgbClr val="0073BB"/>
          </a:solidFill>
        </a:ln>
      </dgm:spPr>
      <dgm:t>
        <a:bodyPr/>
        <a:lstStyle/>
        <a:p>
          <a:r>
            <a:rPr lang="en-NZ" dirty="0"/>
            <a:t>While using a service</a:t>
          </a:r>
        </a:p>
      </dgm:t>
    </dgm:pt>
    <dgm:pt modelId="{9F1A0702-EFE5-42D4-BD30-9F7A2B19BD98}" type="parTrans" cxnId="{58226940-1E57-4942-B5B0-2C74156C502B}">
      <dgm:prSet/>
      <dgm:spPr/>
      <dgm:t>
        <a:bodyPr/>
        <a:lstStyle/>
        <a:p>
          <a:endParaRPr lang="en-NZ"/>
        </a:p>
      </dgm:t>
    </dgm:pt>
    <dgm:pt modelId="{D214F642-AF14-435C-AE7A-A1927E7D6839}" type="sibTrans" cxnId="{58226940-1E57-4942-B5B0-2C74156C502B}">
      <dgm:prSet/>
      <dgm:spPr/>
      <dgm:t>
        <a:bodyPr/>
        <a:lstStyle/>
        <a:p>
          <a:endParaRPr lang="en-NZ"/>
        </a:p>
      </dgm:t>
    </dgm:pt>
    <dgm:pt modelId="{0653E5D7-160A-4678-86D3-779A734EDA31}">
      <dgm:prSet phldrT="[Text]"/>
      <dgm:spPr/>
      <dgm:t>
        <a:bodyPr/>
        <a:lstStyle/>
        <a:p>
          <a:r>
            <a:rPr lang="en-NZ" dirty="0"/>
            <a:t>Are there safeguards for customer money or stored balances?</a:t>
          </a:r>
        </a:p>
      </dgm:t>
    </dgm:pt>
    <dgm:pt modelId="{DE6C5DFA-E1DF-4E8F-A270-1D431C7804AB}" type="parTrans" cxnId="{7CA6F54E-75A4-43EE-8B99-B05035B5E66C}">
      <dgm:prSet/>
      <dgm:spPr/>
      <dgm:t>
        <a:bodyPr/>
        <a:lstStyle/>
        <a:p>
          <a:endParaRPr lang="en-NZ"/>
        </a:p>
      </dgm:t>
    </dgm:pt>
    <dgm:pt modelId="{CE1227D6-E049-4C95-AE2F-CFA58D25E30F}" type="sibTrans" cxnId="{7CA6F54E-75A4-43EE-8B99-B05035B5E66C}">
      <dgm:prSet/>
      <dgm:spPr/>
      <dgm:t>
        <a:bodyPr/>
        <a:lstStyle/>
        <a:p>
          <a:endParaRPr lang="en-NZ"/>
        </a:p>
      </dgm:t>
    </dgm:pt>
    <dgm:pt modelId="{BE38FBDA-680E-48A3-8286-CFACCBFA97B4}">
      <dgm:prSet phldrT="[Text]"/>
      <dgm:spPr>
        <a:solidFill>
          <a:srgbClr val="0073BB"/>
        </a:solidFill>
        <a:ln>
          <a:solidFill>
            <a:srgbClr val="0073BB"/>
          </a:solidFill>
        </a:ln>
      </dgm:spPr>
      <dgm:t>
        <a:bodyPr/>
        <a:lstStyle/>
        <a:p>
          <a:r>
            <a:rPr lang="en-NZ" dirty="0"/>
            <a:t>If something goes wrong</a:t>
          </a:r>
        </a:p>
      </dgm:t>
    </dgm:pt>
    <dgm:pt modelId="{0A73577C-418E-4553-B4D1-173222BA51BE}" type="parTrans" cxnId="{4CF1EA48-0591-4DB7-BC2D-CB3663BA5A70}">
      <dgm:prSet/>
      <dgm:spPr/>
      <dgm:t>
        <a:bodyPr/>
        <a:lstStyle/>
        <a:p>
          <a:endParaRPr lang="en-NZ"/>
        </a:p>
      </dgm:t>
    </dgm:pt>
    <dgm:pt modelId="{32C9BE45-6208-4EE8-A3CD-4B153EA02373}" type="sibTrans" cxnId="{4CF1EA48-0591-4DB7-BC2D-CB3663BA5A70}">
      <dgm:prSet/>
      <dgm:spPr/>
      <dgm:t>
        <a:bodyPr/>
        <a:lstStyle/>
        <a:p>
          <a:endParaRPr lang="en-NZ"/>
        </a:p>
      </dgm:t>
    </dgm:pt>
    <dgm:pt modelId="{48570494-9EAA-4942-89B2-7F92BE5814FA}">
      <dgm:prSet phldrT="[Text]"/>
      <dgm:spPr/>
      <dgm:t>
        <a:bodyPr/>
        <a:lstStyle/>
        <a:p>
          <a:r>
            <a:rPr lang="en-NZ" dirty="0"/>
            <a:t>Who is responsible?</a:t>
          </a:r>
        </a:p>
      </dgm:t>
    </dgm:pt>
    <dgm:pt modelId="{AF6520C8-67A2-4BBB-AF29-B89D494C993D}" type="parTrans" cxnId="{53B6DD68-2D1A-4CD4-9993-39211ED058A3}">
      <dgm:prSet/>
      <dgm:spPr/>
      <dgm:t>
        <a:bodyPr/>
        <a:lstStyle/>
        <a:p>
          <a:endParaRPr lang="en-NZ"/>
        </a:p>
      </dgm:t>
    </dgm:pt>
    <dgm:pt modelId="{03F5B05D-13D4-48E9-85C8-062C7033811A}" type="sibTrans" cxnId="{53B6DD68-2D1A-4CD4-9993-39211ED058A3}">
      <dgm:prSet/>
      <dgm:spPr/>
      <dgm:t>
        <a:bodyPr/>
        <a:lstStyle/>
        <a:p>
          <a:endParaRPr lang="en-NZ"/>
        </a:p>
      </dgm:t>
    </dgm:pt>
    <dgm:pt modelId="{4C0BCD45-3885-4C3F-8CB6-75CFFD8493CB}">
      <dgm:prSet phldrT="[Text]"/>
      <dgm:spPr/>
      <dgm:t>
        <a:bodyPr/>
        <a:lstStyle/>
        <a:p>
          <a:r>
            <a:rPr lang="en-NZ" dirty="0"/>
            <a:t>Is it clear whether and how money or value is being held?</a:t>
          </a:r>
        </a:p>
      </dgm:t>
    </dgm:pt>
    <dgm:pt modelId="{199B9E58-5B32-4FDE-8A0D-0CBF26D5186C}" type="parTrans" cxnId="{671C27D2-3BC5-482F-AD47-19087471B16E}">
      <dgm:prSet/>
      <dgm:spPr/>
      <dgm:t>
        <a:bodyPr/>
        <a:lstStyle/>
        <a:p>
          <a:endParaRPr lang="en-NZ"/>
        </a:p>
      </dgm:t>
    </dgm:pt>
    <dgm:pt modelId="{E42F05DB-DA25-4086-915E-356E83742530}" type="sibTrans" cxnId="{671C27D2-3BC5-482F-AD47-19087471B16E}">
      <dgm:prSet/>
      <dgm:spPr/>
      <dgm:t>
        <a:bodyPr/>
        <a:lstStyle/>
        <a:p>
          <a:endParaRPr lang="en-NZ"/>
        </a:p>
      </dgm:t>
    </dgm:pt>
    <dgm:pt modelId="{180ADEAF-B022-46D0-94B7-E4A2F9D7B9F9}">
      <dgm:prSet phldrT="[Text]"/>
      <dgm:spPr/>
      <dgm:t>
        <a:bodyPr/>
        <a:lstStyle/>
        <a:p>
          <a:r>
            <a:rPr lang="en-NZ" dirty="0"/>
            <a:t>Are services reliable and resilient?</a:t>
          </a:r>
        </a:p>
      </dgm:t>
    </dgm:pt>
    <dgm:pt modelId="{22776E4F-4785-40E0-8960-473AC2BCD7A2}" type="parTrans" cxnId="{35C1BE30-930A-46C5-ABA8-6D410B9C29FB}">
      <dgm:prSet/>
      <dgm:spPr/>
      <dgm:t>
        <a:bodyPr/>
        <a:lstStyle/>
        <a:p>
          <a:endParaRPr lang="en-NZ"/>
        </a:p>
      </dgm:t>
    </dgm:pt>
    <dgm:pt modelId="{14A73D62-6186-42BC-95FF-19B26FF72DD4}" type="sibTrans" cxnId="{35C1BE30-930A-46C5-ABA8-6D410B9C29FB}">
      <dgm:prSet/>
      <dgm:spPr/>
      <dgm:t>
        <a:bodyPr/>
        <a:lstStyle/>
        <a:p>
          <a:endParaRPr lang="en-NZ"/>
        </a:p>
      </dgm:t>
    </dgm:pt>
    <dgm:pt modelId="{BFC768EE-2631-4282-B654-43DA2B78EDF8}">
      <dgm:prSet phldrT="[Text]"/>
      <dgm:spPr/>
      <dgm:t>
        <a:bodyPr/>
        <a:lstStyle/>
        <a:p>
          <a:r>
            <a:rPr lang="en-NZ" dirty="0"/>
            <a:t>How or losses, errors, outages or disputes handled?</a:t>
          </a:r>
        </a:p>
      </dgm:t>
    </dgm:pt>
    <dgm:pt modelId="{9D10BC8E-24CD-4400-8281-A2D893848157}" type="parTrans" cxnId="{24B23DEB-2AA7-4BF6-BA60-1AD7C64E8D5B}">
      <dgm:prSet/>
      <dgm:spPr/>
      <dgm:t>
        <a:bodyPr/>
        <a:lstStyle/>
        <a:p>
          <a:endParaRPr lang="en-NZ"/>
        </a:p>
      </dgm:t>
    </dgm:pt>
    <dgm:pt modelId="{53D5031D-B5FC-4FFB-9496-95EEFD1D3F65}" type="sibTrans" cxnId="{24B23DEB-2AA7-4BF6-BA60-1AD7C64E8D5B}">
      <dgm:prSet/>
      <dgm:spPr/>
      <dgm:t>
        <a:bodyPr/>
        <a:lstStyle/>
        <a:p>
          <a:endParaRPr lang="en-NZ"/>
        </a:p>
      </dgm:t>
    </dgm:pt>
    <dgm:pt modelId="{DCED31E9-D164-4B82-8F6E-B5B8CF5AEA97}" type="pres">
      <dgm:prSet presAssocID="{7F0118D5-915B-4310-BBB0-783C0951FD78}" presName="Name0" presStyleCnt="0">
        <dgm:presLayoutVars>
          <dgm:dir/>
          <dgm:animLvl val="lvl"/>
          <dgm:resizeHandles val="exact"/>
        </dgm:presLayoutVars>
      </dgm:prSet>
      <dgm:spPr/>
    </dgm:pt>
    <dgm:pt modelId="{77B60358-075C-40E8-A31E-1208A805CA07}" type="pres">
      <dgm:prSet presAssocID="{70E90460-CF42-4772-8A23-A238DFAF47E0}" presName="composite" presStyleCnt="0"/>
      <dgm:spPr/>
    </dgm:pt>
    <dgm:pt modelId="{AD8FB33B-C856-4C40-99E7-9F3C7775D2EC}" type="pres">
      <dgm:prSet presAssocID="{70E90460-CF42-4772-8A23-A238DFAF47E0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826CFD8E-A91C-454F-8A21-8EFB0C82C374}" type="pres">
      <dgm:prSet presAssocID="{70E90460-CF42-4772-8A23-A238DFAF47E0}" presName="desTx" presStyleLbl="revTx" presStyleIdx="0" presStyleCnt="3">
        <dgm:presLayoutVars>
          <dgm:bulletEnabled val="1"/>
        </dgm:presLayoutVars>
      </dgm:prSet>
      <dgm:spPr/>
    </dgm:pt>
    <dgm:pt modelId="{AAF5424B-B885-488D-B28E-B8CFCBC66BDB}" type="pres">
      <dgm:prSet presAssocID="{A098CC91-9A38-4335-BF83-1FAAF6A20FDF}" presName="space" presStyleCnt="0"/>
      <dgm:spPr/>
    </dgm:pt>
    <dgm:pt modelId="{DA106B6B-9931-4422-B158-FF08F4BB8245}" type="pres">
      <dgm:prSet presAssocID="{8F5423AF-8298-48FC-A093-6482C5D37731}" presName="composite" presStyleCnt="0"/>
      <dgm:spPr/>
    </dgm:pt>
    <dgm:pt modelId="{941E779C-FB72-4882-AD9A-2F24325906A9}" type="pres">
      <dgm:prSet presAssocID="{8F5423AF-8298-48FC-A093-6482C5D37731}" presName="par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F4021868-B1C9-46CC-984E-120034A84E0C}" type="pres">
      <dgm:prSet presAssocID="{8F5423AF-8298-48FC-A093-6482C5D37731}" presName="desTx" presStyleLbl="revTx" presStyleIdx="1" presStyleCnt="3">
        <dgm:presLayoutVars>
          <dgm:bulletEnabled val="1"/>
        </dgm:presLayoutVars>
      </dgm:prSet>
      <dgm:spPr/>
    </dgm:pt>
    <dgm:pt modelId="{13988B5C-4760-4928-94ED-D55853E17190}" type="pres">
      <dgm:prSet presAssocID="{D214F642-AF14-435C-AE7A-A1927E7D6839}" presName="space" presStyleCnt="0"/>
      <dgm:spPr/>
    </dgm:pt>
    <dgm:pt modelId="{100B9911-6141-4726-B2B3-2F758091F1DF}" type="pres">
      <dgm:prSet presAssocID="{BE38FBDA-680E-48A3-8286-CFACCBFA97B4}" presName="composite" presStyleCnt="0"/>
      <dgm:spPr/>
    </dgm:pt>
    <dgm:pt modelId="{FED580DC-9267-4BD1-8033-E0A8FDFC5A46}" type="pres">
      <dgm:prSet presAssocID="{BE38FBDA-680E-48A3-8286-CFACCBFA97B4}" presName="par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5F8C6B53-44AD-4782-8AE5-9C267156AC19}" type="pres">
      <dgm:prSet presAssocID="{BE38FBDA-680E-48A3-8286-CFACCBFA97B4}" presName="desTx" presStyleLbl="revTx" presStyleIdx="2" presStyleCnt="3">
        <dgm:presLayoutVars>
          <dgm:bulletEnabled val="1"/>
        </dgm:presLayoutVars>
      </dgm:prSet>
      <dgm:spPr/>
    </dgm:pt>
  </dgm:ptLst>
  <dgm:cxnLst>
    <dgm:cxn modelId="{8AD41F0B-3537-4AC0-B414-B6D298FCF2AB}" type="presOf" srcId="{180ADEAF-B022-46D0-94B7-E4A2F9D7B9F9}" destId="{F4021868-B1C9-46CC-984E-120034A84E0C}" srcOrd="0" destOrd="1" presId="urn:microsoft.com/office/officeart/2005/8/layout/chevron1"/>
    <dgm:cxn modelId="{B242D41B-4328-497C-AE92-53580282028D}" type="presOf" srcId="{0653E5D7-160A-4678-86D3-779A734EDA31}" destId="{F4021868-B1C9-46CC-984E-120034A84E0C}" srcOrd="0" destOrd="0" presId="urn:microsoft.com/office/officeart/2005/8/layout/chevron1"/>
    <dgm:cxn modelId="{B65D0924-C9A2-48F4-A96E-5699410AEFAF}" type="presOf" srcId="{70E90460-CF42-4772-8A23-A238DFAF47E0}" destId="{AD8FB33B-C856-4C40-99E7-9F3C7775D2EC}" srcOrd="0" destOrd="0" presId="urn:microsoft.com/office/officeart/2005/8/layout/chevron1"/>
    <dgm:cxn modelId="{35C1BE30-930A-46C5-ABA8-6D410B9C29FB}" srcId="{8F5423AF-8298-48FC-A093-6482C5D37731}" destId="{180ADEAF-B022-46D0-94B7-E4A2F9D7B9F9}" srcOrd="1" destOrd="0" parTransId="{22776E4F-4785-40E0-8960-473AC2BCD7A2}" sibTransId="{14A73D62-6186-42BC-95FF-19B26FF72DD4}"/>
    <dgm:cxn modelId="{1DC1533A-7126-4838-8FB5-DEA5877F4570}" type="presOf" srcId="{7F0118D5-915B-4310-BBB0-783C0951FD78}" destId="{DCED31E9-D164-4B82-8F6E-B5B8CF5AEA97}" srcOrd="0" destOrd="0" presId="urn:microsoft.com/office/officeart/2005/8/layout/chevron1"/>
    <dgm:cxn modelId="{58226940-1E57-4942-B5B0-2C74156C502B}" srcId="{7F0118D5-915B-4310-BBB0-783C0951FD78}" destId="{8F5423AF-8298-48FC-A093-6482C5D37731}" srcOrd="1" destOrd="0" parTransId="{9F1A0702-EFE5-42D4-BD30-9F7A2B19BD98}" sibTransId="{D214F642-AF14-435C-AE7A-A1927E7D6839}"/>
    <dgm:cxn modelId="{BA1A9F67-23BE-4C81-97C3-F9F5CBAC1A06}" type="presOf" srcId="{8F5423AF-8298-48FC-A093-6482C5D37731}" destId="{941E779C-FB72-4882-AD9A-2F24325906A9}" srcOrd="0" destOrd="0" presId="urn:microsoft.com/office/officeart/2005/8/layout/chevron1"/>
    <dgm:cxn modelId="{7E49C348-F064-4EFE-9451-0F96F84DF55F}" type="presOf" srcId="{BFC768EE-2631-4282-B654-43DA2B78EDF8}" destId="{5F8C6B53-44AD-4782-8AE5-9C267156AC19}" srcOrd="0" destOrd="1" presId="urn:microsoft.com/office/officeart/2005/8/layout/chevron1"/>
    <dgm:cxn modelId="{53B6DD68-2D1A-4CD4-9993-39211ED058A3}" srcId="{BE38FBDA-680E-48A3-8286-CFACCBFA97B4}" destId="{48570494-9EAA-4942-89B2-7F92BE5814FA}" srcOrd="0" destOrd="0" parTransId="{AF6520C8-67A2-4BBB-AF29-B89D494C993D}" sibTransId="{03F5B05D-13D4-48E9-85C8-062C7033811A}"/>
    <dgm:cxn modelId="{4CF1EA48-0591-4DB7-BC2D-CB3663BA5A70}" srcId="{7F0118D5-915B-4310-BBB0-783C0951FD78}" destId="{BE38FBDA-680E-48A3-8286-CFACCBFA97B4}" srcOrd="2" destOrd="0" parTransId="{0A73577C-418E-4553-B4D1-173222BA51BE}" sibTransId="{32C9BE45-6208-4EE8-A3CD-4B153EA02373}"/>
    <dgm:cxn modelId="{7CA6F54E-75A4-43EE-8B99-B05035B5E66C}" srcId="{8F5423AF-8298-48FC-A093-6482C5D37731}" destId="{0653E5D7-160A-4678-86D3-779A734EDA31}" srcOrd="0" destOrd="0" parTransId="{DE6C5DFA-E1DF-4E8F-A270-1D431C7804AB}" sibTransId="{CE1227D6-E049-4C95-AE2F-CFA58D25E30F}"/>
    <dgm:cxn modelId="{33C68694-FE90-4111-A498-712F748FCE48}" type="presOf" srcId="{6EFAB395-214C-4F46-B7A8-110A142E5E3B}" destId="{826CFD8E-A91C-454F-8A21-8EFB0C82C374}" srcOrd="0" destOrd="0" presId="urn:microsoft.com/office/officeart/2005/8/layout/chevron1"/>
    <dgm:cxn modelId="{776EA8B0-47D2-4D68-91A9-8FFE813655A0}" type="presOf" srcId="{BE38FBDA-680E-48A3-8286-CFACCBFA97B4}" destId="{FED580DC-9267-4BD1-8033-E0A8FDFC5A46}" srcOrd="0" destOrd="0" presId="urn:microsoft.com/office/officeart/2005/8/layout/chevron1"/>
    <dgm:cxn modelId="{D14A10C4-CE04-4F58-87CB-67B17338815A}" srcId="{7F0118D5-915B-4310-BBB0-783C0951FD78}" destId="{70E90460-CF42-4772-8A23-A238DFAF47E0}" srcOrd="0" destOrd="0" parTransId="{7EFB2E97-232F-40C3-82D1-E7EC2A4DD9BD}" sibTransId="{A098CC91-9A38-4335-BF83-1FAAF6A20FDF}"/>
    <dgm:cxn modelId="{26C8C9CB-9AC7-4E0C-A57B-F99A1CED90A8}" type="presOf" srcId="{48570494-9EAA-4942-89B2-7F92BE5814FA}" destId="{5F8C6B53-44AD-4782-8AE5-9C267156AC19}" srcOrd="0" destOrd="0" presId="urn:microsoft.com/office/officeart/2005/8/layout/chevron1"/>
    <dgm:cxn modelId="{671C27D2-3BC5-482F-AD47-19087471B16E}" srcId="{70E90460-CF42-4772-8A23-A238DFAF47E0}" destId="{4C0BCD45-3885-4C3F-8CB6-75CFFD8493CB}" srcOrd="1" destOrd="0" parTransId="{199B9E58-5B32-4FDE-8A0D-0CBF26D5186C}" sibTransId="{E42F05DB-DA25-4086-915E-356E83742530}"/>
    <dgm:cxn modelId="{3FF2BCD8-4D8C-46E1-8B56-7A7FA1AA453F}" type="presOf" srcId="{4C0BCD45-3885-4C3F-8CB6-75CFFD8493CB}" destId="{826CFD8E-A91C-454F-8A21-8EFB0C82C374}" srcOrd="0" destOrd="1" presId="urn:microsoft.com/office/officeart/2005/8/layout/chevron1"/>
    <dgm:cxn modelId="{24B23DEB-2AA7-4BF6-BA60-1AD7C64E8D5B}" srcId="{BE38FBDA-680E-48A3-8286-CFACCBFA97B4}" destId="{BFC768EE-2631-4282-B654-43DA2B78EDF8}" srcOrd="1" destOrd="0" parTransId="{9D10BC8E-24CD-4400-8281-A2D893848157}" sibTransId="{53D5031D-B5FC-4FFB-9496-95EEFD1D3F65}"/>
    <dgm:cxn modelId="{5B59B6FB-A4DD-4740-9BCE-7BD93AB8E35F}" srcId="{70E90460-CF42-4772-8A23-A238DFAF47E0}" destId="{6EFAB395-214C-4F46-B7A8-110A142E5E3B}" srcOrd="0" destOrd="0" parTransId="{708110C3-D613-46E8-8B38-2F6740197B25}" sibTransId="{31A44C26-C23E-4E9D-8018-188B220E24DA}"/>
    <dgm:cxn modelId="{C4503A10-9059-43EE-B91B-3247A28241EE}" type="presParOf" srcId="{DCED31E9-D164-4B82-8F6E-B5B8CF5AEA97}" destId="{77B60358-075C-40E8-A31E-1208A805CA07}" srcOrd="0" destOrd="0" presId="urn:microsoft.com/office/officeart/2005/8/layout/chevron1"/>
    <dgm:cxn modelId="{A774A356-E581-44C4-B881-D6D4733956B7}" type="presParOf" srcId="{77B60358-075C-40E8-A31E-1208A805CA07}" destId="{AD8FB33B-C856-4C40-99E7-9F3C7775D2EC}" srcOrd="0" destOrd="0" presId="urn:microsoft.com/office/officeart/2005/8/layout/chevron1"/>
    <dgm:cxn modelId="{10C747A0-00D2-48CC-B35C-2792907DEDB2}" type="presParOf" srcId="{77B60358-075C-40E8-A31E-1208A805CA07}" destId="{826CFD8E-A91C-454F-8A21-8EFB0C82C374}" srcOrd="1" destOrd="0" presId="urn:microsoft.com/office/officeart/2005/8/layout/chevron1"/>
    <dgm:cxn modelId="{82310EC2-947D-4794-983C-E5C4694423ED}" type="presParOf" srcId="{DCED31E9-D164-4B82-8F6E-B5B8CF5AEA97}" destId="{AAF5424B-B885-488D-B28E-B8CFCBC66BDB}" srcOrd="1" destOrd="0" presId="urn:microsoft.com/office/officeart/2005/8/layout/chevron1"/>
    <dgm:cxn modelId="{44BD5D45-5DC9-4E8A-8AE0-E58385DA6434}" type="presParOf" srcId="{DCED31E9-D164-4B82-8F6E-B5B8CF5AEA97}" destId="{DA106B6B-9931-4422-B158-FF08F4BB8245}" srcOrd="2" destOrd="0" presId="urn:microsoft.com/office/officeart/2005/8/layout/chevron1"/>
    <dgm:cxn modelId="{4A94F35C-55C5-46AC-925C-B5EAAFE34B29}" type="presParOf" srcId="{DA106B6B-9931-4422-B158-FF08F4BB8245}" destId="{941E779C-FB72-4882-AD9A-2F24325906A9}" srcOrd="0" destOrd="0" presId="urn:microsoft.com/office/officeart/2005/8/layout/chevron1"/>
    <dgm:cxn modelId="{3599B787-AD56-4DA9-AC7C-363F4435E5F0}" type="presParOf" srcId="{DA106B6B-9931-4422-B158-FF08F4BB8245}" destId="{F4021868-B1C9-46CC-984E-120034A84E0C}" srcOrd="1" destOrd="0" presId="urn:microsoft.com/office/officeart/2005/8/layout/chevron1"/>
    <dgm:cxn modelId="{3FC9A1C0-77D8-46B7-BFA5-97462AA80EDA}" type="presParOf" srcId="{DCED31E9-D164-4B82-8F6E-B5B8CF5AEA97}" destId="{13988B5C-4760-4928-94ED-D55853E17190}" srcOrd="3" destOrd="0" presId="urn:microsoft.com/office/officeart/2005/8/layout/chevron1"/>
    <dgm:cxn modelId="{12D66EF1-46A4-4784-BC0C-77BE913B9594}" type="presParOf" srcId="{DCED31E9-D164-4B82-8F6E-B5B8CF5AEA97}" destId="{100B9911-6141-4726-B2B3-2F758091F1DF}" srcOrd="4" destOrd="0" presId="urn:microsoft.com/office/officeart/2005/8/layout/chevron1"/>
    <dgm:cxn modelId="{9BDCBC67-BF56-431C-B3E8-2350047BE3C3}" type="presParOf" srcId="{100B9911-6141-4726-B2B3-2F758091F1DF}" destId="{FED580DC-9267-4BD1-8033-E0A8FDFC5A46}" srcOrd="0" destOrd="0" presId="urn:microsoft.com/office/officeart/2005/8/layout/chevron1"/>
    <dgm:cxn modelId="{AED9474E-0FFA-4171-8B88-B08B033BA54E}" type="presParOf" srcId="{100B9911-6141-4726-B2B3-2F758091F1DF}" destId="{5F8C6B53-44AD-4782-8AE5-9C267156AC19}" srcOrd="1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920BD37-180F-4DCA-B3C2-B4FD621C04B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NZ"/>
        </a:p>
      </dgm:t>
    </dgm:pt>
    <dgm:pt modelId="{A54CFBC9-52DA-43B9-A590-603F7AD53F68}">
      <dgm:prSet phldrT="[Text]"/>
      <dgm:spPr>
        <a:solidFill>
          <a:srgbClr val="016273"/>
        </a:solidFill>
        <a:ln>
          <a:solidFill>
            <a:srgbClr val="016273"/>
          </a:solidFill>
        </a:ln>
      </dgm:spPr>
      <dgm:t>
        <a:bodyPr/>
        <a:lstStyle/>
        <a:p>
          <a:r>
            <a:rPr lang="en-NZ" dirty="0"/>
            <a:t>These services can look familiar to users:</a:t>
          </a:r>
        </a:p>
      </dgm:t>
    </dgm:pt>
    <dgm:pt modelId="{459B360C-43AD-4D80-B2C4-9E8F1C81E697}" type="parTrans" cxnId="{400BD5C4-36BB-48B6-82BA-31DE7F0A654D}">
      <dgm:prSet/>
      <dgm:spPr/>
      <dgm:t>
        <a:bodyPr/>
        <a:lstStyle/>
        <a:p>
          <a:endParaRPr lang="en-NZ"/>
        </a:p>
      </dgm:t>
    </dgm:pt>
    <dgm:pt modelId="{DF7E3416-948A-4697-B24A-231694E985FC}" type="sibTrans" cxnId="{400BD5C4-36BB-48B6-82BA-31DE7F0A654D}">
      <dgm:prSet/>
      <dgm:spPr/>
      <dgm:t>
        <a:bodyPr/>
        <a:lstStyle/>
        <a:p>
          <a:endParaRPr lang="en-NZ"/>
        </a:p>
      </dgm:t>
    </dgm:pt>
    <dgm:pt modelId="{A6374D14-AE72-4161-898C-C285873C4921}">
      <dgm:prSet phldrT="[Text]"/>
      <dgm:spPr/>
      <dgm:t>
        <a:bodyPr/>
        <a:lstStyle/>
        <a:p>
          <a:r>
            <a:rPr lang="en-NZ" dirty="0"/>
            <a:t>A balance in a wallet</a:t>
          </a:r>
        </a:p>
      </dgm:t>
    </dgm:pt>
    <dgm:pt modelId="{EC3DEC77-1C5D-42DA-8B89-05CFA589866D}" type="parTrans" cxnId="{2C3A1C88-E8B6-4F08-8AAD-46D43A89EBDF}">
      <dgm:prSet/>
      <dgm:spPr/>
      <dgm:t>
        <a:bodyPr/>
        <a:lstStyle/>
        <a:p>
          <a:endParaRPr lang="en-NZ"/>
        </a:p>
      </dgm:t>
    </dgm:pt>
    <dgm:pt modelId="{B618A54C-B425-4888-9C13-25BB30D5004D}" type="sibTrans" cxnId="{2C3A1C88-E8B6-4F08-8AAD-46D43A89EBDF}">
      <dgm:prSet/>
      <dgm:spPr/>
      <dgm:t>
        <a:bodyPr/>
        <a:lstStyle/>
        <a:p>
          <a:endParaRPr lang="en-NZ"/>
        </a:p>
      </dgm:t>
    </dgm:pt>
    <dgm:pt modelId="{CE9EFC0C-F6CA-48D3-942C-942C54CBF737}">
      <dgm:prSet phldrT="[Text]"/>
      <dgm:spPr/>
      <dgm:t>
        <a:bodyPr/>
        <a:lstStyle/>
        <a:p>
          <a:r>
            <a:rPr lang="en-NZ" dirty="0"/>
            <a:t>A way to move value across borders</a:t>
          </a:r>
        </a:p>
      </dgm:t>
    </dgm:pt>
    <dgm:pt modelId="{0C5584DA-5C2E-4A32-B9A1-59F7039FFC02}" type="parTrans" cxnId="{C71CF879-FB2F-4A01-9D1B-F2CEA26DF799}">
      <dgm:prSet/>
      <dgm:spPr/>
      <dgm:t>
        <a:bodyPr/>
        <a:lstStyle/>
        <a:p>
          <a:endParaRPr lang="en-NZ"/>
        </a:p>
      </dgm:t>
    </dgm:pt>
    <dgm:pt modelId="{D476039A-B382-485E-AE3D-A8437B998CC2}" type="sibTrans" cxnId="{C71CF879-FB2F-4A01-9D1B-F2CEA26DF799}">
      <dgm:prSet/>
      <dgm:spPr/>
      <dgm:t>
        <a:bodyPr/>
        <a:lstStyle/>
        <a:p>
          <a:endParaRPr lang="en-NZ"/>
        </a:p>
      </dgm:t>
    </dgm:pt>
    <dgm:pt modelId="{CAA3A39D-7C71-4E75-8AD7-639B6CBE0311}">
      <dgm:prSet phldrT="[Text]"/>
      <dgm:spPr>
        <a:solidFill>
          <a:srgbClr val="016273"/>
        </a:solidFill>
        <a:ln>
          <a:solidFill>
            <a:srgbClr val="016273"/>
          </a:solidFill>
        </a:ln>
      </dgm:spPr>
      <dgm:t>
        <a:bodyPr/>
        <a:lstStyle/>
        <a:p>
          <a:r>
            <a:rPr lang="en-NZ" dirty="0"/>
            <a:t>But the underlying arrangements may differ:</a:t>
          </a:r>
        </a:p>
      </dgm:t>
    </dgm:pt>
    <dgm:pt modelId="{8D6986D2-2D87-4B6E-80A3-D0316EB478D5}" type="parTrans" cxnId="{8DDDB552-5906-4295-9CDB-9E9ADD97F65D}">
      <dgm:prSet/>
      <dgm:spPr/>
      <dgm:t>
        <a:bodyPr/>
        <a:lstStyle/>
        <a:p>
          <a:endParaRPr lang="en-NZ"/>
        </a:p>
      </dgm:t>
    </dgm:pt>
    <dgm:pt modelId="{5A488268-E1B7-4F4D-A717-3FFFC736F23D}" type="sibTrans" cxnId="{8DDDB552-5906-4295-9CDB-9E9ADD97F65D}">
      <dgm:prSet/>
      <dgm:spPr/>
      <dgm:t>
        <a:bodyPr/>
        <a:lstStyle/>
        <a:p>
          <a:endParaRPr lang="en-NZ"/>
        </a:p>
      </dgm:t>
    </dgm:pt>
    <dgm:pt modelId="{46B489D6-D0BC-41DE-8403-E8201BA3520A}">
      <dgm:prSet phldrT="[Text]"/>
      <dgm:spPr/>
      <dgm:t>
        <a:bodyPr/>
        <a:lstStyle/>
        <a:p>
          <a:r>
            <a:rPr lang="en-NZ" dirty="0"/>
            <a:t>Who controls or safeguards the token</a:t>
          </a:r>
        </a:p>
      </dgm:t>
    </dgm:pt>
    <dgm:pt modelId="{7E9FAF54-6654-499A-B5A9-26E9A3F24BA5}" type="parTrans" cxnId="{9B309A65-5316-4890-88D2-4606B9602FF2}">
      <dgm:prSet/>
      <dgm:spPr/>
      <dgm:t>
        <a:bodyPr/>
        <a:lstStyle/>
        <a:p>
          <a:endParaRPr lang="en-NZ"/>
        </a:p>
      </dgm:t>
    </dgm:pt>
    <dgm:pt modelId="{42ABEB51-E119-46D0-BB06-69A17636850B}" type="sibTrans" cxnId="{9B309A65-5316-4890-88D2-4606B9602FF2}">
      <dgm:prSet/>
      <dgm:spPr/>
      <dgm:t>
        <a:bodyPr/>
        <a:lstStyle/>
        <a:p>
          <a:endParaRPr lang="en-NZ"/>
        </a:p>
      </dgm:t>
    </dgm:pt>
    <dgm:pt modelId="{6F1D407E-4701-4578-9443-1C16DA2AFD0B}">
      <dgm:prSet phldrT="[Text]"/>
      <dgm:spPr/>
      <dgm:t>
        <a:bodyPr/>
        <a:lstStyle/>
        <a:p>
          <a:r>
            <a:rPr lang="en-NZ" dirty="0"/>
            <a:t>Whether and how tokens can be redeemed for money</a:t>
          </a:r>
        </a:p>
      </dgm:t>
    </dgm:pt>
    <dgm:pt modelId="{87499DC3-6950-4B8A-9F5E-C5E8E65E9258}" type="parTrans" cxnId="{4560CD17-C4FC-4A2C-9383-D3D6FE72829A}">
      <dgm:prSet/>
      <dgm:spPr/>
      <dgm:t>
        <a:bodyPr/>
        <a:lstStyle/>
        <a:p>
          <a:endParaRPr lang="en-NZ"/>
        </a:p>
      </dgm:t>
    </dgm:pt>
    <dgm:pt modelId="{22C0A134-9080-48F8-9558-7C42F28715DB}" type="sibTrans" cxnId="{4560CD17-C4FC-4A2C-9383-D3D6FE72829A}">
      <dgm:prSet/>
      <dgm:spPr/>
      <dgm:t>
        <a:bodyPr/>
        <a:lstStyle/>
        <a:p>
          <a:endParaRPr lang="en-NZ"/>
        </a:p>
      </dgm:t>
    </dgm:pt>
    <dgm:pt modelId="{A339FB31-1415-40CF-A260-4532B1DEE002}">
      <dgm:prSet phldrT="[Text]"/>
      <dgm:spPr/>
      <dgm:t>
        <a:bodyPr/>
        <a:lstStyle/>
        <a:p>
          <a:r>
            <a:rPr lang="en-NZ" dirty="0"/>
            <a:t>A transfer to another person or business</a:t>
          </a:r>
        </a:p>
      </dgm:t>
    </dgm:pt>
    <dgm:pt modelId="{7B95FE12-9298-4C49-A376-098F54ABEF94}" type="parTrans" cxnId="{9D26BA06-DE2D-4B41-9412-C90E228BA3B7}">
      <dgm:prSet/>
      <dgm:spPr/>
      <dgm:t>
        <a:bodyPr/>
        <a:lstStyle/>
        <a:p>
          <a:endParaRPr lang="en-NZ"/>
        </a:p>
      </dgm:t>
    </dgm:pt>
    <dgm:pt modelId="{56767273-5B84-478B-A7D6-A19E79848786}" type="sibTrans" cxnId="{9D26BA06-DE2D-4B41-9412-C90E228BA3B7}">
      <dgm:prSet/>
      <dgm:spPr/>
      <dgm:t>
        <a:bodyPr/>
        <a:lstStyle/>
        <a:p>
          <a:endParaRPr lang="en-NZ"/>
        </a:p>
      </dgm:t>
    </dgm:pt>
    <dgm:pt modelId="{43FE4857-6C24-4CA3-83FC-F66B346BF0B9}">
      <dgm:prSet phldrT="[Text]"/>
      <dgm:spPr/>
      <dgm:t>
        <a:bodyPr/>
        <a:lstStyle/>
        <a:p>
          <a:r>
            <a:rPr lang="en-NZ" dirty="0"/>
            <a:t>What happens if a transfer is mistaken, fraudulent or disputed</a:t>
          </a:r>
        </a:p>
      </dgm:t>
    </dgm:pt>
    <dgm:pt modelId="{FBA3BF3E-EFFF-471D-B07E-D4E837FC1224}" type="parTrans" cxnId="{1CFBFD31-6C58-4DD4-8D5D-1DFE624A2E5A}">
      <dgm:prSet/>
      <dgm:spPr/>
      <dgm:t>
        <a:bodyPr/>
        <a:lstStyle/>
        <a:p>
          <a:endParaRPr lang="en-NZ"/>
        </a:p>
      </dgm:t>
    </dgm:pt>
    <dgm:pt modelId="{10B748EB-4093-4ADD-AC1E-3EB50EDE582A}" type="sibTrans" cxnId="{1CFBFD31-6C58-4DD4-8D5D-1DFE624A2E5A}">
      <dgm:prSet/>
      <dgm:spPr/>
      <dgm:t>
        <a:bodyPr/>
        <a:lstStyle/>
        <a:p>
          <a:endParaRPr lang="en-NZ"/>
        </a:p>
      </dgm:t>
    </dgm:pt>
    <dgm:pt modelId="{29EE0B91-6B54-4DDD-9285-90AD6AD2FFC5}">
      <dgm:prSet phldrT="[Text]"/>
      <dgm:spPr/>
      <dgm:t>
        <a:bodyPr/>
        <a:lstStyle/>
        <a:p>
          <a:r>
            <a:rPr lang="en-NZ" dirty="0"/>
            <a:t>Which provider is responsible, especially across borders</a:t>
          </a:r>
        </a:p>
      </dgm:t>
    </dgm:pt>
    <dgm:pt modelId="{048AAF49-7C96-43E3-896F-B18659D97E88}" type="parTrans" cxnId="{49D1D0FA-FCAC-4E5D-8EDB-07840ACB5949}">
      <dgm:prSet/>
      <dgm:spPr/>
      <dgm:t>
        <a:bodyPr/>
        <a:lstStyle/>
        <a:p>
          <a:endParaRPr lang="en-NZ"/>
        </a:p>
      </dgm:t>
    </dgm:pt>
    <dgm:pt modelId="{D8EB5E8B-0652-44D6-8FE3-450A57B19EFF}" type="sibTrans" cxnId="{49D1D0FA-FCAC-4E5D-8EDB-07840ACB5949}">
      <dgm:prSet/>
      <dgm:spPr/>
      <dgm:t>
        <a:bodyPr/>
        <a:lstStyle/>
        <a:p>
          <a:endParaRPr lang="en-NZ"/>
        </a:p>
      </dgm:t>
    </dgm:pt>
    <dgm:pt modelId="{0C1A553E-F20D-4433-9CE1-A8EE947470FE}" type="pres">
      <dgm:prSet presAssocID="{D920BD37-180F-4DCA-B3C2-B4FD621C04BA}" presName="linear" presStyleCnt="0">
        <dgm:presLayoutVars>
          <dgm:animLvl val="lvl"/>
          <dgm:resizeHandles val="exact"/>
        </dgm:presLayoutVars>
      </dgm:prSet>
      <dgm:spPr/>
    </dgm:pt>
    <dgm:pt modelId="{8AD37BD7-C524-4DC7-AE52-63FE2E19642F}" type="pres">
      <dgm:prSet presAssocID="{A54CFBC9-52DA-43B9-A590-603F7AD53F68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6655FFBE-78BA-468E-B1B5-5E61C079924A}" type="pres">
      <dgm:prSet presAssocID="{A54CFBC9-52DA-43B9-A590-603F7AD53F68}" presName="childText" presStyleLbl="revTx" presStyleIdx="0" presStyleCnt="2">
        <dgm:presLayoutVars>
          <dgm:bulletEnabled val="1"/>
        </dgm:presLayoutVars>
      </dgm:prSet>
      <dgm:spPr/>
    </dgm:pt>
    <dgm:pt modelId="{E012C7B2-5532-4164-8BDC-F97708137AB6}" type="pres">
      <dgm:prSet presAssocID="{CAA3A39D-7C71-4E75-8AD7-639B6CBE0311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3822FDB2-4D80-4B8C-85BB-DB95F2A50202}" type="pres">
      <dgm:prSet presAssocID="{CAA3A39D-7C71-4E75-8AD7-639B6CBE0311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9D26BA06-DE2D-4B41-9412-C90E228BA3B7}" srcId="{A54CFBC9-52DA-43B9-A590-603F7AD53F68}" destId="{A339FB31-1415-40CF-A260-4532B1DEE002}" srcOrd="1" destOrd="0" parTransId="{7B95FE12-9298-4C49-A376-098F54ABEF94}" sibTransId="{56767273-5B84-478B-A7D6-A19E79848786}"/>
    <dgm:cxn modelId="{D7CD8A0E-B836-46FB-A706-F775F59A34FA}" type="presOf" srcId="{46B489D6-D0BC-41DE-8403-E8201BA3520A}" destId="{3822FDB2-4D80-4B8C-85BB-DB95F2A50202}" srcOrd="0" destOrd="0" presId="urn:microsoft.com/office/officeart/2005/8/layout/vList2"/>
    <dgm:cxn modelId="{48F8EF15-26BD-4310-B1FD-92FEA08086DE}" type="presOf" srcId="{43FE4857-6C24-4CA3-83FC-F66B346BF0B9}" destId="{3822FDB2-4D80-4B8C-85BB-DB95F2A50202}" srcOrd="0" destOrd="2" presId="urn:microsoft.com/office/officeart/2005/8/layout/vList2"/>
    <dgm:cxn modelId="{4560CD17-C4FC-4A2C-9383-D3D6FE72829A}" srcId="{CAA3A39D-7C71-4E75-8AD7-639B6CBE0311}" destId="{6F1D407E-4701-4578-9443-1C16DA2AFD0B}" srcOrd="1" destOrd="0" parTransId="{87499DC3-6950-4B8A-9F5E-C5E8E65E9258}" sibTransId="{22C0A134-9080-48F8-9558-7C42F28715DB}"/>
    <dgm:cxn modelId="{1CFBFD31-6C58-4DD4-8D5D-1DFE624A2E5A}" srcId="{CAA3A39D-7C71-4E75-8AD7-639B6CBE0311}" destId="{43FE4857-6C24-4CA3-83FC-F66B346BF0B9}" srcOrd="2" destOrd="0" parTransId="{FBA3BF3E-EFFF-471D-B07E-D4E837FC1224}" sibTransId="{10B748EB-4093-4ADD-AC1E-3EB50EDE582A}"/>
    <dgm:cxn modelId="{1F48F833-737B-4B19-946D-6A42647FF89B}" type="presOf" srcId="{6F1D407E-4701-4578-9443-1C16DA2AFD0B}" destId="{3822FDB2-4D80-4B8C-85BB-DB95F2A50202}" srcOrd="0" destOrd="1" presId="urn:microsoft.com/office/officeart/2005/8/layout/vList2"/>
    <dgm:cxn modelId="{9B309A65-5316-4890-88D2-4606B9602FF2}" srcId="{CAA3A39D-7C71-4E75-8AD7-639B6CBE0311}" destId="{46B489D6-D0BC-41DE-8403-E8201BA3520A}" srcOrd="0" destOrd="0" parTransId="{7E9FAF54-6654-499A-B5A9-26E9A3F24BA5}" sibTransId="{42ABEB51-E119-46D0-BB06-69A17636850B}"/>
    <dgm:cxn modelId="{8DDDB552-5906-4295-9CDB-9E9ADD97F65D}" srcId="{D920BD37-180F-4DCA-B3C2-B4FD621C04BA}" destId="{CAA3A39D-7C71-4E75-8AD7-639B6CBE0311}" srcOrd="1" destOrd="0" parTransId="{8D6986D2-2D87-4B6E-80A3-D0316EB478D5}" sibTransId="{5A488268-E1B7-4F4D-A717-3FFFC736F23D}"/>
    <dgm:cxn modelId="{C71CF879-FB2F-4A01-9D1B-F2CEA26DF799}" srcId="{A54CFBC9-52DA-43B9-A590-603F7AD53F68}" destId="{CE9EFC0C-F6CA-48D3-942C-942C54CBF737}" srcOrd="2" destOrd="0" parTransId="{0C5584DA-5C2E-4A32-B9A1-59F7039FFC02}" sibTransId="{D476039A-B382-485E-AE3D-A8437B998CC2}"/>
    <dgm:cxn modelId="{2C3A1C88-E8B6-4F08-8AAD-46D43A89EBDF}" srcId="{A54CFBC9-52DA-43B9-A590-603F7AD53F68}" destId="{A6374D14-AE72-4161-898C-C285873C4921}" srcOrd="0" destOrd="0" parTransId="{EC3DEC77-1C5D-42DA-8B89-05CFA589866D}" sibTransId="{B618A54C-B425-4888-9C13-25BB30D5004D}"/>
    <dgm:cxn modelId="{EF381FB6-ABCE-4656-9AC2-C1C7DFD4B05C}" type="presOf" srcId="{29EE0B91-6B54-4DDD-9285-90AD6AD2FFC5}" destId="{3822FDB2-4D80-4B8C-85BB-DB95F2A50202}" srcOrd="0" destOrd="3" presId="urn:microsoft.com/office/officeart/2005/8/layout/vList2"/>
    <dgm:cxn modelId="{CFDA52C1-200D-4302-93D2-047B9777EC63}" type="presOf" srcId="{A339FB31-1415-40CF-A260-4532B1DEE002}" destId="{6655FFBE-78BA-468E-B1B5-5E61C079924A}" srcOrd="0" destOrd="1" presId="urn:microsoft.com/office/officeart/2005/8/layout/vList2"/>
    <dgm:cxn modelId="{A1B718C4-099C-4C12-B22A-C703476674C9}" type="presOf" srcId="{CAA3A39D-7C71-4E75-8AD7-639B6CBE0311}" destId="{E012C7B2-5532-4164-8BDC-F97708137AB6}" srcOrd="0" destOrd="0" presId="urn:microsoft.com/office/officeart/2005/8/layout/vList2"/>
    <dgm:cxn modelId="{400BD5C4-36BB-48B6-82BA-31DE7F0A654D}" srcId="{D920BD37-180F-4DCA-B3C2-B4FD621C04BA}" destId="{A54CFBC9-52DA-43B9-A590-603F7AD53F68}" srcOrd="0" destOrd="0" parTransId="{459B360C-43AD-4D80-B2C4-9E8F1C81E697}" sibTransId="{DF7E3416-948A-4697-B24A-231694E985FC}"/>
    <dgm:cxn modelId="{E95D0ED3-3C62-4185-9143-41FFBA9D52D1}" type="presOf" srcId="{D920BD37-180F-4DCA-B3C2-B4FD621C04BA}" destId="{0C1A553E-F20D-4433-9CE1-A8EE947470FE}" srcOrd="0" destOrd="0" presId="urn:microsoft.com/office/officeart/2005/8/layout/vList2"/>
    <dgm:cxn modelId="{184E20E6-4353-46C2-89EC-202003000DA5}" type="presOf" srcId="{A54CFBC9-52DA-43B9-A590-603F7AD53F68}" destId="{8AD37BD7-C524-4DC7-AE52-63FE2E19642F}" srcOrd="0" destOrd="0" presId="urn:microsoft.com/office/officeart/2005/8/layout/vList2"/>
    <dgm:cxn modelId="{07A87AE8-DFFC-4A2C-9186-9A18107366B9}" type="presOf" srcId="{A6374D14-AE72-4161-898C-C285873C4921}" destId="{6655FFBE-78BA-468E-B1B5-5E61C079924A}" srcOrd="0" destOrd="0" presId="urn:microsoft.com/office/officeart/2005/8/layout/vList2"/>
    <dgm:cxn modelId="{49D1D0FA-FCAC-4E5D-8EDB-07840ACB5949}" srcId="{CAA3A39D-7C71-4E75-8AD7-639B6CBE0311}" destId="{29EE0B91-6B54-4DDD-9285-90AD6AD2FFC5}" srcOrd="3" destOrd="0" parTransId="{048AAF49-7C96-43E3-896F-B18659D97E88}" sibTransId="{D8EB5E8B-0652-44D6-8FE3-450A57B19EFF}"/>
    <dgm:cxn modelId="{403603FC-93D2-40FF-A7C9-9943050D9575}" type="presOf" srcId="{CE9EFC0C-F6CA-48D3-942C-942C54CBF737}" destId="{6655FFBE-78BA-468E-B1B5-5E61C079924A}" srcOrd="0" destOrd="2" presId="urn:microsoft.com/office/officeart/2005/8/layout/vList2"/>
    <dgm:cxn modelId="{C94ED2FF-F50A-4CC8-BD85-2465782523C7}" type="presParOf" srcId="{0C1A553E-F20D-4433-9CE1-A8EE947470FE}" destId="{8AD37BD7-C524-4DC7-AE52-63FE2E19642F}" srcOrd="0" destOrd="0" presId="urn:microsoft.com/office/officeart/2005/8/layout/vList2"/>
    <dgm:cxn modelId="{D6B23CF4-CCB1-4ED4-BD53-5750B7FF5EDE}" type="presParOf" srcId="{0C1A553E-F20D-4433-9CE1-A8EE947470FE}" destId="{6655FFBE-78BA-468E-B1B5-5E61C079924A}" srcOrd="1" destOrd="0" presId="urn:microsoft.com/office/officeart/2005/8/layout/vList2"/>
    <dgm:cxn modelId="{E6A13481-E33B-4060-A0E9-9F89C22D0BD9}" type="presParOf" srcId="{0C1A553E-F20D-4433-9CE1-A8EE947470FE}" destId="{E012C7B2-5532-4164-8BDC-F97708137AB6}" srcOrd="2" destOrd="0" presId="urn:microsoft.com/office/officeart/2005/8/layout/vList2"/>
    <dgm:cxn modelId="{44B58DEC-2FA8-42ED-B2DB-42CC2020692A}" type="presParOf" srcId="{0C1A553E-F20D-4433-9CE1-A8EE947470FE}" destId="{3822FDB2-4D80-4B8C-85BB-DB95F2A50202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5667C61-2EA8-455E-8E19-9698BE455271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NZ"/>
        </a:p>
      </dgm:t>
    </dgm:pt>
    <dgm:pt modelId="{3874D83D-86C1-4E6E-971A-20B91279FE4A}">
      <dgm:prSet/>
      <dgm:spPr>
        <a:solidFill>
          <a:srgbClr val="016273"/>
        </a:solidFill>
        <a:ln>
          <a:solidFill>
            <a:srgbClr val="016273"/>
          </a:solidFill>
        </a:ln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NZ" b="1" dirty="0"/>
            <a:t>Reliability and resilience: </a:t>
          </a:r>
          <a:br>
            <a:rPr lang="en-NZ" b="1" dirty="0"/>
          </a:br>
          <a:r>
            <a:rPr lang="en-NZ" dirty="0"/>
            <a:t>Payment services that work well and manage disruption</a:t>
          </a:r>
        </a:p>
      </dgm:t>
    </dgm:pt>
    <dgm:pt modelId="{D72F38A0-DFB8-434A-892F-78FCA8D43604}" type="parTrans" cxnId="{B556FAA4-51C5-4A6A-9B46-1B3AECDE7D22}">
      <dgm:prSet/>
      <dgm:spPr/>
      <dgm:t>
        <a:bodyPr/>
        <a:lstStyle/>
        <a:p>
          <a:endParaRPr lang="en-NZ"/>
        </a:p>
      </dgm:t>
    </dgm:pt>
    <dgm:pt modelId="{0428C1E9-F0BF-49E2-91F6-B294C357515D}" type="sibTrans" cxnId="{B556FAA4-51C5-4A6A-9B46-1B3AECDE7D22}">
      <dgm:prSet/>
      <dgm:spPr/>
      <dgm:t>
        <a:bodyPr/>
        <a:lstStyle/>
        <a:p>
          <a:endParaRPr lang="en-NZ"/>
        </a:p>
      </dgm:t>
    </dgm:pt>
    <dgm:pt modelId="{BA7E320F-0A79-432D-8B5C-5201A30BC18D}">
      <dgm:prSet/>
      <dgm:spPr>
        <a:solidFill>
          <a:srgbClr val="016273"/>
        </a:solidFill>
        <a:ln>
          <a:solidFill>
            <a:srgbClr val="016273"/>
          </a:solidFill>
        </a:ln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NZ" b="1" dirty="0"/>
            <a:t>User trust and protection: </a:t>
          </a:r>
          <a:br>
            <a:rPr lang="en-NZ" b="1" dirty="0"/>
          </a:br>
          <a:r>
            <a:rPr lang="en-NZ" dirty="0"/>
            <a:t>Clear information, fair treatment, responsibility when problems occur</a:t>
          </a:r>
        </a:p>
      </dgm:t>
    </dgm:pt>
    <dgm:pt modelId="{FCFE4D1E-46C4-49B2-A7F0-FEC849AED586}" type="parTrans" cxnId="{8FC3A462-DA2D-4DE7-9E6C-6B53251E8BBB}">
      <dgm:prSet/>
      <dgm:spPr/>
      <dgm:t>
        <a:bodyPr/>
        <a:lstStyle/>
        <a:p>
          <a:endParaRPr lang="en-NZ"/>
        </a:p>
      </dgm:t>
    </dgm:pt>
    <dgm:pt modelId="{EA6C97FF-DEF3-42FC-9E50-2643F3C0DC32}" type="sibTrans" cxnId="{8FC3A462-DA2D-4DE7-9E6C-6B53251E8BBB}">
      <dgm:prSet/>
      <dgm:spPr/>
      <dgm:t>
        <a:bodyPr/>
        <a:lstStyle/>
        <a:p>
          <a:endParaRPr lang="en-NZ"/>
        </a:p>
      </dgm:t>
    </dgm:pt>
    <dgm:pt modelId="{04257601-2F11-48F4-8499-99B80915470A}">
      <dgm:prSet/>
      <dgm:spPr>
        <a:solidFill>
          <a:srgbClr val="016273"/>
        </a:solidFill>
        <a:ln>
          <a:solidFill>
            <a:srgbClr val="016273"/>
          </a:solidFill>
        </a:ln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NZ" b="1" dirty="0"/>
            <a:t>Competition and innovation:</a:t>
          </a:r>
          <a:br>
            <a:rPr lang="en-NZ" b="1" dirty="0"/>
          </a:br>
          <a:r>
            <a:rPr lang="en-NZ" b="0" dirty="0"/>
            <a:t>Rules that do not create unnecessary barriers</a:t>
          </a:r>
          <a:endParaRPr lang="en-NZ" b="1" dirty="0"/>
        </a:p>
      </dgm:t>
    </dgm:pt>
    <dgm:pt modelId="{B9696BC5-4EA2-4F81-9593-493130F2FC45}" type="parTrans" cxnId="{CAAC1B4D-8142-41AE-82AE-075677B87F8D}">
      <dgm:prSet/>
      <dgm:spPr/>
      <dgm:t>
        <a:bodyPr/>
        <a:lstStyle/>
        <a:p>
          <a:endParaRPr lang="en-NZ"/>
        </a:p>
      </dgm:t>
    </dgm:pt>
    <dgm:pt modelId="{BAE294B8-255F-47FA-AAE8-0B86591EDF47}" type="sibTrans" cxnId="{CAAC1B4D-8142-41AE-82AE-075677B87F8D}">
      <dgm:prSet/>
      <dgm:spPr/>
      <dgm:t>
        <a:bodyPr/>
        <a:lstStyle/>
        <a:p>
          <a:endParaRPr lang="en-NZ"/>
        </a:p>
      </dgm:t>
    </dgm:pt>
    <dgm:pt modelId="{54AABD86-A2A8-4CCF-816D-723E139103DF}">
      <dgm:prSet/>
      <dgm:spPr>
        <a:solidFill>
          <a:srgbClr val="016273"/>
        </a:solidFill>
        <a:ln>
          <a:solidFill>
            <a:srgbClr val="016273"/>
          </a:solidFill>
        </a:ln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NZ" b="1" dirty="0"/>
            <a:t>Cross-border workability:</a:t>
          </a:r>
          <a:r>
            <a:rPr lang="en-NZ" b="0" dirty="0"/>
            <a:t> </a:t>
          </a:r>
          <a:br>
            <a:rPr lang="en-NZ" b="0" dirty="0"/>
          </a:br>
          <a:r>
            <a:rPr lang="en-NZ" b="0" dirty="0"/>
            <a:t>Rules that do not create unnecessary cross-border frictions</a:t>
          </a:r>
          <a:endParaRPr lang="en-NZ" b="1" dirty="0"/>
        </a:p>
      </dgm:t>
    </dgm:pt>
    <dgm:pt modelId="{3ABC0127-1BFE-4C07-912A-A20D21C6C203}" type="parTrans" cxnId="{968504F4-E9CE-4E16-B842-215922F1700C}">
      <dgm:prSet/>
      <dgm:spPr/>
      <dgm:t>
        <a:bodyPr/>
        <a:lstStyle/>
        <a:p>
          <a:endParaRPr lang="en-NZ"/>
        </a:p>
      </dgm:t>
    </dgm:pt>
    <dgm:pt modelId="{9E97A987-C0FE-466A-80AB-0C5E8C17BEC4}" type="sibTrans" cxnId="{968504F4-E9CE-4E16-B842-215922F1700C}">
      <dgm:prSet/>
      <dgm:spPr/>
      <dgm:t>
        <a:bodyPr/>
        <a:lstStyle/>
        <a:p>
          <a:endParaRPr lang="en-NZ"/>
        </a:p>
      </dgm:t>
    </dgm:pt>
    <dgm:pt modelId="{9EF0E800-DF25-4F7D-A819-D58049759DEA}">
      <dgm:prSet/>
      <dgm:spPr>
        <a:solidFill>
          <a:srgbClr val="016273"/>
        </a:solidFill>
        <a:ln>
          <a:solidFill>
            <a:srgbClr val="016273"/>
          </a:solidFill>
        </a:ln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NZ" b="1" dirty="0"/>
            <a:t>Fit with other reforms:</a:t>
          </a:r>
          <a:r>
            <a:rPr lang="en-NZ" b="0" dirty="0"/>
            <a:t> Alignment with open banking, payments modernisation, etc</a:t>
          </a:r>
          <a:endParaRPr lang="en-NZ" b="1" dirty="0"/>
        </a:p>
      </dgm:t>
    </dgm:pt>
    <dgm:pt modelId="{B2E839AC-3218-4BE2-BD40-7CB1B6273DC2}" type="parTrans" cxnId="{03E12BD7-A17A-4004-A694-D2075F00E0CF}">
      <dgm:prSet/>
      <dgm:spPr/>
      <dgm:t>
        <a:bodyPr/>
        <a:lstStyle/>
        <a:p>
          <a:endParaRPr lang="en-NZ"/>
        </a:p>
      </dgm:t>
    </dgm:pt>
    <dgm:pt modelId="{7909F94A-7A58-4514-8C75-6248B92AB766}" type="sibTrans" cxnId="{03E12BD7-A17A-4004-A694-D2075F00E0CF}">
      <dgm:prSet/>
      <dgm:spPr/>
      <dgm:t>
        <a:bodyPr/>
        <a:lstStyle/>
        <a:p>
          <a:endParaRPr lang="en-NZ"/>
        </a:p>
      </dgm:t>
    </dgm:pt>
    <dgm:pt modelId="{7FB68C0F-FD5E-4F9D-B00D-13996AB8D72E}">
      <dgm:prSet phldrT="[Text]"/>
      <dgm:spPr>
        <a:solidFill>
          <a:srgbClr val="016273"/>
        </a:solidFill>
        <a:ln>
          <a:solidFill>
            <a:srgbClr val="016273"/>
          </a:solidFill>
        </a:ln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NZ" b="1" dirty="0"/>
            <a:t>Clarity: </a:t>
          </a:r>
          <a:br>
            <a:rPr lang="en-NZ" b="1" dirty="0"/>
          </a:br>
          <a:r>
            <a:rPr lang="en-NZ" dirty="0"/>
            <a:t>Rules that are easy to understand and apply</a:t>
          </a:r>
        </a:p>
      </dgm:t>
    </dgm:pt>
    <dgm:pt modelId="{65D5412E-0C4A-473F-B050-5B157C8A4127}" type="sibTrans" cxnId="{8E49DE4A-98FC-4258-966D-5ACF40087B2A}">
      <dgm:prSet/>
      <dgm:spPr/>
      <dgm:t>
        <a:bodyPr/>
        <a:lstStyle/>
        <a:p>
          <a:endParaRPr lang="en-NZ"/>
        </a:p>
      </dgm:t>
    </dgm:pt>
    <dgm:pt modelId="{81216C5B-1C20-4CF8-8EF5-063C7843B02A}" type="parTrans" cxnId="{8E49DE4A-98FC-4258-966D-5ACF40087B2A}">
      <dgm:prSet/>
      <dgm:spPr/>
      <dgm:t>
        <a:bodyPr/>
        <a:lstStyle/>
        <a:p>
          <a:endParaRPr lang="en-NZ"/>
        </a:p>
      </dgm:t>
    </dgm:pt>
    <dgm:pt modelId="{40914E33-76E0-4D54-9381-B0350AEC6688}" type="pres">
      <dgm:prSet presAssocID="{55667C61-2EA8-455E-8E19-9698BE455271}" presName="diagram" presStyleCnt="0">
        <dgm:presLayoutVars>
          <dgm:dir/>
          <dgm:resizeHandles val="exact"/>
        </dgm:presLayoutVars>
      </dgm:prSet>
      <dgm:spPr/>
    </dgm:pt>
    <dgm:pt modelId="{DB71DFD3-C8F3-47FB-9FC9-98702AF9A41D}" type="pres">
      <dgm:prSet presAssocID="{7FB68C0F-FD5E-4F9D-B00D-13996AB8D72E}" presName="node" presStyleLbl="node1" presStyleIdx="0" presStyleCnt="6">
        <dgm:presLayoutVars>
          <dgm:bulletEnabled val="1"/>
        </dgm:presLayoutVars>
      </dgm:prSet>
      <dgm:spPr/>
    </dgm:pt>
    <dgm:pt modelId="{25EED394-7454-4EF1-8F23-69C78A19C591}" type="pres">
      <dgm:prSet presAssocID="{65D5412E-0C4A-473F-B050-5B157C8A4127}" presName="sibTrans" presStyleCnt="0"/>
      <dgm:spPr/>
    </dgm:pt>
    <dgm:pt modelId="{B4BEBBE5-CD96-4FB4-886E-E5E50CD7A247}" type="pres">
      <dgm:prSet presAssocID="{3874D83D-86C1-4E6E-971A-20B91279FE4A}" presName="node" presStyleLbl="node1" presStyleIdx="1" presStyleCnt="6">
        <dgm:presLayoutVars>
          <dgm:bulletEnabled val="1"/>
        </dgm:presLayoutVars>
      </dgm:prSet>
      <dgm:spPr/>
    </dgm:pt>
    <dgm:pt modelId="{18E57B7F-2592-4388-BCF4-59B5FCC25029}" type="pres">
      <dgm:prSet presAssocID="{0428C1E9-F0BF-49E2-91F6-B294C357515D}" presName="sibTrans" presStyleCnt="0"/>
      <dgm:spPr/>
    </dgm:pt>
    <dgm:pt modelId="{F0EE5BE9-6E3B-4ED0-8366-EAB34C286336}" type="pres">
      <dgm:prSet presAssocID="{BA7E320F-0A79-432D-8B5C-5201A30BC18D}" presName="node" presStyleLbl="node1" presStyleIdx="2" presStyleCnt="6">
        <dgm:presLayoutVars>
          <dgm:bulletEnabled val="1"/>
        </dgm:presLayoutVars>
      </dgm:prSet>
      <dgm:spPr/>
    </dgm:pt>
    <dgm:pt modelId="{4F4B79F5-FE01-4858-9904-729B1D4415C7}" type="pres">
      <dgm:prSet presAssocID="{EA6C97FF-DEF3-42FC-9E50-2643F3C0DC32}" presName="sibTrans" presStyleCnt="0"/>
      <dgm:spPr/>
    </dgm:pt>
    <dgm:pt modelId="{19E15ED0-03F3-4C18-AE9F-55BEF08CE337}" type="pres">
      <dgm:prSet presAssocID="{04257601-2F11-48F4-8499-99B80915470A}" presName="node" presStyleLbl="node1" presStyleIdx="3" presStyleCnt="6">
        <dgm:presLayoutVars>
          <dgm:bulletEnabled val="1"/>
        </dgm:presLayoutVars>
      </dgm:prSet>
      <dgm:spPr/>
    </dgm:pt>
    <dgm:pt modelId="{3EEE3D0C-2FA1-4A3F-BEFA-AC098ABF7FFB}" type="pres">
      <dgm:prSet presAssocID="{BAE294B8-255F-47FA-AAE8-0B86591EDF47}" presName="sibTrans" presStyleCnt="0"/>
      <dgm:spPr/>
    </dgm:pt>
    <dgm:pt modelId="{C7647658-4428-499A-989B-00B94650ED79}" type="pres">
      <dgm:prSet presAssocID="{54AABD86-A2A8-4CCF-816D-723E139103DF}" presName="node" presStyleLbl="node1" presStyleIdx="4" presStyleCnt="6">
        <dgm:presLayoutVars>
          <dgm:bulletEnabled val="1"/>
        </dgm:presLayoutVars>
      </dgm:prSet>
      <dgm:spPr/>
    </dgm:pt>
    <dgm:pt modelId="{49E53184-D23F-4175-BE0F-D2912B287372}" type="pres">
      <dgm:prSet presAssocID="{9E97A987-C0FE-466A-80AB-0C5E8C17BEC4}" presName="sibTrans" presStyleCnt="0"/>
      <dgm:spPr/>
    </dgm:pt>
    <dgm:pt modelId="{1FEDE984-E830-46ED-9D30-E4FF87E227C3}" type="pres">
      <dgm:prSet presAssocID="{9EF0E800-DF25-4F7D-A819-D58049759DEA}" presName="node" presStyleLbl="node1" presStyleIdx="5" presStyleCnt="6">
        <dgm:presLayoutVars>
          <dgm:bulletEnabled val="1"/>
        </dgm:presLayoutVars>
      </dgm:prSet>
      <dgm:spPr/>
    </dgm:pt>
  </dgm:ptLst>
  <dgm:cxnLst>
    <dgm:cxn modelId="{44DE3E3C-2F28-467B-AF3C-9C20B2FB6801}" type="presOf" srcId="{04257601-2F11-48F4-8499-99B80915470A}" destId="{19E15ED0-03F3-4C18-AE9F-55BEF08CE337}" srcOrd="0" destOrd="0" presId="urn:microsoft.com/office/officeart/2005/8/layout/default"/>
    <dgm:cxn modelId="{8FC3A462-DA2D-4DE7-9E6C-6B53251E8BBB}" srcId="{55667C61-2EA8-455E-8E19-9698BE455271}" destId="{BA7E320F-0A79-432D-8B5C-5201A30BC18D}" srcOrd="2" destOrd="0" parTransId="{FCFE4D1E-46C4-49B2-A7F0-FEC849AED586}" sibTransId="{EA6C97FF-DEF3-42FC-9E50-2643F3C0DC32}"/>
    <dgm:cxn modelId="{8E49DE4A-98FC-4258-966D-5ACF40087B2A}" srcId="{55667C61-2EA8-455E-8E19-9698BE455271}" destId="{7FB68C0F-FD5E-4F9D-B00D-13996AB8D72E}" srcOrd="0" destOrd="0" parTransId="{81216C5B-1C20-4CF8-8EF5-063C7843B02A}" sibTransId="{65D5412E-0C4A-473F-B050-5B157C8A4127}"/>
    <dgm:cxn modelId="{CAAC1B4D-8142-41AE-82AE-075677B87F8D}" srcId="{55667C61-2EA8-455E-8E19-9698BE455271}" destId="{04257601-2F11-48F4-8499-99B80915470A}" srcOrd="3" destOrd="0" parTransId="{B9696BC5-4EA2-4F81-9593-493130F2FC45}" sibTransId="{BAE294B8-255F-47FA-AAE8-0B86591EDF47}"/>
    <dgm:cxn modelId="{F6175D52-2683-42D1-8A7A-EF2714536367}" type="presOf" srcId="{54AABD86-A2A8-4CCF-816D-723E139103DF}" destId="{C7647658-4428-499A-989B-00B94650ED79}" srcOrd="0" destOrd="0" presId="urn:microsoft.com/office/officeart/2005/8/layout/default"/>
    <dgm:cxn modelId="{CFB31094-0A7E-4776-8F03-BDEBFC693ABC}" type="presOf" srcId="{55667C61-2EA8-455E-8E19-9698BE455271}" destId="{40914E33-76E0-4D54-9381-B0350AEC6688}" srcOrd="0" destOrd="0" presId="urn:microsoft.com/office/officeart/2005/8/layout/default"/>
    <dgm:cxn modelId="{87C58297-68D9-48E5-AA8A-8F8E56B2AEDA}" type="presOf" srcId="{3874D83D-86C1-4E6E-971A-20B91279FE4A}" destId="{B4BEBBE5-CD96-4FB4-886E-E5E50CD7A247}" srcOrd="0" destOrd="0" presId="urn:microsoft.com/office/officeart/2005/8/layout/default"/>
    <dgm:cxn modelId="{B4A478A2-FA49-4978-BC53-086CE2EB1532}" type="presOf" srcId="{BA7E320F-0A79-432D-8B5C-5201A30BC18D}" destId="{F0EE5BE9-6E3B-4ED0-8366-EAB34C286336}" srcOrd="0" destOrd="0" presId="urn:microsoft.com/office/officeart/2005/8/layout/default"/>
    <dgm:cxn modelId="{B556FAA4-51C5-4A6A-9B46-1B3AECDE7D22}" srcId="{55667C61-2EA8-455E-8E19-9698BE455271}" destId="{3874D83D-86C1-4E6E-971A-20B91279FE4A}" srcOrd="1" destOrd="0" parTransId="{D72F38A0-DFB8-434A-892F-78FCA8D43604}" sibTransId="{0428C1E9-F0BF-49E2-91F6-B294C357515D}"/>
    <dgm:cxn modelId="{88F4EEB6-367D-4AEA-A583-92608F3A6578}" type="presOf" srcId="{7FB68C0F-FD5E-4F9D-B00D-13996AB8D72E}" destId="{DB71DFD3-C8F3-47FB-9FC9-98702AF9A41D}" srcOrd="0" destOrd="0" presId="urn:microsoft.com/office/officeart/2005/8/layout/default"/>
    <dgm:cxn modelId="{03E12BD7-A17A-4004-A694-D2075F00E0CF}" srcId="{55667C61-2EA8-455E-8E19-9698BE455271}" destId="{9EF0E800-DF25-4F7D-A819-D58049759DEA}" srcOrd="5" destOrd="0" parTransId="{B2E839AC-3218-4BE2-BD40-7CB1B6273DC2}" sibTransId="{7909F94A-7A58-4514-8C75-6248B92AB766}"/>
    <dgm:cxn modelId="{929D35E6-7237-4FB3-B845-BFF57195CD0B}" type="presOf" srcId="{9EF0E800-DF25-4F7D-A819-D58049759DEA}" destId="{1FEDE984-E830-46ED-9D30-E4FF87E227C3}" srcOrd="0" destOrd="0" presId="urn:microsoft.com/office/officeart/2005/8/layout/default"/>
    <dgm:cxn modelId="{968504F4-E9CE-4E16-B842-215922F1700C}" srcId="{55667C61-2EA8-455E-8E19-9698BE455271}" destId="{54AABD86-A2A8-4CCF-816D-723E139103DF}" srcOrd="4" destOrd="0" parTransId="{3ABC0127-1BFE-4C07-912A-A20D21C6C203}" sibTransId="{9E97A987-C0FE-466A-80AB-0C5E8C17BEC4}"/>
    <dgm:cxn modelId="{E3FA5E32-6ADA-4410-A435-FF1E9B615E36}" type="presParOf" srcId="{40914E33-76E0-4D54-9381-B0350AEC6688}" destId="{DB71DFD3-C8F3-47FB-9FC9-98702AF9A41D}" srcOrd="0" destOrd="0" presId="urn:microsoft.com/office/officeart/2005/8/layout/default"/>
    <dgm:cxn modelId="{74D87C9B-AD2B-4DCC-88F5-8DE53C86D60B}" type="presParOf" srcId="{40914E33-76E0-4D54-9381-B0350AEC6688}" destId="{25EED394-7454-4EF1-8F23-69C78A19C591}" srcOrd="1" destOrd="0" presId="urn:microsoft.com/office/officeart/2005/8/layout/default"/>
    <dgm:cxn modelId="{A6CD060F-2FCD-49D8-AA26-6F8A1BAE6A1B}" type="presParOf" srcId="{40914E33-76E0-4D54-9381-B0350AEC6688}" destId="{B4BEBBE5-CD96-4FB4-886E-E5E50CD7A247}" srcOrd="2" destOrd="0" presId="urn:microsoft.com/office/officeart/2005/8/layout/default"/>
    <dgm:cxn modelId="{6C9BC7D4-8AD5-4104-A905-17676E2B3C63}" type="presParOf" srcId="{40914E33-76E0-4D54-9381-B0350AEC6688}" destId="{18E57B7F-2592-4388-BCF4-59B5FCC25029}" srcOrd="3" destOrd="0" presId="urn:microsoft.com/office/officeart/2005/8/layout/default"/>
    <dgm:cxn modelId="{619DD9B8-A84F-464E-9520-7BD0BC2DFF9E}" type="presParOf" srcId="{40914E33-76E0-4D54-9381-B0350AEC6688}" destId="{F0EE5BE9-6E3B-4ED0-8366-EAB34C286336}" srcOrd="4" destOrd="0" presId="urn:microsoft.com/office/officeart/2005/8/layout/default"/>
    <dgm:cxn modelId="{BF5DCD88-C85B-4185-92DF-E7A0FFFB5DD9}" type="presParOf" srcId="{40914E33-76E0-4D54-9381-B0350AEC6688}" destId="{4F4B79F5-FE01-4858-9904-729B1D4415C7}" srcOrd="5" destOrd="0" presId="urn:microsoft.com/office/officeart/2005/8/layout/default"/>
    <dgm:cxn modelId="{548C19F9-ABF3-44E9-9102-10ECD45FEA1F}" type="presParOf" srcId="{40914E33-76E0-4D54-9381-B0350AEC6688}" destId="{19E15ED0-03F3-4C18-AE9F-55BEF08CE337}" srcOrd="6" destOrd="0" presId="urn:microsoft.com/office/officeart/2005/8/layout/default"/>
    <dgm:cxn modelId="{554FC312-0107-44C0-8EBA-61D1B0468F2C}" type="presParOf" srcId="{40914E33-76E0-4D54-9381-B0350AEC6688}" destId="{3EEE3D0C-2FA1-4A3F-BEFA-AC098ABF7FFB}" srcOrd="7" destOrd="0" presId="urn:microsoft.com/office/officeart/2005/8/layout/default"/>
    <dgm:cxn modelId="{87C4E706-A58F-4B74-935F-6F406C348C11}" type="presParOf" srcId="{40914E33-76E0-4D54-9381-B0350AEC6688}" destId="{C7647658-4428-499A-989B-00B94650ED79}" srcOrd="8" destOrd="0" presId="urn:microsoft.com/office/officeart/2005/8/layout/default"/>
    <dgm:cxn modelId="{E9DA3266-524D-4EEC-A82F-41DFD136FA9B}" type="presParOf" srcId="{40914E33-76E0-4D54-9381-B0350AEC6688}" destId="{49E53184-D23F-4175-BE0F-D2912B287372}" srcOrd="9" destOrd="0" presId="urn:microsoft.com/office/officeart/2005/8/layout/default"/>
    <dgm:cxn modelId="{48C85BDF-3EE4-4912-A21C-C225499CAAA9}" type="presParOf" srcId="{40914E33-76E0-4D54-9381-B0350AEC6688}" destId="{1FEDE984-E830-46ED-9D30-E4FF87E227C3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B26371B-6176-445F-914F-9FA4B73D2744}" type="doc">
      <dgm:prSet loTypeId="urn:microsoft.com/office/officeart/2005/8/layout/pyramid2" loCatId="pyramid" qsTypeId="urn:microsoft.com/office/officeart/2005/8/quickstyle/simple1" qsCatId="simple" csTypeId="urn:microsoft.com/office/officeart/2005/8/colors/accent0_3" csCatId="mainScheme" phldr="1"/>
      <dgm:spPr/>
    </dgm:pt>
    <dgm:pt modelId="{D5F64793-FFE3-4CE4-8969-DF6667359036}">
      <dgm:prSet phldrT="[Text]"/>
      <dgm:spPr>
        <a:solidFill>
          <a:srgbClr val="0073BB"/>
        </a:solidFill>
        <a:ln>
          <a:solidFill>
            <a:srgbClr val="0073BB"/>
          </a:solidFill>
        </a:ln>
      </dgm:spPr>
      <dgm:t>
        <a:bodyPr/>
        <a:lstStyle/>
        <a:p>
          <a:r>
            <a:rPr lang="en-NZ" dirty="0">
              <a:solidFill>
                <a:schemeClr val="bg1"/>
              </a:solidFill>
            </a:rPr>
            <a:t>Lower risk / size = lighter (baseline) requirements</a:t>
          </a:r>
        </a:p>
      </dgm:t>
    </dgm:pt>
    <dgm:pt modelId="{7E63707D-5463-481F-8683-3DAD8F2BE8A7}" type="parTrans" cxnId="{87C86B6D-A406-4081-8C03-982F2DE899A7}">
      <dgm:prSet/>
      <dgm:spPr/>
      <dgm:t>
        <a:bodyPr/>
        <a:lstStyle/>
        <a:p>
          <a:endParaRPr lang="en-NZ"/>
        </a:p>
      </dgm:t>
    </dgm:pt>
    <dgm:pt modelId="{AC0C3522-6F11-43C9-A74F-02B0522084A3}" type="sibTrans" cxnId="{87C86B6D-A406-4081-8C03-982F2DE899A7}">
      <dgm:prSet/>
      <dgm:spPr/>
      <dgm:t>
        <a:bodyPr/>
        <a:lstStyle/>
        <a:p>
          <a:endParaRPr lang="en-NZ"/>
        </a:p>
      </dgm:t>
    </dgm:pt>
    <dgm:pt modelId="{8A13B122-59D3-4288-BF2C-1927BACA8A77}">
      <dgm:prSet phldrT="[Text]"/>
      <dgm:spPr>
        <a:solidFill>
          <a:srgbClr val="0073BB">
            <a:alpha val="90000"/>
          </a:srgbClr>
        </a:solidFill>
        <a:ln>
          <a:solidFill>
            <a:srgbClr val="0073BB"/>
          </a:solidFill>
        </a:ln>
      </dgm:spPr>
      <dgm:t>
        <a:bodyPr/>
        <a:lstStyle/>
        <a:p>
          <a:r>
            <a:rPr lang="en-NZ" dirty="0">
              <a:solidFill>
                <a:schemeClr val="bg1"/>
              </a:solidFill>
            </a:rPr>
            <a:t>Medium risk / size = additional requirements where justified</a:t>
          </a:r>
        </a:p>
      </dgm:t>
    </dgm:pt>
    <dgm:pt modelId="{8E4D1BC1-A13A-422D-8170-8BB7969F2D68}" type="parTrans" cxnId="{3D7F71EC-E56D-44A6-A7D0-C6710C893FB1}">
      <dgm:prSet/>
      <dgm:spPr/>
      <dgm:t>
        <a:bodyPr/>
        <a:lstStyle/>
        <a:p>
          <a:endParaRPr lang="en-NZ"/>
        </a:p>
      </dgm:t>
    </dgm:pt>
    <dgm:pt modelId="{28F7621A-C6F6-42B9-839F-A0BA7ABF4564}" type="sibTrans" cxnId="{3D7F71EC-E56D-44A6-A7D0-C6710C893FB1}">
      <dgm:prSet/>
      <dgm:spPr/>
      <dgm:t>
        <a:bodyPr/>
        <a:lstStyle/>
        <a:p>
          <a:endParaRPr lang="en-NZ"/>
        </a:p>
      </dgm:t>
    </dgm:pt>
    <dgm:pt modelId="{8CF3530C-5967-4FE6-BEE7-4CBFDD76045B}">
      <dgm:prSet phldrT="[Text]"/>
      <dgm:spPr>
        <a:solidFill>
          <a:srgbClr val="0073BB">
            <a:alpha val="90000"/>
          </a:srgbClr>
        </a:solidFill>
        <a:ln>
          <a:solidFill>
            <a:srgbClr val="0073BB"/>
          </a:solidFill>
        </a:ln>
      </dgm:spPr>
      <dgm:t>
        <a:bodyPr/>
        <a:lstStyle/>
        <a:p>
          <a:r>
            <a:rPr lang="en-NZ" dirty="0">
              <a:solidFill>
                <a:schemeClr val="bg1"/>
              </a:solidFill>
            </a:rPr>
            <a:t>Higher risk / size = stronger requirements</a:t>
          </a:r>
        </a:p>
      </dgm:t>
    </dgm:pt>
    <dgm:pt modelId="{2C1B4183-6D73-4939-AB13-49BA6996CD97}" type="parTrans" cxnId="{98B674AD-9CB7-4CA8-8F89-74CA87B3FAAE}">
      <dgm:prSet/>
      <dgm:spPr/>
      <dgm:t>
        <a:bodyPr/>
        <a:lstStyle/>
        <a:p>
          <a:endParaRPr lang="en-NZ"/>
        </a:p>
      </dgm:t>
    </dgm:pt>
    <dgm:pt modelId="{C90FCA96-9858-48B3-A21D-DB90032E9AEE}" type="sibTrans" cxnId="{98B674AD-9CB7-4CA8-8F89-74CA87B3FAAE}">
      <dgm:prSet/>
      <dgm:spPr/>
      <dgm:t>
        <a:bodyPr/>
        <a:lstStyle/>
        <a:p>
          <a:endParaRPr lang="en-NZ"/>
        </a:p>
      </dgm:t>
    </dgm:pt>
    <dgm:pt modelId="{D4A15AA9-C025-4035-9ED1-5051313E1826}" type="pres">
      <dgm:prSet presAssocID="{6B26371B-6176-445F-914F-9FA4B73D2744}" presName="compositeShape" presStyleCnt="0">
        <dgm:presLayoutVars>
          <dgm:dir/>
          <dgm:resizeHandles/>
        </dgm:presLayoutVars>
      </dgm:prSet>
      <dgm:spPr/>
    </dgm:pt>
    <dgm:pt modelId="{D6A9622B-258C-4F07-BB8A-9C0C0F99D32B}" type="pres">
      <dgm:prSet presAssocID="{6B26371B-6176-445F-914F-9FA4B73D2744}" presName="pyramid" presStyleLbl="node1" presStyleIdx="0" presStyleCnt="1" custScaleX="116992" custLinFactNeighborX="16973" custLinFactNeighborY="853"/>
      <dgm:spPr>
        <a:solidFill>
          <a:schemeClr val="bg1">
            <a:lumMod val="50000"/>
          </a:schemeClr>
        </a:solidFill>
        <a:ln>
          <a:solidFill>
            <a:schemeClr val="bg1">
              <a:lumMod val="50000"/>
            </a:schemeClr>
          </a:solidFill>
        </a:ln>
      </dgm:spPr>
    </dgm:pt>
    <dgm:pt modelId="{77EB6F9B-AEC7-4A03-90C9-C53788A37397}" type="pres">
      <dgm:prSet presAssocID="{6B26371B-6176-445F-914F-9FA4B73D2744}" presName="theList" presStyleCnt="0"/>
      <dgm:spPr/>
    </dgm:pt>
    <dgm:pt modelId="{7DB9D13B-9CBD-494D-AD93-8E0FBF39CFC9}" type="pres">
      <dgm:prSet presAssocID="{D5F64793-FFE3-4CE4-8969-DF6667359036}" presName="aNode" presStyleLbl="fgAcc1" presStyleIdx="0" presStyleCnt="3" custLinFactY="7766" custLinFactNeighborX="-127" custLinFactNeighborY="100000">
        <dgm:presLayoutVars>
          <dgm:bulletEnabled val="1"/>
        </dgm:presLayoutVars>
      </dgm:prSet>
      <dgm:spPr/>
    </dgm:pt>
    <dgm:pt modelId="{5C296D7A-5652-4AE7-8E92-2485D676A70A}" type="pres">
      <dgm:prSet presAssocID="{D5F64793-FFE3-4CE4-8969-DF6667359036}" presName="aSpace" presStyleCnt="0"/>
      <dgm:spPr/>
    </dgm:pt>
    <dgm:pt modelId="{2319FC3D-DFB2-444B-87BB-72218FB1BF70}" type="pres">
      <dgm:prSet presAssocID="{8A13B122-59D3-4288-BF2C-1927BACA8A77}" presName="aNode" presStyleLbl="fgAcc1" presStyleIdx="1" presStyleCnt="3" custLinFactY="11778" custLinFactNeighborX="-127" custLinFactNeighborY="100000">
        <dgm:presLayoutVars>
          <dgm:bulletEnabled val="1"/>
        </dgm:presLayoutVars>
      </dgm:prSet>
      <dgm:spPr/>
    </dgm:pt>
    <dgm:pt modelId="{59EA6E67-E34D-4B3B-8C6F-BE2663A03072}" type="pres">
      <dgm:prSet presAssocID="{8A13B122-59D3-4288-BF2C-1927BACA8A77}" presName="aSpace" presStyleCnt="0"/>
      <dgm:spPr/>
    </dgm:pt>
    <dgm:pt modelId="{658514FC-613F-49A8-BBD9-CE0A63E35052}" type="pres">
      <dgm:prSet presAssocID="{8CF3530C-5967-4FE6-BEE7-4CBFDD76045B}" presName="aNode" presStyleLbl="fgAcc1" presStyleIdx="2" presStyleCnt="3" custLinFactY="15790" custLinFactNeighborX="-127" custLinFactNeighborY="100000">
        <dgm:presLayoutVars>
          <dgm:bulletEnabled val="1"/>
        </dgm:presLayoutVars>
      </dgm:prSet>
      <dgm:spPr/>
    </dgm:pt>
    <dgm:pt modelId="{59696E3D-3C33-4788-8BCD-D49D5605FD6F}" type="pres">
      <dgm:prSet presAssocID="{8CF3530C-5967-4FE6-BEE7-4CBFDD76045B}" presName="aSpace" presStyleCnt="0"/>
      <dgm:spPr/>
    </dgm:pt>
  </dgm:ptLst>
  <dgm:cxnLst>
    <dgm:cxn modelId="{AD5FBD2F-B51F-406E-9F8A-6535DBE9C10B}" type="presOf" srcId="{D5F64793-FFE3-4CE4-8969-DF6667359036}" destId="{7DB9D13B-9CBD-494D-AD93-8E0FBF39CFC9}" srcOrd="0" destOrd="0" presId="urn:microsoft.com/office/officeart/2005/8/layout/pyramid2"/>
    <dgm:cxn modelId="{AFFB2A39-73C2-4113-BCAC-81418D8FA311}" type="presOf" srcId="{8CF3530C-5967-4FE6-BEE7-4CBFDD76045B}" destId="{658514FC-613F-49A8-BBD9-CE0A63E35052}" srcOrd="0" destOrd="0" presId="urn:microsoft.com/office/officeart/2005/8/layout/pyramid2"/>
    <dgm:cxn modelId="{87C86B6D-A406-4081-8C03-982F2DE899A7}" srcId="{6B26371B-6176-445F-914F-9FA4B73D2744}" destId="{D5F64793-FFE3-4CE4-8969-DF6667359036}" srcOrd="0" destOrd="0" parTransId="{7E63707D-5463-481F-8683-3DAD8F2BE8A7}" sibTransId="{AC0C3522-6F11-43C9-A74F-02B0522084A3}"/>
    <dgm:cxn modelId="{11600080-A92E-4F76-AC61-E922FF4A0476}" type="presOf" srcId="{6B26371B-6176-445F-914F-9FA4B73D2744}" destId="{D4A15AA9-C025-4035-9ED1-5051313E1826}" srcOrd="0" destOrd="0" presId="urn:microsoft.com/office/officeart/2005/8/layout/pyramid2"/>
    <dgm:cxn modelId="{975A9E8A-D43B-48D2-BD16-7C1B7231BFE4}" type="presOf" srcId="{8A13B122-59D3-4288-BF2C-1927BACA8A77}" destId="{2319FC3D-DFB2-444B-87BB-72218FB1BF70}" srcOrd="0" destOrd="0" presId="urn:microsoft.com/office/officeart/2005/8/layout/pyramid2"/>
    <dgm:cxn modelId="{98B674AD-9CB7-4CA8-8F89-74CA87B3FAAE}" srcId="{6B26371B-6176-445F-914F-9FA4B73D2744}" destId="{8CF3530C-5967-4FE6-BEE7-4CBFDD76045B}" srcOrd="2" destOrd="0" parTransId="{2C1B4183-6D73-4939-AB13-49BA6996CD97}" sibTransId="{C90FCA96-9858-48B3-A21D-DB90032E9AEE}"/>
    <dgm:cxn modelId="{3D7F71EC-E56D-44A6-A7D0-C6710C893FB1}" srcId="{6B26371B-6176-445F-914F-9FA4B73D2744}" destId="{8A13B122-59D3-4288-BF2C-1927BACA8A77}" srcOrd="1" destOrd="0" parTransId="{8E4D1BC1-A13A-422D-8170-8BB7969F2D68}" sibTransId="{28F7621A-C6F6-42B9-839F-A0BA7ABF4564}"/>
    <dgm:cxn modelId="{1861710A-1EDC-4BA1-A13A-F6BCF538B806}" type="presParOf" srcId="{D4A15AA9-C025-4035-9ED1-5051313E1826}" destId="{D6A9622B-258C-4F07-BB8A-9C0C0F99D32B}" srcOrd="0" destOrd="0" presId="urn:microsoft.com/office/officeart/2005/8/layout/pyramid2"/>
    <dgm:cxn modelId="{BA00C16A-4E26-4C4E-9D81-05C3FFCBE958}" type="presParOf" srcId="{D4A15AA9-C025-4035-9ED1-5051313E1826}" destId="{77EB6F9B-AEC7-4A03-90C9-C53788A37397}" srcOrd="1" destOrd="0" presId="urn:microsoft.com/office/officeart/2005/8/layout/pyramid2"/>
    <dgm:cxn modelId="{E2A8F08E-D3DC-4334-901B-1AB4EA9895AC}" type="presParOf" srcId="{77EB6F9B-AEC7-4A03-90C9-C53788A37397}" destId="{7DB9D13B-9CBD-494D-AD93-8E0FBF39CFC9}" srcOrd="0" destOrd="0" presId="urn:microsoft.com/office/officeart/2005/8/layout/pyramid2"/>
    <dgm:cxn modelId="{358941F4-24DC-454B-BD83-B0DF3775FCBA}" type="presParOf" srcId="{77EB6F9B-AEC7-4A03-90C9-C53788A37397}" destId="{5C296D7A-5652-4AE7-8E92-2485D676A70A}" srcOrd="1" destOrd="0" presId="urn:microsoft.com/office/officeart/2005/8/layout/pyramid2"/>
    <dgm:cxn modelId="{76DC9925-68F3-4D58-8CB6-E689968B9C8D}" type="presParOf" srcId="{77EB6F9B-AEC7-4A03-90C9-C53788A37397}" destId="{2319FC3D-DFB2-444B-87BB-72218FB1BF70}" srcOrd="2" destOrd="0" presId="urn:microsoft.com/office/officeart/2005/8/layout/pyramid2"/>
    <dgm:cxn modelId="{305F19F0-49A4-46C7-96DD-B8C2EC922B32}" type="presParOf" srcId="{77EB6F9B-AEC7-4A03-90C9-C53788A37397}" destId="{59EA6E67-E34D-4B3B-8C6F-BE2663A03072}" srcOrd="3" destOrd="0" presId="urn:microsoft.com/office/officeart/2005/8/layout/pyramid2"/>
    <dgm:cxn modelId="{BC9E7951-DB6B-4CDC-A40B-B26E741C934F}" type="presParOf" srcId="{77EB6F9B-AEC7-4A03-90C9-C53788A37397}" destId="{658514FC-613F-49A8-BBD9-CE0A63E35052}" srcOrd="4" destOrd="0" presId="urn:microsoft.com/office/officeart/2005/8/layout/pyramid2"/>
    <dgm:cxn modelId="{22A1A43E-2652-4AD2-9BF3-B6F9E114130D}" type="presParOf" srcId="{77EB6F9B-AEC7-4A03-90C9-C53788A37397}" destId="{59696E3D-3C33-4788-8BCD-D49D5605FD6F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8A226B-7980-44E8-BDC4-481C7BD14F60}">
      <dsp:nvSpPr>
        <dsp:cNvPr id="0" name=""/>
        <dsp:cNvSpPr/>
      </dsp:nvSpPr>
      <dsp:spPr>
        <a:xfrm>
          <a:off x="617219" y="0"/>
          <a:ext cx="6995160" cy="3816424"/>
        </a:xfrm>
        <a:prstGeom prst="rightArrow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88650F-BB24-4FE2-9E26-30988E2AC494}">
      <dsp:nvSpPr>
        <dsp:cNvPr id="0" name=""/>
        <dsp:cNvSpPr/>
      </dsp:nvSpPr>
      <dsp:spPr>
        <a:xfrm>
          <a:off x="2260" y="1144927"/>
          <a:ext cx="1316012" cy="1526569"/>
        </a:xfrm>
        <a:prstGeom prst="roundRect">
          <a:avLst/>
        </a:prstGeom>
        <a:solidFill>
          <a:srgbClr val="016273"/>
        </a:solidFill>
        <a:ln w="12700" cap="flat" cmpd="sng" algn="ctr">
          <a:solidFill>
            <a:srgbClr val="01627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800" kern="1200" dirty="0"/>
            <a:t>Context</a:t>
          </a:r>
        </a:p>
      </dsp:txBody>
      <dsp:txXfrm>
        <a:off x="66502" y="1209169"/>
        <a:ext cx="1187528" cy="1398085"/>
      </dsp:txXfrm>
    </dsp:sp>
    <dsp:sp modelId="{3EF61C49-8773-4729-BBFB-27BFCA6D275B}">
      <dsp:nvSpPr>
        <dsp:cNvPr id="0" name=""/>
        <dsp:cNvSpPr/>
      </dsp:nvSpPr>
      <dsp:spPr>
        <a:xfrm>
          <a:off x="1384073" y="1144927"/>
          <a:ext cx="1316012" cy="1526569"/>
        </a:xfrm>
        <a:prstGeom prst="roundRect">
          <a:avLst/>
        </a:prstGeom>
        <a:solidFill>
          <a:srgbClr val="016273"/>
        </a:solidFill>
        <a:ln w="12700" cap="flat" cmpd="sng" algn="ctr">
          <a:solidFill>
            <a:srgbClr val="01627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800" kern="1200" dirty="0"/>
            <a:t>Current rules</a:t>
          </a:r>
        </a:p>
      </dsp:txBody>
      <dsp:txXfrm>
        <a:off x="1448315" y="1209169"/>
        <a:ext cx="1187528" cy="1398085"/>
      </dsp:txXfrm>
    </dsp:sp>
    <dsp:sp modelId="{DDC11D1F-1B47-4E69-8D83-66FE264ADC00}">
      <dsp:nvSpPr>
        <dsp:cNvPr id="0" name=""/>
        <dsp:cNvSpPr/>
      </dsp:nvSpPr>
      <dsp:spPr>
        <a:xfrm>
          <a:off x="2765886" y="1144927"/>
          <a:ext cx="1316012" cy="1526569"/>
        </a:xfrm>
        <a:prstGeom prst="roundRect">
          <a:avLst/>
        </a:prstGeom>
        <a:solidFill>
          <a:srgbClr val="0073BB"/>
        </a:solidFill>
        <a:ln w="12700" cap="flat" cmpd="sng" algn="ctr">
          <a:solidFill>
            <a:srgbClr val="0073BB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800" kern="1200" dirty="0"/>
            <a:t>What may not be working well</a:t>
          </a:r>
        </a:p>
      </dsp:txBody>
      <dsp:txXfrm>
        <a:off x="2830128" y="1209169"/>
        <a:ext cx="1187528" cy="1398085"/>
      </dsp:txXfrm>
    </dsp:sp>
    <dsp:sp modelId="{5A87EF29-4190-4C0F-BE67-A5039F83E820}">
      <dsp:nvSpPr>
        <dsp:cNvPr id="0" name=""/>
        <dsp:cNvSpPr/>
      </dsp:nvSpPr>
      <dsp:spPr>
        <a:xfrm>
          <a:off x="4147700" y="1144927"/>
          <a:ext cx="1316012" cy="1526569"/>
        </a:xfrm>
        <a:prstGeom prst="roundRect">
          <a:avLst/>
        </a:prstGeom>
        <a:solidFill>
          <a:srgbClr val="0073BB"/>
        </a:solidFill>
        <a:ln w="12700" cap="flat" cmpd="sng" algn="ctr">
          <a:solidFill>
            <a:srgbClr val="0073BB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800" kern="1200" dirty="0"/>
            <a:t>Options for future rules</a:t>
          </a:r>
        </a:p>
      </dsp:txBody>
      <dsp:txXfrm>
        <a:off x="4211942" y="1209169"/>
        <a:ext cx="1187528" cy="1398085"/>
      </dsp:txXfrm>
    </dsp:sp>
    <dsp:sp modelId="{ABB2E2AD-5C2F-4D5F-AB40-8C5138D33ADF}">
      <dsp:nvSpPr>
        <dsp:cNvPr id="0" name=""/>
        <dsp:cNvSpPr/>
      </dsp:nvSpPr>
      <dsp:spPr>
        <a:xfrm>
          <a:off x="5529513" y="1144927"/>
          <a:ext cx="1316012" cy="1526569"/>
        </a:xfrm>
        <a:prstGeom prst="roundRect">
          <a:avLst/>
        </a:prstGeom>
        <a:solidFill>
          <a:srgbClr val="016273"/>
        </a:solidFill>
        <a:ln w="12700" cap="flat" cmpd="sng" algn="ctr">
          <a:solidFill>
            <a:srgbClr val="01627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800" kern="1200" dirty="0"/>
            <a:t>How to submit and next steps</a:t>
          </a:r>
        </a:p>
      </dsp:txBody>
      <dsp:txXfrm>
        <a:off x="5593755" y="1209169"/>
        <a:ext cx="1187528" cy="1398085"/>
      </dsp:txXfrm>
    </dsp:sp>
    <dsp:sp modelId="{8833B2C3-3215-4EE8-B172-3B77ED2AE3DF}">
      <dsp:nvSpPr>
        <dsp:cNvPr id="0" name=""/>
        <dsp:cNvSpPr/>
      </dsp:nvSpPr>
      <dsp:spPr>
        <a:xfrm>
          <a:off x="6911326" y="1144927"/>
          <a:ext cx="1316012" cy="1526569"/>
        </a:xfrm>
        <a:prstGeom prst="roundRect">
          <a:avLst/>
        </a:prstGeom>
        <a:solidFill>
          <a:srgbClr val="016273"/>
        </a:solidFill>
        <a:ln w="12700" cap="flat" cmpd="sng" algn="ctr">
          <a:solidFill>
            <a:srgbClr val="01627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800" kern="1200" dirty="0"/>
            <a:t>Q&amp;A</a:t>
          </a:r>
        </a:p>
      </dsp:txBody>
      <dsp:txXfrm>
        <a:off x="6975568" y="1209169"/>
        <a:ext cx="1187528" cy="139808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7B9260-506C-4542-A801-10DB83B3F564}">
      <dsp:nvSpPr>
        <dsp:cNvPr id="0" name=""/>
        <dsp:cNvSpPr/>
      </dsp:nvSpPr>
      <dsp:spPr>
        <a:xfrm>
          <a:off x="0" y="25598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200" kern="1200" dirty="0"/>
            <a:t>Maintain current approach and monitor developments</a:t>
          </a:r>
        </a:p>
      </dsp:txBody>
      <dsp:txXfrm>
        <a:off x="0" y="25598"/>
        <a:ext cx="2571749" cy="1543050"/>
      </dsp:txXfrm>
    </dsp:sp>
    <dsp:sp modelId="{42154741-BDA3-409C-8861-C1B5F969C0E9}">
      <dsp:nvSpPr>
        <dsp:cNvPr id="0" name=""/>
        <dsp:cNvSpPr/>
      </dsp:nvSpPr>
      <dsp:spPr>
        <a:xfrm>
          <a:off x="2828925" y="25598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200" b="0" i="0" kern="1200" dirty="0"/>
            <a:t>Improving clarity of current rules</a:t>
          </a:r>
          <a:endParaRPr lang="en-NZ" sz="2200" kern="1200" dirty="0"/>
        </a:p>
      </dsp:txBody>
      <dsp:txXfrm>
        <a:off x="2828925" y="25598"/>
        <a:ext cx="2571749" cy="1543050"/>
      </dsp:txXfrm>
    </dsp:sp>
    <dsp:sp modelId="{85142DD1-F66F-4A84-99B5-AC2597FEA230}">
      <dsp:nvSpPr>
        <dsp:cNvPr id="0" name=""/>
        <dsp:cNvSpPr/>
      </dsp:nvSpPr>
      <dsp:spPr>
        <a:xfrm>
          <a:off x="5657849" y="25598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200" b="0" i="0" kern="1200"/>
            <a:t>Baseline rules for payment services</a:t>
          </a:r>
          <a:endParaRPr lang="en-NZ" sz="2200" kern="1200"/>
        </a:p>
      </dsp:txBody>
      <dsp:txXfrm>
        <a:off x="5657849" y="25598"/>
        <a:ext cx="2571749" cy="1543050"/>
      </dsp:txXfrm>
    </dsp:sp>
    <dsp:sp modelId="{34331B00-BF26-44C2-82FC-291950B29572}">
      <dsp:nvSpPr>
        <dsp:cNvPr id="0" name=""/>
        <dsp:cNvSpPr/>
      </dsp:nvSpPr>
      <dsp:spPr>
        <a:xfrm>
          <a:off x="0" y="1825823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200" b="0" i="0" kern="1200"/>
            <a:t>Licensing/oversight for some activities</a:t>
          </a:r>
          <a:endParaRPr lang="en-NZ" sz="2200" kern="1200"/>
        </a:p>
      </dsp:txBody>
      <dsp:txXfrm>
        <a:off x="0" y="1825823"/>
        <a:ext cx="2571749" cy="1543050"/>
      </dsp:txXfrm>
    </dsp:sp>
    <dsp:sp modelId="{7A92A52D-DE1F-417F-8242-090721A4DE43}">
      <dsp:nvSpPr>
        <dsp:cNvPr id="0" name=""/>
        <dsp:cNvSpPr/>
      </dsp:nvSpPr>
      <dsp:spPr>
        <a:xfrm>
          <a:off x="2828925" y="1825823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200" b="0" i="0" kern="1200"/>
            <a:t>Industry standards or co-regulation</a:t>
          </a:r>
          <a:endParaRPr lang="en-NZ" sz="2200" kern="1200"/>
        </a:p>
      </dsp:txBody>
      <dsp:txXfrm>
        <a:off x="2828925" y="1825823"/>
        <a:ext cx="2571749" cy="1543050"/>
      </dsp:txXfrm>
    </dsp:sp>
    <dsp:sp modelId="{55F7E352-BF3A-44B5-9378-01F64B94E625}">
      <dsp:nvSpPr>
        <dsp:cNvPr id="0" name=""/>
        <dsp:cNvSpPr/>
      </dsp:nvSpPr>
      <dsp:spPr>
        <a:xfrm>
          <a:off x="5657849" y="1825823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200" b="0" i="0" kern="1200" dirty="0"/>
            <a:t>Combinations of these options</a:t>
          </a:r>
          <a:endParaRPr lang="en-NZ" sz="2200" kern="1200" dirty="0"/>
        </a:p>
      </dsp:txBody>
      <dsp:txXfrm>
        <a:off x="5657849" y="1825823"/>
        <a:ext cx="2571749" cy="154305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DE5268-EDE8-4CF4-98AA-0908D3F87507}">
      <dsp:nvSpPr>
        <dsp:cNvPr id="0" name=""/>
        <dsp:cNvSpPr/>
      </dsp:nvSpPr>
      <dsp:spPr>
        <a:xfrm>
          <a:off x="0" y="681328"/>
          <a:ext cx="8229599" cy="591500"/>
        </a:xfrm>
        <a:prstGeom prst="roundRect">
          <a:avLst>
            <a:gd name="adj" fmla="val 1000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400" kern="1200" dirty="0">
              <a:solidFill>
                <a:schemeClr val="tx1"/>
              </a:solidFill>
            </a:rPr>
            <a:t>Any future framework would need to:</a:t>
          </a:r>
        </a:p>
      </dsp:txBody>
      <dsp:txXfrm>
        <a:off x="17324" y="698652"/>
        <a:ext cx="8194951" cy="556852"/>
      </dsp:txXfrm>
    </dsp:sp>
    <dsp:sp modelId="{BBC5A181-24E6-4007-84BA-7A5103C6F2E7}">
      <dsp:nvSpPr>
        <dsp:cNvPr id="0" name=""/>
        <dsp:cNvSpPr/>
      </dsp:nvSpPr>
      <dsp:spPr>
        <a:xfrm>
          <a:off x="0" y="1479739"/>
          <a:ext cx="1149504" cy="1149504"/>
        </a:xfrm>
        <a:prstGeom prst="roundRect">
          <a:avLst>
            <a:gd name="adj" fmla="val 16670"/>
          </a:avLst>
        </a:prstGeom>
        <a:blipFill dpi="0" rotWithShape="1">
          <a:blip xmlns:r="http://schemas.openxmlformats.org/officeDocument/2006/relationships" r:embed="rId1"/>
          <a:srcRect/>
          <a:stretch>
            <a:fillRect l="9287" t="48" r="9287" b="48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27858F-F977-4D53-90C0-34EEB0755E24}">
      <dsp:nvSpPr>
        <dsp:cNvPr id="0" name=""/>
        <dsp:cNvSpPr/>
      </dsp:nvSpPr>
      <dsp:spPr>
        <a:xfrm>
          <a:off x="1218474" y="1479739"/>
          <a:ext cx="7011125" cy="1149504"/>
        </a:xfrm>
        <a:prstGeom prst="roundRect">
          <a:avLst>
            <a:gd name="adj" fmla="val 16670"/>
          </a:avLst>
        </a:prstGeom>
        <a:solidFill>
          <a:srgbClr val="016273"/>
        </a:solidFill>
        <a:ln w="12700" cap="flat" cmpd="sng" algn="ctr">
          <a:solidFill>
            <a:srgbClr val="01627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800" b="1" kern="1200" dirty="0"/>
            <a:t>Fit with domestic reforms</a:t>
          </a:r>
          <a:br>
            <a:rPr lang="en-NZ" sz="1800" kern="1200" dirty="0"/>
          </a:br>
          <a:r>
            <a:rPr lang="en-NZ" sz="1800" kern="1200" dirty="0"/>
            <a:t>(e.g. open banking, payments modernisation and banking competition)</a:t>
          </a:r>
        </a:p>
      </dsp:txBody>
      <dsp:txXfrm>
        <a:off x="1274598" y="1535863"/>
        <a:ext cx="6898877" cy="1037256"/>
      </dsp:txXfrm>
    </dsp:sp>
    <dsp:sp modelId="{C1EFF747-1E63-47B7-BE4D-3378EBC781F7}">
      <dsp:nvSpPr>
        <dsp:cNvPr id="0" name=""/>
        <dsp:cNvSpPr/>
      </dsp:nvSpPr>
      <dsp:spPr>
        <a:xfrm>
          <a:off x="0" y="2767184"/>
          <a:ext cx="1149504" cy="1149504"/>
        </a:xfrm>
        <a:prstGeom prst="roundRect">
          <a:avLst>
            <a:gd name="adj" fmla="val 16670"/>
          </a:avLst>
        </a:prstGeom>
        <a:blipFill dpi="0" rotWithShape="1">
          <a:blip xmlns:r="http://schemas.openxmlformats.org/officeDocument/2006/relationships" r:embed="rId2"/>
          <a:srcRect/>
          <a:stretch>
            <a:fillRect l="10853" t="48" r="10853" b="48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B6CA47-E246-4400-B3AB-9F3202EA6AE3}">
      <dsp:nvSpPr>
        <dsp:cNvPr id="0" name=""/>
        <dsp:cNvSpPr/>
      </dsp:nvSpPr>
      <dsp:spPr>
        <a:xfrm>
          <a:off x="1218474" y="2767184"/>
          <a:ext cx="7011125" cy="1149504"/>
        </a:xfrm>
        <a:prstGeom prst="roundRect">
          <a:avLst>
            <a:gd name="adj" fmla="val 16670"/>
          </a:avLst>
        </a:prstGeom>
        <a:solidFill>
          <a:srgbClr val="016273"/>
        </a:solidFill>
        <a:ln w="12700" cap="flat" cmpd="sng" algn="ctr">
          <a:solidFill>
            <a:srgbClr val="01627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800" b="1" kern="1200" dirty="0"/>
            <a:t>Support cross-border services</a:t>
          </a:r>
          <a:br>
            <a:rPr lang="en-NZ" sz="1800" b="1" kern="1200" dirty="0"/>
          </a:br>
          <a:r>
            <a:rPr lang="en-NZ" sz="1800" b="0" kern="1200" dirty="0"/>
            <a:t>Reduce unnecessary friction, especially for trans-Tasman services</a:t>
          </a:r>
          <a:endParaRPr lang="en-NZ" sz="1800" b="1" kern="1200" dirty="0"/>
        </a:p>
      </dsp:txBody>
      <dsp:txXfrm>
        <a:off x="1274598" y="2823308"/>
        <a:ext cx="6898877" cy="103725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DDCE9E-CE2A-4BF9-82D9-FB7381EEBBB2}">
      <dsp:nvSpPr>
        <dsp:cNvPr id="0" name=""/>
        <dsp:cNvSpPr/>
      </dsp:nvSpPr>
      <dsp:spPr>
        <a:xfrm>
          <a:off x="0" y="79035"/>
          <a:ext cx="8229600" cy="491400"/>
        </a:xfrm>
        <a:prstGeom prst="roundRect">
          <a:avLst/>
        </a:prstGeom>
        <a:solidFill>
          <a:srgbClr val="0073BB"/>
        </a:solidFill>
        <a:ln w="12700" cap="flat" cmpd="sng" algn="ctr">
          <a:solidFill>
            <a:srgbClr val="0073BB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000" b="0" i="0" kern="1200" dirty="0"/>
            <a:t>Which objectives matter most?</a:t>
          </a:r>
          <a:endParaRPr lang="en-NZ" sz="2000" kern="1200" dirty="0"/>
        </a:p>
      </dsp:txBody>
      <dsp:txXfrm>
        <a:off x="23988" y="103023"/>
        <a:ext cx="8181624" cy="443424"/>
      </dsp:txXfrm>
    </dsp:sp>
    <dsp:sp modelId="{1A79C407-8CA3-4175-BC04-C9026C187BAA}">
      <dsp:nvSpPr>
        <dsp:cNvPr id="0" name=""/>
        <dsp:cNvSpPr/>
      </dsp:nvSpPr>
      <dsp:spPr>
        <a:xfrm>
          <a:off x="0" y="628035"/>
          <a:ext cx="8229600" cy="491400"/>
        </a:xfrm>
        <a:prstGeom prst="roundRect">
          <a:avLst/>
        </a:prstGeom>
        <a:solidFill>
          <a:srgbClr val="016273"/>
        </a:solidFill>
        <a:ln w="12700" cap="flat" cmpd="sng" algn="ctr">
          <a:solidFill>
            <a:srgbClr val="01627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000" b="0" i="0" kern="1200"/>
            <a:t>Should rules be activity-based?</a:t>
          </a:r>
          <a:endParaRPr lang="en-NZ" sz="2000" kern="1200"/>
        </a:p>
      </dsp:txBody>
      <dsp:txXfrm>
        <a:off x="23988" y="652023"/>
        <a:ext cx="8181624" cy="443424"/>
      </dsp:txXfrm>
    </dsp:sp>
    <dsp:sp modelId="{B8F4ADE8-EC25-4F41-A2DC-6EB7950B38C6}">
      <dsp:nvSpPr>
        <dsp:cNvPr id="0" name=""/>
        <dsp:cNvSpPr/>
      </dsp:nvSpPr>
      <dsp:spPr>
        <a:xfrm>
          <a:off x="0" y="1177036"/>
          <a:ext cx="8229600" cy="491400"/>
        </a:xfrm>
        <a:prstGeom prst="roundRect">
          <a:avLst/>
        </a:prstGeom>
        <a:solidFill>
          <a:srgbClr val="016273"/>
        </a:solidFill>
        <a:ln w="12700" cap="flat" cmpd="sng" algn="ctr">
          <a:solidFill>
            <a:srgbClr val="01627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000" b="0" i="0" kern="1200" dirty="0"/>
            <a:t>Should rules scale with risk or size, and if so, how?</a:t>
          </a:r>
          <a:endParaRPr lang="en-NZ" sz="2000" kern="1200" dirty="0"/>
        </a:p>
      </dsp:txBody>
      <dsp:txXfrm>
        <a:off x="23988" y="1201024"/>
        <a:ext cx="8181624" cy="443424"/>
      </dsp:txXfrm>
    </dsp:sp>
    <dsp:sp modelId="{91277D07-02CC-4C50-9E15-FD19C9E9FEA4}">
      <dsp:nvSpPr>
        <dsp:cNvPr id="0" name=""/>
        <dsp:cNvSpPr/>
      </dsp:nvSpPr>
      <dsp:spPr>
        <a:xfrm>
          <a:off x="0" y="1726036"/>
          <a:ext cx="8229600" cy="491400"/>
        </a:xfrm>
        <a:prstGeom prst="roundRect">
          <a:avLst/>
        </a:prstGeom>
        <a:solidFill>
          <a:srgbClr val="016273"/>
        </a:solidFill>
        <a:ln w="12700" cap="flat" cmpd="sng" algn="ctr">
          <a:solidFill>
            <a:srgbClr val="01627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000" b="0" i="0" kern="1200" dirty="0"/>
            <a:t>What approach, or mix of approaches, would work best?</a:t>
          </a:r>
          <a:endParaRPr lang="en-NZ" sz="2000" kern="1200" dirty="0"/>
        </a:p>
      </dsp:txBody>
      <dsp:txXfrm>
        <a:off x="23988" y="1750024"/>
        <a:ext cx="8181624" cy="443424"/>
      </dsp:txXfrm>
    </dsp:sp>
    <dsp:sp modelId="{561ECB5C-5F86-4948-88BA-EA65DA0540D4}">
      <dsp:nvSpPr>
        <dsp:cNvPr id="0" name=""/>
        <dsp:cNvSpPr/>
      </dsp:nvSpPr>
      <dsp:spPr>
        <a:xfrm>
          <a:off x="0" y="2275036"/>
          <a:ext cx="8229600" cy="491400"/>
        </a:xfrm>
        <a:prstGeom prst="roundRect">
          <a:avLst/>
        </a:prstGeom>
        <a:solidFill>
          <a:srgbClr val="0073BB"/>
        </a:solidFill>
        <a:ln w="12700" cap="flat" cmpd="sng" algn="ctr">
          <a:solidFill>
            <a:srgbClr val="0073BB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000" b="0" i="0" kern="1200" dirty="0"/>
            <a:t>How should future rules be timed with other reforms?</a:t>
          </a:r>
          <a:endParaRPr lang="en-NZ" sz="2000" kern="1200" dirty="0"/>
        </a:p>
      </dsp:txBody>
      <dsp:txXfrm>
        <a:off x="23988" y="2299024"/>
        <a:ext cx="8181624" cy="443424"/>
      </dsp:txXfrm>
    </dsp:sp>
    <dsp:sp modelId="{91FF7CBC-6232-4EA6-A501-4F5A149F918C}">
      <dsp:nvSpPr>
        <dsp:cNvPr id="0" name=""/>
        <dsp:cNvSpPr/>
      </dsp:nvSpPr>
      <dsp:spPr>
        <a:xfrm>
          <a:off x="0" y="2824035"/>
          <a:ext cx="8229600" cy="491400"/>
        </a:xfrm>
        <a:prstGeom prst="roundRect">
          <a:avLst/>
        </a:prstGeom>
        <a:solidFill>
          <a:srgbClr val="0073BB"/>
        </a:solidFill>
        <a:ln w="12700" cap="flat" cmpd="sng" algn="ctr">
          <a:solidFill>
            <a:srgbClr val="0073BB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000" b="0" i="0" kern="1200" dirty="0"/>
            <a:t>Where would cross-border or trans-Tasman alignment help?</a:t>
          </a:r>
          <a:endParaRPr lang="en-NZ" sz="2000" kern="1200" dirty="0"/>
        </a:p>
      </dsp:txBody>
      <dsp:txXfrm>
        <a:off x="23988" y="2848023"/>
        <a:ext cx="8181624" cy="443424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8B5868-6EA5-457C-803C-FE4840D9F0A7}">
      <dsp:nvSpPr>
        <dsp:cNvPr id="0" name=""/>
        <dsp:cNvSpPr/>
      </dsp:nvSpPr>
      <dsp:spPr>
        <a:xfrm>
          <a:off x="1595" y="71635"/>
          <a:ext cx="2731038" cy="3388122"/>
        </a:xfrm>
        <a:prstGeom prst="rect">
          <a:avLst/>
        </a:prstGeom>
        <a:solidFill>
          <a:srgbClr val="5E811D"/>
        </a:solidFill>
        <a:ln w="12700" cap="flat" cmpd="sng" algn="ctr">
          <a:solidFill>
            <a:srgbClr val="5E811D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3100" b="0" i="0" kern="1200" dirty="0"/>
            <a:t>SUBMISSIONS CLOSE:</a:t>
          </a:r>
          <a:br>
            <a:rPr lang="en-NZ" sz="3100" b="0" i="0" kern="1200" dirty="0"/>
          </a:br>
          <a:br>
            <a:rPr lang="en-NZ" sz="3100" b="0" i="0" kern="1200" dirty="0"/>
          </a:br>
          <a:r>
            <a:rPr lang="en-NZ" sz="3100" b="0" i="0" kern="1200" dirty="0"/>
            <a:t>5pm</a:t>
          </a:r>
          <a:br>
            <a:rPr lang="en-NZ" sz="3100" b="0" i="0" kern="1200" dirty="0"/>
          </a:br>
          <a:r>
            <a:rPr lang="en-NZ" sz="3100" b="0" i="0" kern="1200" dirty="0"/>
            <a:t>Friday 3 July</a:t>
          </a:r>
          <a:endParaRPr lang="en-NZ" sz="3100" kern="1200" dirty="0"/>
        </a:p>
      </dsp:txBody>
      <dsp:txXfrm>
        <a:off x="1595" y="71635"/>
        <a:ext cx="2731038" cy="3388122"/>
      </dsp:txXfrm>
    </dsp:sp>
    <dsp:sp modelId="{AC1A4744-9117-4E1D-B0E2-0E4D7B3137DD}">
      <dsp:nvSpPr>
        <dsp:cNvPr id="0" name=""/>
        <dsp:cNvSpPr/>
      </dsp:nvSpPr>
      <dsp:spPr>
        <a:xfrm>
          <a:off x="3125228" y="71635"/>
          <a:ext cx="5102776" cy="3388122"/>
        </a:xfrm>
        <a:prstGeom prst="rect">
          <a:avLst/>
        </a:prstGeom>
        <a:solidFill>
          <a:srgbClr val="016273"/>
        </a:solidFill>
        <a:ln w="12700" cap="flat" cmpd="sng" algn="ctr">
          <a:solidFill>
            <a:srgbClr val="01627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263525" lvl="0" indent="-263525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tabLst>
              <a:tab pos="263525" algn="l"/>
            </a:tabLst>
          </a:pPr>
          <a:r>
            <a:rPr lang="en-NZ" sz="2200" b="0" i="0" kern="1200" dirty="0"/>
            <a:t>1.	Read the discussion document: </a:t>
          </a:r>
          <a:r>
            <a:rPr lang="en-NZ" sz="2200" b="0" i="0" kern="1200" dirty="0">
              <a:solidFill>
                <a:schemeClr val="bg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mbie.govt.nz/have-your-say/payment-services-regulation</a:t>
          </a:r>
          <a:endParaRPr lang="en-NZ" sz="2200" b="0" i="0" kern="1200" dirty="0">
            <a:solidFill>
              <a:schemeClr val="bg1"/>
            </a:solidFill>
          </a:endParaRPr>
        </a:p>
        <a:p>
          <a:pPr marL="179388" lvl="0" indent="-179388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tabLst>
              <a:tab pos="179388" algn="l"/>
            </a:tabLst>
          </a:pPr>
          <a:endParaRPr lang="en-NZ" sz="1000" b="0" i="0" kern="1200" dirty="0"/>
        </a:p>
        <a:p>
          <a:pPr marL="263525" lvl="0" indent="-263525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tabLst>
              <a:tab pos="263525" algn="l"/>
            </a:tabLst>
          </a:pPr>
          <a:r>
            <a:rPr lang="en-NZ" sz="2200" b="0" i="0" kern="1200" dirty="0"/>
            <a:t>2.	Use the online submission </a:t>
          </a:r>
          <a:r>
            <a:rPr lang="en-NZ" sz="2200" b="0" i="0" kern="1200" dirty="0">
              <a:solidFill>
                <a:srgbClr val="FFFFFF"/>
              </a:solidFill>
              <a:latin typeface="Aptos" panose="02110004020202020204"/>
              <a:ea typeface="+mn-ea"/>
              <a:cs typeface="+mn-cs"/>
            </a:rPr>
            <a:t>template (you can answer </a:t>
          </a:r>
          <a:r>
            <a:rPr lang="en-NZ" sz="2200" b="0" i="0" kern="1200" dirty="0"/>
            <a:t>any or all questions)</a:t>
          </a:r>
        </a:p>
        <a:p>
          <a:pPr marL="179388" lvl="0" indent="-179388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tabLst>
              <a:tab pos="179388" algn="l"/>
            </a:tabLst>
          </a:pPr>
          <a:endParaRPr lang="en-NZ" sz="1000" b="0" i="0" kern="1200" dirty="0"/>
        </a:p>
        <a:p>
          <a:pPr marL="263525" lvl="0" indent="-263525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tabLst>
              <a:tab pos="263525" algn="l"/>
            </a:tabLst>
          </a:pPr>
          <a:r>
            <a:rPr lang="en-NZ" sz="2200" b="0" i="0" kern="1200" dirty="0"/>
            <a:t>3.	Please email your submission:</a:t>
          </a:r>
          <a:br>
            <a:rPr lang="en-NZ" sz="2200" b="0" i="0" kern="1200" dirty="0">
              <a:solidFill>
                <a:schemeClr val="bg1"/>
              </a:solidFill>
            </a:rPr>
          </a:br>
          <a:r>
            <a:rPr lang="en-NZ" sz="2200" b="0" i="0" kern="1200" dirty="0">
              <a:solidFill>
                <a:schemeClr val="bg1"/>
              </a:solidFill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FinancialMarkets@mbie.govt.nz</a:t>
          </a:r>
          <a:endParaRPr lang="en-NZ" sz="2200" kern="1200" dirty="0">
            <a:solidFill>
              <a:schemeClr val="bg1"/>
            </a:solidFill>
          </a:endParaRPr>
        </a:p>
      </dsp:txBody>
      <dsp:txXfrm>
        <a:off x="3125228" y="71635"/>
        <a:ext cx="5102776" cy="3388122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ECC646-96D2-4592-9075-1BD8C7E7A372}">
      <dsp:nvSpPr>
        <dsp:cNvPr id="0" name=""/>
        <dsp:cNvSpPr/>
      </dsp:nvSpPr>
      <dsp:spPr>
        <a:xfrm>
          <a:off x="617219" y="0"/>
          <a:ext cx="6995160" cy="2955774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794B5E-F26F-4922-8C00-0C8541530868}">
      <dsp:nvSpPr>
        <dsp:cNvPr id="0" name=""/>
        <dsp:cNvSpPr/>
      </dsp:nvSpPr>
      <dsp:spPr>
        <a:xfrm>
          <a:off x="8840" y="886732"/>
          <a:ext cx="2648902" cy="11823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900" b="0" i="0" kern="1200" dirty="0"/>
            <a:t>1. </a:t>
          </a:r>
          <a:r>
            <a:rPr lang="en-NZ" sz="1900" b="1" i="0" kern="1200" dirty="0"/>
            <a:t>Describe the issue </a:t>
          </a:r>
          <a:r>
            <a:rPr lang="en-NZ" sz="1900" b="0" i="0" kern="1200" dirty="0"/>
            <a:t>What is happening? Where does it arise?</a:t>
          </a:r>
          <a:endParaRPr lang="en-NZ" sz="1900" kern="1200" dirty="0"/>
        </a:p>
      </dsp:txBody>
      <dsp:txXfrm>
        <a:off x="66556" y="944448"/>
        <a:ext cx="2533470" cy="1066878"/>
      </dsp:txXfrm>
    </dsp:sp>
    <dsp:sp modelId="{4CA18269-BDC0-4268-AFAB-D06CA081E780}">
      <dsp:nvSpPr>
        <dsp:cNvPr id="0" name=""/>
        <dsp:cNvSpPr/>
      </dsp:nvSpPr>
      <dsp:spPr>
        <a:xfrm>
          <a:off x="2790348" y="886732"/>
          <a:ext cx="2648902" cy="11823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900" b="1" i="0" kern="1200" dirty="0"/>
            <a:t>2. Explain the impact </a:t>
          </a:r>
          <a:r>
            <a:rPr lang="en-NZ" sz="1900" b="0" i="0" kern="1200" dirty="0"/>
            <a:t>What practical effect does it have?</a:t>
          </a:r>
          <a:endParaRPr lang="en-NZ" sz="1900" kern="1200" dirty="0"/>
        </a:p>
      </dsp:txBody>
      <dsp:txXfrm>
        <a:off x="2848064" y="944448"/>
        <a:ext cx="2533470" cy="1066878"/>
      </dsp:txXfrm>
    </dsp:sp>
    <dsp:sp modelId="{C4E65727-148A-4303-B0EB-962B6671B70D}">
      <dsp:nvSpPr>
        <dsp:cNvPr id="0" name=""/>
        <dsp:cNvSpPr/>
      </dsp:nvSpPr>
      <dsp:spPr>
        <a:xfrm>
          <a:off x="5571857" y="886732"/>
          <a:ext cx="2648902" cy="11823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900" b="1" i="0" kern="1200" dirty="0"/>
            <a:t>3. What would help? </a:t>
          </a:r>
          <a:r>
            <a:rPr lang="en-NZ" sz="1900" b="0" i="0" kern="1200" dirty="0"/>
            <a:t>What would reduce the problem or risk?</a:t>
          </a:r>
          <a:endParaRPr lang="en-NZ" sz="1900" kern="1200" dirty="0"/>
        </a:p>
      </dsp:txBody>
      <dsp:txXfrm>
        <a:off x="5629573" y="944448"/>
        <a:ext cx="2533470" cy="10668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758238-AE82-4B95-9617-A1D9B7E64D02}">
      <dsp:nvSpPr>
        <dsp:cNvPr id="0" name=""/>
        <dsp:cNvSpPr/>
      </dsp:nvSpPr>
      <dsp:spPr>
        <a:xfrm>
          <a:off x="2191323" y="1360794"/>
          <a:ext cx="1509534" cy="1027690"/>
        </a:xfrm>
        <a:prstGeom prst="ellipse">
          <a:avLst/>
        </a:prstGeom>
        <a:solidFill>
          <a:srgbClr val="0073BB"/>
        </a:solidFill>
        <a:ln w="12700" cap="flat" cmpd="sng" algn="ctr">
          <a:solidFill>
            <a:srgbClr val="0073BB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200" b="1" kern="1200" dirty="0"/>
            <a:t>MBIE payment services consultation</a:t>
          </a:r>
        </a:p>
      </dsp:txBody>
      <dsp:txXfrm>
        <a:off x="2412389" y="1511296"/>
        <a:ext cx="1067402" cy="726686"/>
      </dsp:txXfrm>
    </dsp:sp>
    <dsp:sp modelId="{A04C768C-27E4-49A7-AD94-2000922B30D8}">
      <dsp:nvSpPr>
        <dsp:cNvPr id="0" name=""/>
        <dsp:cNvSpPr/>
      </dsp:nvSpPr>
      <dsp:spPr>
        <a:xfrm rot="16677720">
          <a:off x="2929755" y="1247648"/>
          <a:ext cx="204021" cy="28864"/>
        </a:xfrm>
        <a:custGeom>
          <a:avLst/>
          <a:gdLst/>
          <a:ahLst/>
          <a:cxnLst/>
          <a:rect l="0" t="0" r="0" b="0"/>
          <a:pathLst>
            <a:path>
              <a:moveTo>
                <a:pt x="0" y="14432"/>
              </a:moveTo>
              <a:lnTo>
                <a:pt x="204021" y="1443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NZ" sz="500" kern="1200"/>
        </a:p>
      </dsp:txBody>
      <dsp:txXfrm>
        <a:off x="3026665" y="1256980"/>
        <a:ext cx="10201" cy="10201"/>
      </dsp:txXfrm>
    </dsp:sp>
    <dsp:sp modelId="{07E98B59-CCFE-425C-85C0-244328434A44}">
      <dsp:nvSpPr>
        <dsp:cNvPr id="0" name=""/>
        <dsp:cNvSpPr/>
      </dsp:nvSpPr>
      <dsp:spPr>
        <a:xfrm>
          <a:off x="2246787" y="-79476"/>
          <a:ext cx="1771307" cy="1243506"/>
        </a:xfrm>
        <a:prstGeom prst="ellipse">
          <a:avLst/>
        </a:prstGeom>
        <a:solidFill>
          <a:srgbClr val="016273"/>
        </a:solidFill>
        <a:ln w="12700" cap="flat" cmpd="sng" algn="ctr">
          <a:solidFill>
            <a:srgbClr val="01627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200" kern="1200" dirty="0"/>
            <a:t>Payments modernisation </a:t>
          </a:r>
          <a:r>
            <a:rPr lang="en-NZ" sz="1200" i="1" kern="1200" dirty="0"/>
            <a:t>(RBNZ)</a:t>
          </a:r>
        </a:p>
      </dsp:txBody>
      <dsp:txXfrm>
        <a:off x="2506189" y="102631"/>
        <a:ext cx="1252503" cy="879292"/>
      </dsp:txXfrm>
    </dsp:sp>
    <dsp:sp modelId="{9F300D21-E570-4F71-9956-D18E93DD274C}">
      <dsp:nvSpPr>
        <dsp:cNvPr id="0" name=""/>
        <dsp:cNvSpPr/>
      </dsp:nvSpPr>
      <dsp:spPr>
        <a:xfrm rot="20619324">
          <a:off x="3632803" y="1611828"/>
          <a:ext cx="320461" cy="28864"/>
        </a:xfrm>
        <a:custGeom>
          <a:avLst/>
          <a:gdLst/>
          <a:ahLst/>
          <a:cxnLst/>
          <a:rect l="0" t="0" r="0" b="0"/>
          <a:pathLst>
            <a:path>
              <a:moveTo>
                <a:pt x="0" y="14432"/>
              </a:moveTo>
              <a:lnTo>
                <a:pt x="320461" y="1443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NZ" sz="500" kern="1200"/>
        </a:p>
      </dsp:txBody>
      <dsp:txXfrm>
        <a:off x="3785022" y="1618249"/>
        <a:ext cx="16023" cy="16023"/>
      </dsp:txXfrm>
    </dsp:sp>
    <dsp:sp modelId="{8D68E50A-D8C9-4427-9E60-E3EB934A4717}">
      <dsp:nvSpPr>
        <dsp:cNvPr id="0" name=""/>
        <dsp:cNvSpPr/>
      </dsp:nvSpPr>
      <dsp:spPr>
        <a:xfrm>
          <a:off x="3871613" y="712769"/>
          <a:ext cx="1832424" cy="124350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200" kern="1200" dirty="0"/>
            <a:t>Retail Payment System Act 2022 </a:t>
          </a:r>
          <a:r>
            <a:rPr lang="en-NZ" sz="1200" i="1" kern="1200" dirty="0"/>
            <a:t>(ComCom, MBIE)</a:t>
          </a:r>
        </a:p>
      </dsp:txBody>
      <dsp:txXfrm>
        <a:off x="4139965" y="894876"/>
        <a:ext cx="1295720" cy="879292"/>
      </dsp:txXfrm>
    </dsp:sp>
    <dsp:sp modelId="{88D5EADC-E4A4-42FE-A838-0C9DA1D5226D}">
      <dsp:nvSpPr>
        <dsp:cNvPr id="0" name=""/>
        <dsp:cNvSpPr/>
      </dsp:nvSpPr>
      <dsp:spPr>
        <a:xfrm rot="1488688">
          <a:off x="3534250" y="2313662"/>
          <a:ext cx="785378" cy="28864"/>
        </a:xfrm>
        <a:custGeom>
          <a:avLst/>
          <a:gdLst/>
          <a:ahLst/>
          <a:cxnLst/>
          <a:rect l="0" t="0" r="0" b="0"/>
          <a:pathLst>
            <a:path>
              <a:moveTo>
                <a:pt x="0" y="14432"/>
              </a:moveTo>
              <a:lnTo>
                <a:pt x="785378" y="1443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NZ" sz="500" kern="1200"/>
        </a:p>
      </dsp:txBody>
      <dsp:txXfrm>
        <a:off x="3907305" y="2308460"/>
        <a:ext cx="39268" cy="39268"/>
      </dsp:txXfrm>
    </dsp:sp>
    <dsp:sp modelId="{15C1B347-B431-4E3A-A336-8503D128BF50}">
      <dsp:nvSpPr>
        <dsp:cNvPr id="0" name=""/>
        <dsp:cNvSpPr/>
      </dsp:nvSpPr>
      <dsp:spPr>
        <a:xfrm>
          <a:off x="4135539" y="2214278"/>
          <a:ext cx="1780197" cy="124350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200" kern="1200" dirty="0"/>
            <a:t>Open banking / consumer data right </a:t>
          </a:r>
          <a:r>
            <a:rPr lang="en-NZ" sz="1200" i="1" kern="1200" dirty="0"/>
            <a:t>(MBIE)</a:t>
          </a:r>
        </a:p>
      </dsp:txBody>
      <dsp:txXfrm>
        <a:off x="4396243" y="2396385"/>
        <a:ext cx="1258789" cy="879292"/>
      </dsp:txXfrm>
    </dsp:sp>
    <dsp:sp modelId="{D1362B8E-1D58-4C93-B3AF-ACA9188323C6}">
      <dsp:nvSpPr>
        <dsp:cNvPr id="0" name=""/>
        <dsp:cNvSpPr/>
      </dsp:nvSpPr>
      <dsp:spPr>
        <a:xfrm rot="9538028">
          <a:off x="1844966" y="2195321"/>
          <a:ext cx="459235" cy="28864"/>
        </a:xfrm>
        <a:custGeom>
          <a:avLst/>
          <a:gdLst/>
          <a:ahLst/>
          <a:cxnLst/>
          <a:rect l="0" t="0" r="0" b="0"/>
          <a:pathLst>
            <a:path>
              <a:moveTo>
                <a:pt x="0" y="14432"/>
              </a:moveTo>
              <a:lnTo>
                <a:pt x="459235" y="1443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NZ" sz="500" kern="1200"/>
        </a:p>
      </dsp:txBody>
      <dsp:txXfrm rot="10800000">
        <a:off x="2063103" y="2198273"/>
        <a:ext cx="22961" cy="22961"/>
      </dsp:txXfrm>
    </dsp:sp>
    <dsp:sp modelId="{289E5B98-88FB-4CF1-9588-C8E964CE3E99}">
      <dsp:nvSpPr>
        <dsp:cNvPr id="0" name=""/>
        <dsp:cNvSpPr/>
      </dsp:nvSpPr>
      <dsp:spPr>
        <a:xfrm>
          <a:off x="247102" y="1961413"/>
          <a:ext cx="1712749" cy="1243506"/>
        </a:xfrm>
        <a:prstGeom prst="ellipse">
          <a:avLst/>
        </a:prstGeom>
        <a:solidFill>
          <a:srgbClr val="5E811D"/>
        </a:solidFill>
        <a:ln w="12700" cap="flat" cmpd="sng" algn="ctr">
          <a:solidFill>
            <a:srgbClr val="5E811D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200" kern="1200" dirty="0"/>
            <a:t>Digital assets and tokenisation </a:t>
          </a:r>
          <a:r>
            <a:rPr lang="en-NZ" sz="1200" i="1" u="none" kern="1200" dirty="0"/>
            <a:t>(FMA)</a:t>
          </a:r>
        </a:p>
      </dsp:txBody>
      <dsp:txXfrm>
        <a:off x="497928" y="2143520"/>
        <a:ext cx="1211097" cy="879292"/>
      </dsp:txXfrm>
    </dsp:sp>
    <dsp:sp modelId="{ECB8DBB2-8D87-44CF-A079-29F13B206C9A}">
      <dsp:nvSpPr>
        <dsp:cNvPr id="0" name=""/>
        <dsp:cNvSpPr/>
      </dsp:nvSpPr>
      <dsp:spPr>
        <a:xfrm rot="5609802">
          <a:off x="2860016" y="2425071"/>
          <a:ext cx="103115" cy="28864"/>
        </a:xfrm>
        <a:custGeom>
          <a:avLst/>
          <a:gdLst/>
          <a:ahLst/>
          <a:cxnLst/>
          <a:rect l="0" t="0" r="0" b="0"/>
          <a:pathLst>
            <a:path>
              <a:moveTo>
                <a:pt x="0" y="14432"/>
              </a:moveTo>
              <a:lnTo>
                <a:pt x="103115" y="1443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NZ" sz="500" kern="1200"/>
        </a:p>
      </dsp:txBody>
      <dsp:txXfrm rot="10800000">
        <a:off x="2908996" y="2436925"/>
        <a:ext cx="5155" cy="5155"/>
      </dsp:txXfrm>
    </dsp:sp>
    <dsp:sp modelId="{942944F3-A4BE-4A34-A79C-B29BF4243CA7}">
      <dsp:nvSpPr>
        <dsp:cNvPr id="0" name=""/>
        <dsp:cNvSpPr/>
      </dsp:nvSpPr>
      <dsp:spPr>
        <a:xfrm>
          <a:off x="1970214" y="2490412"/>
          <a:ext cx="1800514" cy="124350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200" kern="1200" dirty="0"/>
            <a:t>Banking competition </a:t>
          </a:r>
          <a:r>
            <a:rPr lang="en-NZ" sz="1200" i="1" kern="1200" dirty="0"/>
            <a:t>(Treasury, ComCom, MBIE)</a:t>
          </a:r>
        </a:p>
      </dsp:txBody>
      <dsp:txXfrm>
        <a:off x="2233893" y="2672519"/>
        <a:ext cx="1273156" cy="879292"/>
      </dsp:txXfrm>
    </dsp:sp>
    <dsp:sp modelId="{54C839CC-32E0-4733-805B-FFC941CF439E}">
      <dsp:nvSpPr>
        <dsp:cNvPr id="0" name=""/>
        <dsp:cNvSpPr/>
      </dsp:nvSpPr>
      <dsp:spPr>
        <a:xfrm rot="12419561">
          <a:off x="1966451" y="1462302"/>
          <a:ext cx="396919" cy="28864"/>
        </a:xfrm>
        <a:custGeom>
          <a:avLst/>
          <a:gdLst/>
          <a:ahLst/>
          <a:cxnLst/>
          <a:rect l="0" t="0" r="0" b="0"/>
          <a:pathLst>
            <a:path>
              <a:moveTo>
                <a:pt x="0" y="14432"/>
              </a:moveTo>
              <a:lnTo>
                <a:pt x="396919" y="1443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NZ" sz="500" kern="1200"/>
        </a:p>
      </dsp:txBody>
      <dsp:txXfrm rot="10800000">
        <a:off x="2154987" y="1466811"/>
        <a:ext cx="19845" cy="19845"/>
      </dsp:txXfrm>
    </dsp:sp>
    <dsp:sp modelId="{9F43ADA1-6FD1-464A-92C6-2B477B60746D}">
      <dsp:nvSpPr>
        <dsp:cNvPr id="0" name=""/>
        <dsp:cNvSpPr/>
      </dsp:nvSpPr>
      <dsp:spPr>
        <a:xfrm>
          <a:off x="370890" y="397189"/>
          <a:ext cx="1790535" cy="1243506"/>
        </a:xfrm>
        <a:prstGeom prst="ellipse">
          <a:avLst/>
        </a:prstGeom>
        <a:solidFill>
          <a:srgbClr val="016273"/>
        </a:solidFill>
        <a:ln w="12700" cap="flat" cmpd="sng" algn="ctr">
          <a:solidFill>
            <a:srgbClr val="01627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200" kern="1200" dirty="0"/>
            <a:t>Prudential settings </a:t>
          </a:r>
          <a:r>
            <a:rPr lang="en-NZ" sz="1200" i="1" kern="1200" dirty="0"/>
            <a:t>(RBNZ)</a:t>
          </a:r>
        </a:p>
      </dsp:txBody>
      <dsp:txXfrm>
        <a:off x="633108" y="579296"/>
        <a:ext cx="1266099" cy="87929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A897E3-6E7B-4B10-8E6A-F5ACFF0AE51E}">
      <dsp:nvSpPr>
        <dsp:cNvPr id="0" name=""/>
        <dsp:cNvSpPr/>
      </dsp:nvSpPr>
      <dsp:spPr>
        <a:xfrm>
          <a:off x="4118" y="0"/>
          <a:ext cx="3962102" cy="339447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100" b="0" i="0" kern="1200" dirty="0"/>
            <a:t>What applies depends on:</a:t>
          </a:r>
          <a:endParaRPr lang="en-NZ" sz="2100" kern="1200" dirty="0"/>
        </a:p>
      </dsp:txBody>
      <dsp:txXfrm>
        <a:off x="4118" y="0"/>
        <a:ext cx="3962102" cy="1018341"/>
      </dsp:txXfrm>
    </dsp:sp>
    <dsp:sp modelId="{66D40BD8-2786-48AC-A9AE-CC97D4018FA6}">
      <dsp:nvSpPr>
        <dsp:cNvPr id="0" name=""/>
        <dsp:cNvSpPr/>
      </dsp:nvSpPr>
      <dsp:spPr>
        <a:xfrm>
          <a:off x="400329" y="1018631"/>
          <a:ext cx="3169681" cy="666877"/>
        </a:xfrm>
        <a:prstGeom prst="roundRect">
          <a:avLst>
            <a:gd name="adj" fmla="val 10000"/>
          </a:avLst>
        </a:prstGeom>
        <a:solidFill>
          <a:srgbClr val="0073BB"/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400" b="0" i="0" kern="1200"/>
            <a:t>what the provider does</a:t>
          </a:r>
          <a:endParaRPr lang="en-NZ" sz="1400" kern="1200"/>
        </a:p>
      </dsp:txBody>
      <dsp:txXfrm>
        <a:off x="419861" y="1038163"/>
        <a:ext cx="3130617" cy="627813"/>
      </dsp:txXfrm>
    </dsp:sp>
    <dsp:sp modelId="{DC3E8567-7FDA-4915-A8BA-3A9F08635636}">
      <dsp:nvSpPr>
        <dsp:cNvPr id="0" name=""/>
        <dsp:cNvSpPr/>
      </dsp:nvSpPr>
      <dsp:spPr>
        <a:xfrm>
          <a:off x="400329" y="1788106"/>
          <a:ext cx="3169681" cy="666877"/>
        </a:xfrm>
        <a:prstGeom prst="roundRect">
          <a:avLst>
            <a:gd name="adj" fmla="val 10000"/>
          </a:avLst>
        </a:prstGeom>
        <a:solidFill>
          <a:srgbClr val="0073BB"/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400" b="0" i="0" kern="1200" dirty="0"/>
            <a:t>how the service is set up</a:t>
          </a:r>
          <a:endParaRPr lang="en-NZ" sz="1400" kern="1200" dirty="0"/>
        </a:p>
      </dsp:txBody>
      <dsp:txXfrm>
        <a:off x="419861" y="1807638"/>
        <a:ext cx="3130617" cy="627813"/>
      </dsp:txXfrm>
    </dsp:sp>
    <dsp:sp modelId="{AB64408D-59D3-4D48-81B6-0887F904A121}">
      <dsp:nvSpPr>
        <dsp:cNvPr id="0" name=""/>
        <dsp:cNvSpPr/>
      </dsp:nvSpPr>
      <dsp:spPr>
        <a:xfrm>
          <a:off x="400329" y="2557580"/>
          <a:ext cx="3169681" cy="666877"/>
        </a:xfrm>
        <a:prstGeom prst="roundRect">
          <a:avLst>
            <a:gd name="adj" fmla="val 10000"/>
          </a:avLst>
        </a:prstGeom>
        <a:solidFill>
          <a:srgbClr val="0073BB"/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400" b="0" i="0" kern="1200" dirty="0"/>
            <a:t>whether the provider is a bank or not</a:t>
          </a:r>
          <a:endParaRPr lang="en-NZ" sz="1400" kern="1200" dirty="0"/>
        </a:p>
      </dsp:txBody>
      <dsp:txXfrm>
        <a:off x="419861" y="2577112"/>
        <a:ext cx="3130617" cy="627813"/>
      </dsp:txXfrm>
    </dsp:sp>
    <dsp:sp modelId="{8303372B-9334-41AF-808C-FC5770E2F1DD}">
      <dsp:nvSpPr>
        <dsp:cNvPr id="0" name=""/>
        <dsp:cNvSpPr/>
      </dsp:nvSpPr>
      <dsp:spPr>
        <a:xfrm>
          <a:off x="4263378" y="0"/>
          <a:ext cx="3962102" cy="339447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100" b="0" i="0" kern="1200" dirty="0"/>
            <a:t>Common requirements for many non-bank providers include:</a:t>
          </a:r>
          <a:endParaRPr lang="en-NZ" sz="2100" kern="1200" dirty="0"/>
        </a:p>
      </dsp:txBody>
      <dsp:txXfrm>
        <a:off x="4263378" y="0"/>
        <a:ext cx="3962102" cy="1018341"/>
      </dsp:txXfrm>
    </dsp:sp>
    <dsp:sp modelId="{ECE28046-62C6-40D2-B37B-D86AC907E97D}">
      <dsp:nvSpPr>
        <dsp:cNvPr id="0" name=""/>
        <dsp:cNvSpPr/>
      </dsp:nvSpPr>
      <dsp:spPr>
        <a:xfrm>
          <a:off x="4659589" y="1018424"/>
          <a:ext cx="3169681" cy="4945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400" b="0" i="0" kern="1200"/>
            <a:t>being listed on the Financial Service Providers Register</a:t>
          </a:r>
          <a:endParaRPr lang="en-NZ" sz="1400" kern="1200"/>
        </a:p>
      </dsp:txBody>
      <dsp:txXfrm>
        <a:off x="4674072" y="1032907"/>
        <a:ext cx="3140715" cy="465536"/>
      </dsp:txXfrm>
    </dsp:sp>
    <dsp:sp modelId="{0712CE01-8BB5-4919-B174-BC7471AD3871}">
      <dsp:nvSpPr>
        <dsp:cNvPr id="0" name=""/>
        <dsp:cNvSpPr/>
      </dsp:nvSpPr>
      <dsp:spPr>
        <a:xfrm>
          <a:off x="4659589" y="1589004"/>
          <a:ext cx="3169681" cy="4945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400" b="0" i="0" kern="1200"/>
            <a:t>belonging to a financial dispute resolution scheme</a:t>
          </a:r>
          <a:endParaRPr lang="en-NZ" sz="1400" kern="1200"/>
        </a:p>
      </dsp:txBody>
      <dsp:txXfrm>
        <a:off x="4674072" y="1603487"/>
        <a:ext cx="3140715" cy="465536"/>
      </dsp:txXfrm>
    </dsp:sp>
    <dsp:sp modelId="{F9FA86FD-A663-4D1F-965E-2C0A60B92FBE}">
      <dsp:nvSpPr>
        <dsp:cNvPr id="0" name=""/>
        <dsp:cNvSpPr/>
      </dsp:nvSpPr>
      <dsp:spPr>
        <a:xfrm>
          <a:off x="4659589" y="2159583"/>
          <a:ext cx="3169681" cy="4945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400" b="0" i="0" kern="1200"/>
            <a:t>complying with fair dealing legislation</a:t>
          </a:r>
          <a:endParaRPr lang="en-NZ" sz="1400" kern="1200"/>
        </a:p>
      </dsp:txBody>
      <dsp:txXfrm>
        <a:off x="4674072" y="2174066"/>
        <a:ext cx="3140715" cy="465536"/>
      </dsp:txXfrm>
    </dsp:sp>
    <dsp:sp modelId="{79E24805-0040-4F1C-A303-7BCA6E2F9D2B}">
      <dsp:nvSpPr>
        <dsp:cNvPr id="0" name=""/>
        <dsp:cNvSpPr/>
      </dsp:nvSpPr>
      <dsp:spPr>
        <a:xfrm>
          <a:off x="4659589" y="2730163"/>
          <a:ext cx="3169681" cy="4945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400" b="0" i="0" kern="1200" dirty="0"/>
            <a:t>complying with AML/CFT legislation</a:t>
          </a:r>
          <a:endParaRPr lang="en-NZ" sz="1400" kern="1200" dirty="0"/>
        </a:p>
      </dsp:txBody>
      <dsp:txXfrm>
        <a:off x="4674072" y="2744646"/>
        <a:ext cx="3140715" cy="46553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B32963-5E3B-48A1-9637-EE063D79BE43}">
      <dsp:nvSpPr>
        <dsp:cNvPr id="0" name=""/>
        <dsp:cNvSpPr/>
      </dsp:nvSpPr>
      <dsp:spPr>
        <a:xfrm>
          <a:off x="0" y="414"/>
          <a:ext cx="8229600" cy="969612"/>
        </a:xfrm>
        <a:prstGeom prst="roundRect">
          <a:avLst>
            <a:gd name="adj" fmla="val 10000"/>
          </a:avLst>
        </a:prstGeom>
        <a:solidFill>
          <a:srgbClr val="0073BB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1A189E-96DE-4762-BB38-71BA3183AFBC}">
      <dsp:nvSpPr>
        <dsp:cNvPr id="0" name=""/>
        <dsp:cNvSpPr/>
      </dsp:nvSpPr>
      <dsp:spPr>
        <a:xfrm>
          <a:off x="293307" y="218577"/>
          <a:ext cx="533286" cy="53328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100000" contrast="100000"/>
                    </a14:imgEffect>
                  </a14:imgLayer>
                </a14:imgProps>
              </a:ext>
            </a:extLst>
          </a:blip>
          <a:srcRect/>
          <a:stretch>
            <a:fillRect t="-2000" b="-2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6F0A19-5465-4263-B1F0-2735360B6CE8}">
      <dsp:nvSpPr>
        <dsp:cNvPr id="0" name=""/>
        <dsp:cNvSpPr/>
      </dsp:nvSpPr>
      <dsp:spPr>
        <a:xfrm>
          <a:off x="1119902" y="414"/>
          <a:ext cx="7109697" cy="9696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617" tIns="102617" rIns="102617" bIns="102617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400" b="0" i="0" kern="1200" dirty="0">
              <a:solidFill>
                <a:schemeClr val="bg1"/>
              </a:solidFill>
            </a:rPr>
            <a:t>Do you understand what rules and protections apply?</a:t>
          </a:r>
          <a:endParaRPr lang="en-US" sz="2400" kern="1200" dirty="0">
            <a:solidFill>
              <a:schemeClr val="bg1"/>
            </a:solidFill>
          </a:endParaRPr>
        </a:p>
      </dsp:txBody>
      <dsp:txXfrm>
        <a:off x="1119902" y="414"/>
        <a:ext cx="7109697" cy="969612"/>
      </dsp:txXfrm>
    </dsp:sp>
    <dsp:sp modelId="{DA8190ED-EF05-4FC2-A03F-3E4586467A7E}">
      <dsp:nvSpPr>
        <dsp:cNvPr id="0" name=""/>
        <dsp:cNvSpPr/>
      </dsp:nvSpPr>
      <dsp:spPr>
        <a:xfrm>
          <a:off x="0" y="1212429"/>
          <a:ext cx="8229600" cy="969612"/>
        </a:xfrm>
        <a:prstGeom prst="roundRect">
          <a:avLst>
            <a:gd name="adj" fmla="val 10000"/>
          </a:avLst>
        </a:prstGeom>
        <a:solidFill>
          <a:srgbClr val="0073BB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3D8EF4-0568-4040-83F6-7405E8F8528F}">
      <dsp:nvSpPr>
        <dsp:cNvPr id="0" name=""/>
        <dsp:cNvSpPr/>
      </dsp:nvSpPr>
      <dsp:spPr>
        <a:xfrm>
          <a:off x="293307" y="1430592"/>
          <a:ext cx="533286" cy="53328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 contrast="100000"/>
                    </a14:imgEffect>
                  </a14:imgLayer>
                </a14:imgProps>
              </a:ext>
            </a:extLst>
          </a:blip>
          <a:srcRect/>
          <a:stretch>
            <a:fillRect t="-1000" b="-1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43E8A2-D328-4278-9385-62F2D57F84F6}">
      <dsp:nvSpPr>
        <dsp:cNvPr id="0" name=""/>
        <dsp:cNvSpPr/>
      </dsp:nvSpPr>
      <dsp:spPr>
        <a:xfrm>
          <a:off x="1119902" y="1212429"/>
          <a:ext cx="7109697" cy="9696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617" tIns="102617" rIns="102617" bIns="102617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400" b="0" i="0" kern="1200" dirty="0">
              <a:solidFill>
                <a:schemeClr val="bg1"/>
              </a:solidFill>
            </a:rPr>
            <a:t>Where are rules inconsistent, overlapping or disproportionate?</a:t>
          </a:r>
          <a:endParaRPr lang="en-US" sz="2400" kern="1200" dirty="0">
            <a:solidFill>
              <a:schemeClr val="bg1"/>
            </a:solidFill>
          </a:endParaRPr>
        </a:p>
      </dsp:txBody>
      <dsp:txXfrm>
        <a:off x="1119902" y="1212429"/>
        <a:ext cx="7109697" cy="969612"/>
      </dsp:txXfrm>
    </dsp:sp>
    <dsp:sp modelId="{634C0C7D-9BC1-4291-B819-5E0B9952EC8A}">
      <dsp:nvSpPr>
        <dsp:cNvPr id="0" name=""/>
        <dsp:cNvSpPr/>
      </dsp:nvSpPr>
      <dsp:spPr>
        <a:xfrm>
          <a:off x="0" y="2424445"/>
          <a:ext cx="8229600" cy="969612"/>
        </a:xfrm>
        <a:prstGeom prst="roundRect">
          <a:avLst>
            <a:gd name="adj" fmla="val 10000"/>
          </a:avLst>
        </a:prstGeom>
        <a:solidFill>
          <a:srgbClr val="0073BB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1A5888-FDFE-4F8E-9A76-1C98B3ACC332}">
      <dsp:nvSpPr>
        <dsp:cNvPr id="0" name=""/>
        <dsp:cNvSpPr/>
      </dsp:nvSpPr>
      <dsp:spPr>
        <a:xfrm>
          <a:off x="293307" y="2642608"/>
          <a:ext cx="533286" cy="53328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 contrast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F56259-BCCF-4BAF-9A65-387EA2198C88}">
      <dsp:nvSpPr>
        <dsp:cNvPr id="0" name=""/>
        <dsp:cNvSpPr/>
      </dsp:nvSpPr>
      <dsp:spPr>
        <a:xfrm>
          <a:off x="1119902" y="2424445"/>
          <a:ext cx="7109697" cy="9696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617" tIns="102617" rIns="102617" bIns="102617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400" b="0" i="0" kern="1200" dirty="0">
              <a:solidFill>
                <a:schemeClr val="bg1"/>
              </a:solidFill>
            </a:rPr>
            <a:t>Are there areas of today’s approach which work well and should be kept?</a:t>
          </a:r>
          <a:endParaRPr lang="en-US" sz="2400" kern="1200" dirty="0">
            <a:solidFill>
              <a:schemeClr val="bg1"/>
            </a:solidFill>
          </a:endParaRPr>
        </a:p>
      </dsp:txBody>
      <dsp:txXfrm>
        <a:off x="1119902" y="2424445"/>
        <a:ext cx="7109697" cy="96961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DB76A6-4CC5-4DF6-98E2-9C5C90296DF4}">
      <dsp:nvSpPr>
        <dsp:cNvPr id="0" name=""/>
        <dsp:cNvSpPr/>
      </dsp:nvSpPr>
      <dsp:spPr>
        <a:xfrm rot="5400000">
          <a:off x="-189425" y="191521"/>
          <a:ext cx="1262834" cy="88398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900" kern="1200" dirty="0"/>
            <a:t>Launch</a:t>
          </a:r>
        </a:p>
      </dsp:txBody>
      <dsp:txXfrm rot="-5400000">
        <a:off x="0" y="444088"/>
        <a:ext cx="883984" cy="378850"/>
      </dsp:txXfrm>
    </dsp:sp>
    <dsp:sp modelId="{83836B70-209E-422B-873A-665F2FE3BD05}">
      <dsp:nvSpPr>
        <dsp:cNvPr id="0" name=""/>
        <dsp:cNvSpPr/>
      </dsp:nvSpPr>
      <dsp:spPr>
        <a:xfrm rot="5400000">
          <a:off x="4146370" y="-3260290"/>
          <a:ext cx="820842" cy="734561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NZ" sz="1900" kern="1200" dirty="0"/>
            <a:t>Understanding what rules apply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NZ" sz="1900" kern="1200" dirty="0"/>
            <a:t>Designing services around rules not built for payment services</a:t>
          </a:r>
        </a:p>
      </dsp:txBody>
      <dsp:txXfrm rot="-5400000">
        <a:off x="883984" y="42166"/>
        <a:ext cx="7305545" cy="740702"/>
      </dsp:txXfrm>
    </dsp:sp>
    <dsp:sp modelId="{FE42F49F-482D-4C00-9987-F8D373391568}">
      <dsp:nvSpPr>
        <dsp:cNvPr id="0" name=""/>
        <dsp:cNvSpPr/>
      </dsp:nvSpPr>
      <dsp:spPr>
        <a:xfrm rot="5400000">
          <a:off x="-189425" y="1255045"/>
          <a:ext cx="1262834" cy="88398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900" kern="1200" dirty="0"/>
            <a:t>Operate</a:t>
          </a:r>
        </a:p>
      </dsp:txBody>
      <dsp:txXfrm rot="-5400000">
        <a:off x="0" y="1507612"/>
        <a:ext cx="883984" cy="378850"/>
      </dsp:txXfrm>
    </dsp:sp>
    <dsp:sp modelId="{DF6E4EAA-5393-4F44-B7B6-7FA010F433F2}">
      <dsp:nvSpPr>
        <dsp:cNvPr id="0" name=""/>
        <dsp:cNvSpPr/>
      </dsp:nvSpPr>
      <dsp:spPr>
        <a:xfrm rot="5400000">
          <a:off x="4146370" y="-2196766"/>
          <a:ext cx="820842" cy="734561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NZ" sz="1900" kern="1200" dirty="0"/>
            <a:t>Securing bank accounts, sponsorship or network access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NZ" sz="1900" kern="1200" dirty="0"/>
            <a:t>Meeting overlapping legal, commercial and technical requirements</a:t>
          </a:r>
        </a:p>
      </dsp:txBody>
      <dsp:txXfrm rot="-5400000">
        <a:off x="883984" y="1105690"/>
        <a:ext cx="7305545" cy="740702"/>
      </dsp:txXfrm>
    </dsp:sp>
    <dsp:sp modelId="{5664F5DF-CA4E-47B7-907E-D92FC93ED7A7}">
      <dsp:nvSpPr>
        <dsp:cNvPr id="0" name=""/>
        <dsp:cNvSpPr/>
      </dsp:nvSpPr>
      <dsp:spPr>
        <a:xfrm rot="5400000">
          <a:off x="-189425" y="2318569"/>
          <a:ext cx="1262834" cy="88398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900" kern="1200" dirty="0"/>
            <a:t>Scale</a:t>
          </a:r>
        </a:p>
      </dsp:txBody>
      <dsp:txXfrm rot="-5400000">
        <a:off x="0" y="2571136"/>
        <a:ext cx="883984" cy="378850"/>
      </dsp:txXfrm>
    </dsp:sp>
    <dsp:sp modelId="{D10381A2-1843-474B-95B4-64F4929D35AA}">
      <dsp:nvSpPr>
        <dsp:cNvPr id="0" name=""/>
        <dsp:cNvSpPr/>
      </dsp:nvSpPr>
      <dsp:spPr>
        <a:xfrm rot="5400000">
          <a:off x="4146370" y="-1133242"/>
          <a:ext cx="820842" cy="734561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NZ" sz="1900" kern="1200" dirty="0"/>
            <a:t>Uncertainty for partners, investors and users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NZ" sz="1900" kern="1200" dirty="0"/>
            <a:t>Cross-border or trans-Tasman complexities</a:t>
          </a:r>
        </a:p>
      </dsp:txBody>
      <dsp:txXfrm rot="-5400000">
        <a:off x="883984" y="2169214"/>
        <a:ext cx="7305545" cy="74070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8FB33B-C856-4C40-99E7-9F3C7775D2EC}">
      <dsp:nvSpPr>
        <dsp:cNvPr id="0" name=""/>
        <dsp:cNvSpPr/>
      </dsp:nvSpPr>
      <dsp:spPr>
        <a:xfrm>
          <a:off x="3026" y="282279"/>
          <a:ext cx="2885182" cy="1026000"/>
        </a:xfrm>
        <a:prstGeom prst="chevron">
          <a:avLst/>
        </a:prstGeom>
        <a:solidFill>
          <a:srgbClr val="0073BB"/>
        </a:solidFill>
        <a:ln w="12700" cap="flat" cmpd="sng" algn="ctr">
          <a:solidFill>
            <a:srgbClr val="0073BB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900" kern="1200" dirty="0"/>
            <a:t>Before using a service</a:t>
          </a:r>
        </a:p>
      </dsp:txBody>
      <dsp:txXfrm>
        <a:off x="516026" y="282279"/>
        <a:ext cx="1859182" cy="1026000"/>
      </dsp:txXfrm>
    </dsp:sp>
    <dsp:sp modelId="{826CFD8E-A91C-454F-8A21-8EFB0C82C374}">
      <dsp:nvSpPr>
        <dsp:cNvPr id="0" name=""/>
        <dsp:cNvSpPr/>
      </dsp:nvSpPr>
      <dsp:spPr>
        <a:xfrm>
          <a:off x="3026" y="1436529"/>
          <a:ext cx="2308145" cy="16752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NZ" sz="1900" kern="1200" dirty="0"/>
            <a:t>Are the fees, risks and terms clear?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NZ" sz="1900" kern="1200" dirty="0"/>
            <a:t>Is it clear whether and how money or value is being held?</a:t>
          </a:r>
        </a:p>
      </dsp:txBody>
      <dsp:txXfrm>
        <a:off x="3026" y="1436529"/>
        <a:ext cx="2308145" cy="1675265"/>
      </dsp:txXfrm>
    </dsp:sp>
    <dsp:sp modelId="{941E779C-FB72-4882-AD9A-2F24325906A9}">
      <dsp:nvSpPr>
        <dsp:cNvPr id="0" name=""/>
        <dsp:cNvSpPr/>
      </dsp:nvSpPr>
      <dsp:spPr>
        <a:xfrm>
          <a:off x="2672208" y="282279"/>
          <a:ext cx="2885182" cy="1026000"/>
        </a:xfrm>
        <a:prstGeom prst="chevron">
          <a:avLst/>
        </a:prstGeom>
        <a:solidFill>
          <a:srgbClr val="0073BB"/>
        </a:solidFill>
        <a:ln w="12700" cap="flat" cmpd="sng" algn="ctr">
          <a:solidFill>
            <a:srgbClr val="0073BB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900" kern="1200" dirty="0"/>
            <a:t>While using a service</a:t>
          </a:r>
        </a:p>
      </dsp:txBody>
      <dsp:txXfrm>
        <a:off x="3185208" y="282279"/>
        <a:ext cx="1859182" cy="1026000"/>
      </dsp:txXfrm>
    </dsp:sp>
    <dsp:sp modelId="{F4021868-B1C9-46CC-984E-120034A84E0C}">
      <dsp:nvSpPr>
        <dsp:cNvPr id="0" name=""/>
        <dsp:cNvSpPr/>
      </dsp:nvSpPr>
      <dsp:spPr>
        <a:xfrm>
          <a:off x="2672208" y="1436529"/>
          <a:ext cx="2308145" cy="16752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NZ" sz="1900" kern="1200" dirty="0"/>
            <a:t>Are there safeguards for customer money or stored balances?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NZ" sz="1900" kern="1200" dirty="0"/>
            <a:t>Are services reliable and resilient?</a:t>
          </a:r>
        </a:p>
      </dsp:txBody>
      <dsp:txXfrm>
        <a:off x="2672208" y="1436529"/>
        <a:ext cx="2308145" cy="1675265"/>
      </dsp:txXfrm>
    </dsp:sp>
    <dsp:sp modelId="{FED580DC-9267-4BD1-8033-E0A8FDFC5A46}">
      <dsp:nvSpPr>
        <dsp:cNvPr id="0" name=""/>
        <dsp:cNvSpPr/>
      </dsp:nvSpPr>
      <dsp:spPr>
        <a:xfrm>
          <a:off x="5341391" y="282279"/>
          <a:ext cx="2885182" cy="1026000"/>
        </a:xfrm>
        <a:prstGeom prst="chevron">
          <a:avLst/>
        </a:prstGeom>
        <a:solidFill>
          <a:srgbClr val="0073BB"/>
        </a:solidFill>
        <a:ln w="12700" cap="flat" cmpd="sng" algn="ctr">
          <a:solidFill>
            <a:srgbClr val="0073BB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900" kern="1200" dirty="0"/>
            <a:t>If something goes wrong</a:t>
          </a:r>
        </a:p>
      </dsp:txBody>
      <dsp:txXfrm>
        <a:off x="5854391" y="282279"/>
        <a:ext cx="1859182" cy="1026000"/>
      </dsp:txXfrm>
    </dsp:sp>
    <dsp:sp modelId="{5F8C6B53-44AD-4782-8AE5-9C267156AC19}">
      <dsp:nvSpPr>
        <dsp:cNvPr id="0" name=""/>
        <dsp:cNvSpPr/>
      </dsp:nvSpPr>
      <dsp:spPr>
        <a:xfrm>
          <a:off x="5341391" y="1436529"/>
          <a:ext cx="2308145" cy="16752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NZ" sz="1900" kern="1200" dirty="0"/>
            <a:t>Who is responsible?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NZ" sz="1900" kern="1200" dirty="0"/>
            <a:t>How or losses, errors, outages or disputes handled?</a:t>
          </a:r>
        </a:p>
      </dsp:txBody>
      <dsp:txXfrm>
        <a:off x="5341391" y="1436529"/>
        <a:ext cx="2308145" cy="167526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D37BD7-C524-4DC7-AE52-63FE2E19642F}">
      <dsp:nvSpPr>
        <dsp:cNvPr id="0" name=""/>
        <dsp:cNvSpPr/>
      </dsp:nvSpPr>
      <dsp:spPr>
        <a:xfrm>
          <a:off x="0" y="48800"/>
          <a:ext cx="8229600" cy="565110"/>
        </a:xfrm>
        <a:prstGeom prst="roundRect">
          <a:avLst/>
        </a:prstGeom>
        <a:solidFill>
          <a:srgbClr val="016273"/>
        </a:solidFill>
        <a:ln w="12700" cap="flat" cmpd="sng" algn="ctr">
          <a:solidFill>
            <a:srgbClr val="01627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300" kern="1200" dirty="0"/>
            <a:t>These services can look familiar to users:</a:t>
          </a:r>
        </a:p>
      </dsp:txBody>
      <dsp:txXfrm>
        <a:off x="27586" y="76386"/>
        <a:ext cx="8174428" cy="509938"/>
      </dsp:txXfrm>
    </dsp:sp>
    <dsp:sp modelId="{6655FFBE-78BA-468E-B1B5-5E61C079924A}">
      <dsp:nvSpPr>
        <dsp:cNvPr id="0" name=""/>
        <dsp:cNvSpPr/>
      </dsp:nvSpPr>
      <dsp:spPr>
        <a:xfrm>
          <a:off x="0" y="613910"/>
          <a:ext cx="8229600" cy="9283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NZ" sz="1800" kern="1200" dirty="0"/>
            <a:t>A balance in a wallet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NZ" sz="1800" kern="1200" dirty="0"/>
            <a:t>A transfer to another person or business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NZ" sz="1800" kern="1200" dirty="0"/>
            <a:t>A way to move value across borders</a:t>
          </a:r>
        </a:p>
      </dsp:txBody>
      <dsp:txXfrm>
        <a:off x="0" y="613910"/>
        <a:ext cx="8229600" cy="928395"/>
      </dsp:txXfrm>
    </dsp:sp>
    <dsp:sp modelId="{E012C7B2-5532-4164-8BDC-F97708137AB6}">
      <dsp:nvSpPr>
        <dsp:cNvPr id="0" name=""/>
        <dsp:cNvSpPr/>
      </dsp:nvSpPr>
      <dsp:spPr>
        <a:xfrm>
          <a:off x="0" y="1542305"/>
          <a:ext cx="8229600" cy="565110"/>
        </a:xfrm>
        <a:prstGeom prst="roundRect">
          <a:avLst/>
        </a:prstGeom>
        <a:solidFill>
          <a:srgbClr val="016273"/>
        </a:solidFill>
        <a:ln w="12700" cap="flat" cmpd="sng" algn="ctr">
          <a:solidFill>
            <a:srgbClr val="01627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300" kern="1200" dirty="0"/>
            <a:t>But the underlying arrangements may differ:</a:t>
          </a:r>
        </a:p>
      </dsp:txBody>
      <dsp:txXfrm>
        <a:off x="27586" y="1569891"/>
        <a:ext cx="8174428" cy="509938"/>
      </dsp:txXfrm>
    </dsp:sp>
    <dsp:sp modelId="{3822FDB2-4D80-4B8C-85BB-DB95F2A50202}">
      <dsp:nvSpPr>
        <dsp:cNvPr id="0" name=""/>
        <dsp:cNvSpPr/>
      </dsp:nvSpPr>
      <dsp:spPr>
        <a:xfrm>
          <a:off x="0" y="2107415"/>
          <a:ext cx="8229600" cy="12378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NZ" sz="1800" kern="1200" dirty="0"/>
            <a:t>Who controls or safeguards the token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NZ" sz="1800" kern="1200" dirty="0"/>
            <a:t>Whether and how tokens can be redeemed for money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NZ" sz="1800" kern="1200" dirty="0"/>
            <a:t>What happens if a transfer is mistaken, fraudulent or disputed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NZ" sz="1800" kern="1200" dirty="0"/>
            <a:t>Which provider is responsible, especially across borders</a:t>
          </a:r>
        </a:p>
      </dsp:txBody>
      <dsp:txXfrm>
        <a:off x="0" y="2107415"/>
        <a:ext cx="8229600" cy="123786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71DFD3-C8F3-47FB-9FC9-98702AF9A41D}">
      <dsp:nvSpPr>
        <dsp:cNvPr id="0" name=""/>
        <dsp:cNvSpPr/>
      </dsp:nvSpPr>
      <dsp:spPr>
        <a:xfrm>
          <a:off x="0" y="25399"/>
          <a:ext cx="2571749" cy="1543050"/>
        </a:xfrm>
        <a:prstGeom prst="rect">
          <a:avLst/>
        </a:prstGeom>
        <a:solidFill>
          <a:srgbClr val="016273"/>
        </a:solidFill>
        <a:ln w="12700" cap="flat" cmpd="sng" algn="ctr">
          <a:solidFill>
            <a:srgbClr val="01627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NZ" sz="1800" b="1" kern="1200" dirty="0"/>
            <a:t>Clarity: </a:t>
          </a:r>
          <a:br>
            <a:rPr lang="en-NZ" sz="1800" b="1" kern="1200" dirty="0"/>
          </a:br>
          <a:r>
            <a:rPr lang="en-NZ" sz="1800" kern="1200" dirty="0"/>
            <a:t>Rules that are easy to understand and apply</a:t>
          </a:r>
        </a:p>
      </dsp:txBody>
      <dsp:txXfrm>
        <a:off x="0" y="25399"/>
        <a:ext cx="2571749" cy="1543050"/>
      </dsp:txXfrm>
    </dsp:sp>
    <dsp:sp modelId="{B4BEBBE5-CD96-4FB4-886E-E5E50CD7A247}">
      <dsp:nvSpPr>
        <dsp:cNvPr id="0" name=""/>
        <dsp:cNvSpPr/>
      </dsp:nvSpPr>
      <dsp:spPr>
        <a:xfrm>
          <a:off x="2828925" y="25399"/>
          <a:ext cx="2571749" cy="1543050"/>
        </a:xfrm>
        <a:prstGeom prst="rect">
          <a:avLst/>
        </a:prstGeom>
        <a:solidFill>
          <a:srgbClr val="016273"/>
        </a:solidFill>
        <a:ln w="12700" cap="flat" cmpd="sng" algn="ctr">
          <a:solidFill>
            <a:srgbClr val="01627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NZ" sz="1800" b="1" kern="1200" dirty="0"/>
            <a:t>Reliability and resilience: </a:t>
          </a:r>
          <a:br>
            <a:rPr lang="en-NZ" sz="1800" b="1" kern="1200" dirty="0"/>
          </a:br>
          <a:r>
            <a:rPr lang="en-NZ" sz="1800" kern="1200" dirty="0"/>
            <a:t>Payment services that work well and manage disruption</a:t>
          </a:r>
        </a:p>
      </dsp:txBody>
      <dsp:txXfrm>
        <a:off x="2828925" y="25399"/>
        <a:ext cx="2571749" cy="1543050"/>
      </dsp:txXfrm>
    </dsp:sp>
    <dsp:sp modelId="{F0EE5BE9-6E3B-4ED0-8366-EAB34C286336}">
      <dsp:nvSpPr>
        <dsp:cNvPr id="0" name=""/>
        <dsp:cNvSpPr/>
      </dsp:nvSpPr>
      <dsp:spPr>
        <a:xfrm>
          <a:off x="5657849" y="25399"/>
          <a:ext cx="2571749" cy="1543050"/>
        </a:xfrm>
        <a:prstGeom prst="rect">
          <a:avLst/>
        </a:prstGeom>
        <a:solidFill>
          <a:srgbClr val="016273"/>
        </a:solidFill>
        <a:ln w="12700" cap="flat" cmpd="sng" algn="ctr">
          <a:solidFill>
            <a:srgbClr val="01627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NZ" sz="1800" b="1" kern="1200" dirty="0"/>
            <a:t>User trust and protection: </a:t>
          </a:r>
          <a:br>
            <a:rPr lang="en-NZ" sz="1800" b="1" kern="1200" dirty="0"/>
          </a:br>
          <a:r>
            <a:rPr lang="en-NZ" sz="1800" kern="1200" dirty="0"/>
            <a:t>Clear information, fair treatment, responsibility when problems occur</a:t>
          </a:r>
        </a:p>
      </dsp:txBody>
      <dsp:txXfrm>
        <a:off x="5657849" y="25399"/>
        <a:ext cx="2571749" cy="1543050"/>
      </dsp:txXfrm>
    </dsp:sp>
    <dsp:sp modelId="{19E15ED0-03F3-4C18-AE9F-55BEF08CE337}">
      <dsp:nvSpPr>
        <dsp:cNvPr id="0" name=""/>
        <dsp:cNvSpPr/>
      </dsp:nvSpPr>
      <dsp:spPr>
        <a:xfrm>
          <a:off x="0" y="1825625"/>
          <a:ext cx="2571749" cy="1543050"/>
        </a:xfrm>
        <a:prstGeom prst="rect">
          <a:avLst/>
        </a:prstGeom>
        <a:solidFill>
          <a:srgbClr val="016273"/>
        </a:solidFill>
        <a:ln w="12700" cap="flat" cmpd="sng" algn="ctr">
          <a:solidFill>
            <a:srgbClr val="01627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NZ" sz="1800" b="1" kern="1200" dirty="0"/>
            <a:t>Competition and innovation:</a:t>
          </a:r>
          <a:br>
            <a:rPr lang="en-NZ" sz="1800" b="1" kern="1200" dirty="0"/>
          </a:br>
          <a:r>
            <a:rPr lang="en-NZ" sz="1800" b="0" kern="1200" dirty="0"/>
            <a:t>Rules that do not create unnecessary barriers</a:t>
          </a:r>
          <a:endParaRPr lang="en-NZ" sz="1800" b="1" kern="1200" dirty="0"/>
        </a:p>
      </dsp:txBody>
      <dsp:txXfrm>
        <a:off x="0" y="1825625"/>
        <a:ext cx="2571749" cy="1543050"/>
      </dsp:txXfrm>
    </dsp:sp>
    <dsp:sp modelId="{C7647658-4428-499A-989B-00B94650ED79}">
      <dsp:nvSpPr>
        <dsp:cNvPr id="0" name=""/>
        <dsp:cNvSpPr/>
      </dsp:nvSpPr>
      <dsp:spPr>
        <a:xfrm>
          <a:off x="2828925" y="1825625"/>
          <a:ext cx="2571749" cy="1543050"/>
        </a:xfrm>
        <a:prstGeom prst="rect">
          <a:avLst/>
        </a:prstGeom>
        <a:solidFill>
          <a:srgbClr val="016273"/>
        </a:solidFill>
        <a:ln w="12700" cap="flat" cmpd="sng" algn="ctr">
          <a:solidFill>
            <a:srgbClr val="01627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NZ" sz="1800" b="1" kern="1200" dirty="0"/>
            <a:t>Cross-border workability:</a:t>
          </a:r>
          <a:r>
            <a:rPr lang="en-NZ" sz="1800" b="0" kern="1200" dirty="0"/>
            <a:t> </a:t>
          </a:r>
          <a:br>
            <a:rPr lang="en-NZ" sz="1800" b="0" kern="1200" dirty="0"/>
          </a:br>
          <a:r>
            <a:rPr lang="en-NZ" sz="1800" b="0" kern="1200" dirty="0"/>
            <a:t>Rules that do not create unnecessary cross-border frictions</a:t>
          </a:r>
          <a:endParaRPr lang="en-NZ" sz="1800" b="1" kern="1200" dirty="0"/>
        </a:p>
      </dsp:txBody>
      <dsp:txXfrm>
        <a:off x="2828925" y="1825625"/>
        <a:ext cx="2571749" cy="1543050"/>
      </dsp:txXfrm>
    </dsp:sp>
    <dsp:sp modelId="{1FEDE984-E830-46ED-9D30-E4FF87E227C3}">
      <dsp:nvSpPr>
        <dsp:cNvPr id="0" name=""/>
        <dsp:cNvSpPr/>
      </dsp:nvSpPr>
      <dsp:spPr>
        <a:xfrm>
          <a:off x="5657849" y="1825625"/>
          <a:ext cx="2571749" cy="1543050"/>
        </a:xfrm>
        <a:prstGeom prst="rect">
          <a:avLst/>
        </a:prstGeom>
        <a:solidFill>
          <a:srgbClr val="016273"/>
        </a:solidFill>
        <a:ln w="12700" cap="flat" cmpd="sng" algn="ctr">
          <a:solidFill>
            <a:srgbClr val="01627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NZ" sz="1800" b="1" kern="1200" dirty="0"/>
            <a:t>Fit with other reforms:</a:t>
          </a:r>
          <a:r>
            <a:rPr lang="en-NZ" sz="1800" b="0" kern="1200" dirty="0"/>
            <a:t> Alignment with open banking, payments modernisation, etc</a:t>
          </a:r>
          <a:endParaRPr lang="en-NZ" sz="1800" b="1" kern="1200" dirty="0"/>
        </a:p>
      </dsp:txBody>
      <dsp:txXfrm>
        <a:off x="5657849" y="1825625"/>
        <a:ext cx="2571749" cy="154305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A9622B-258C-4F07-BB8A-9C0C0F99D32B}">
      <dsp:nvSpPr>
        <dsp:cNvPr id="0" name=""/>
        <dsp:cNvSpPr/>
      </dsp:nvSpPr>
      <dsp:spPr>
        <a:xfrm>
          <a:off x="288019" y="0"/>
          <a:ext cx="3970796" cy="3394075"/>
        </a:xfrm>
        <a:prstGeom prst="triangle">
          <a:avLst/>
        </a:prstGeom>
        <a:solidFill>
          <a:schemeClr val="bg1">
            <a:lumMod val="50000"/>
          </a:schemeClr>
        </a:solidFill>
        <a:ln w="12700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B9D13B-9CBD-494D-AD93-8E0FBF39CFC9}">
      <dsp:nvSpPr>
        <dsp:cNvPr id="0" name=""/>
        <dsp:cNvSpPr/>
      </dsp:nvSpPr>
      <dsp:spPr>
        <a:xfrm>
          <a:off x="2016230" y="504055"/>
          <a:ext cx="2206148" cy="803441"/>
        </a:xfrm>
        <a:prstGeom prst="roundRect">
          <a:avLst/>
        </a:prstGeom>
        <a:solidFill>
          <a:srgbClr val="0073BB"/>
        </a:solidFill>
        <a:ln w="12700" cap="flat" cmpd="sng" algn="ctr">
          <a:solidFill>
            <a:srgbClr val="0073BB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400" kern="1200" dirty="0">
              <a:solidFill>
                <a:schemeClr val="bg1"/>
              </a:solidFill>
            </a:rPr>
            <a:t>Lower risk / size = lighter (baseline) requirements</a:t>
          </a:r>
        </a:p>
      </dsp:txBody>
      <dsp:txXfrm>
        <a:off x="2055451" y="543276"/>
        <a:ext cx="2127706" cy="724999"/>
      </dsp:txXfrm>
    </dsp:sp>
    <dsp:sp modelId="{2319FC3D-DFB2-444B-87BB-72218FB1BF70}">
      <dsp:nvSpPr>
        <dsp:cNvPr id="0" name=""/>
        <dsp:cNvSpPr/>
      </dsp:nvSpPr>
      <dsp:spPr>
        <a:xfrm>
          <a:off x="2016230" y="1440161"/>
          <a:ext cx="2206148" cy="803441"/>
        </a:xfrm>
        <a:prstGeom prst="roundRect">
          <a:avLst/>
        </a:prstGeom>
        <a:solidFill>
          <a:srgbClr val="0073BB">
            <a:alpha val="90000"/>
          </a:srgbClr>
        </a:solidFill>
        <a:ln w="12700" cap="flat" cmpd="sng" algn="ctr">
          <a:solidFill>
            <a:srgbClr val="0073BB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400" kern="1200" dirty="0">
              <a:solidFill>
                <a:schemeClr val="bg1"/>
              </a:solidFill>
            </a:rPr>
            <a:t>Medium risk / size = additional requirements where justified</a:t>
          </a:r>
        </a:p>
      </dsp:txBody>
      <dsp:txXfrm>
        <a:off x="2055451" y="1479382"/>
        <a:ext cx="2127706" cy="724999"/>
      </dsp:txXfrm>
    </dsp:sp>
    <dsp:sp modelId="{658514FC-613F-49A8-BBD9-CE0A63E35052}">
      <dsp:nvSpPr>
        <dsp:cNvPr id="0" name=""/>
        <dsp:cNvSpPr/>
      </dsp:nvSpPr>
      <dsp:spPr>
        <a:xfrm>
          <a:off x="2016230" y="2376266"/>
          <a:ext cx="2206148" cy="803441"/>
        </a:xfrm>
        <a:prstGeom prst="roundRect">
          <a:avLst/>
        </a:prstGeom>
        <a:solidFill>
          <a:srgbClr val="0073BB">
            <a:alpha val="90000"/>
          </a:srgbClr>
        </a:solidFill>
        <a:ln w="12700" cap="flat" cmpd="sng" algn="ctr">
          <a:solidFill>
            <a:srgbClr val="0073BB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400" kern="1200" dirty="0">
              <a:solidFill>
                <a:schemeClr val="bg1"/>
              </a:solidFill>
            </a:rPr>
            <a:t>Higher risk / size = stronger requirements</a:t>
          </a:r>
        </a:p>
      </dsp:txBody>
      <dsp:txXfrm>
        <a:off x="2055451" y="2415487"/>
        <a:ext cx="2127706" cy="7249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A3E2E6-5F27-479D-97CB-EE828EC3824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8288335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83DDAA-B36F-4BB3-AB5B-943016DCAE22}" type="datetimeFigureOut">
              <a:rPr lang="en-NZ" smtClean="0"/>
              <a:t>9/06/2026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609598-AAA1-4E2C-9837-F4F650CC143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27042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79009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39505" algn="l" defTabSz="879009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79009" algn="l" defTabSz="879009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318515" algn="l" defTabSz="879009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758018" algn="l" defTabSz="879009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197524" algn="l" defTabSz="879009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637028" algn="l" defTabSz="879009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076534" algn="l" defTabSz="879009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516038" algn="l" defTabSz="879009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609598-AAA1-4E2C-9837-F4F650CC1434}" type="slidenum">
              <a:rPr lang="en-NZ" smtClean="0"/>
              <a:t>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3010800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609598-AAA1-4E2C-9837-F4F650CC1434}" type="slidenum">
              <a:rPr lang="en-NZ" smtClean="0"/>
              <a:t>12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948153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t"/>
            <a:endParaRPr lang="en-NZ" sz="11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609598-AAA1-4E2C-9837-F4F650CC1434}" type="slidenum">
              <a:rPr lang="en-NZ" smtClean="0"/>
              <a:t>13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7624523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609598-AAA1-4E2C-9837-F4F650CC1434}" type="slidenum">
              <a:rPr lang="en-NZ" smtClean="0"/>
              <a:t>14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8598089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609598-AAA1-4E2C-9837-F4F650CC1434}" type="slidenum">
              <a:rPr lang="en-NZ" smtClean="0"/>
              <a:t>15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088858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609598-AAA1-4E2C-9837-F4F650CC1434}" type="slidenum">
              <a:rPr lang="en-NZ" smtClean="0"/>
              <a:t>16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054591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609598-AAA1-4E2C-9837-F4F650CC1434}" type="slidenum">
              <a:rPr lang="en-NZ" smtClean="0"/>
              <a:t>18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821746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8790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NZ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won’t cover every detail today — the focus is on giving you a clear overview so you can engage with the consultation</a:t>
            </a:r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609598-AAA1-4E2C-9837-F4F650CC1434}" type="slidenum">
              <a:rPr lang="en-NZ" smtClean="0"/>
              <a:t>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04972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609598-AAA1-4E2C-9837-F4F650CC1434}" type="slidenum">
              <a:rPr lang="en-NZ" smtClean="0"/>
              <a:t>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6993934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t"/>
            <a:endParaRPr lang="en-NZ" sz="11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609598-AAA1-4E2C-9837-F4F650CC1434}" type="slidenum">
              <a:rPr lang="en-NZ" smtClean="0"/>
              <a:t>6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0726605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609598-AAA1-4E2C-9837-F4F650CC1434}" type="slidenum">
              <a:rPr lang="en-NZ" smtClean="0"/>
              <a:t>7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8137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609598-AAA1-4E2C-9837-F4F650CC1434}" type="slidenum">
              <a:rPr lang="en-NZ" smtClean="0"/>
              <a:t>8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288483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609598-AAA1-4E2C-9837-F4F650CC1434}" type="slidenum">
              <a:rPr lang="en-NZ" smtClean="0"/>
              <a:t>9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7610151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t"/>
            <a:endParaRPr lang="en-NZ" sz="11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609598-AAA1-4E2C-9837-F4F650CC1434}" type="slidenum">
              <a:rPr lang="en-NZ" smtClean="0"/>
              <a:t>10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01901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t"/>
            <a:endParaRPr lang="en-NZ" sz="11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609598-AAA1-4E2C-9837-F4F650CC1434}" type="slidenum">
              <a:rPr lang="en-NZ" smtClean="0"/>
              <a:t>11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961850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inistry of Business, Innovation &amp; Employment – Hīkina Whakatutuki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83518"/>
            <a:ext cx="2337946" cy="43200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71600" y="1275606"/>
            <a:ext cx="72008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975588" y="1563639"/>
            <a:ext cx="7196810" cy="993775"/>
          </a:xfrm>
          <a:prstGeom prst="rect">
            <a:avLst/>
          </a:prstGeom>
        </p:spPr>
        <p:txBody>
          <a:bodyPr anchor="b" anchorCtr="0"/>
          <a:lstStyle>
            <a:lvl1pPr algn="l">
              <a:defRPr sz="3800" b="1" i="0">
                <a:latin typeface="Aptos" panose="020B0004020202020204" pitchFamily="34" charset="0"/>
              </a:defRPr>
            </a:lvl1pPr>
          </a:lstStyle>
          <a:p>
            <a:r>
              <a:rPr lang="en-US" dirty="0"/>
              <a:t>Presentation Title</a:t>
            </a:r>
            <a:endParaRPr lang="en-N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75590" y="2715766"/>
            <a:ext cx="7196810" cy="99376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39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790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185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580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97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370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765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160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Subheading</a:t>
            </a:r>
            <a:endParaRPr lang="en-NZ" dirty="0"/>
          </a:p>
        </p:txBody>
      </p:sp>
      <p:pic>
        <p:nvPicPr>
          <p:cNvPr id="9" name="Picture 8" descr="Te Kāwanatanga o Aotearoa – New Zealand Governmnet logo">
            <a:extLst>
              <a:ext uri="{FF2B5EF4-FFF2-40B4-BE49-F238E27FC236}">
                <a16:creationId xmlns:a16="http://schemas.microsoft.com/office/drawing/2014/main" id="{3BFCFB7B-96C2-A246-8930-7C450C69911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587974"/>
            <a:ext cx="1456343" cy="21599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65C1462-F1F6-1741-B293-A809E1C234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52" r="17403" b="35775"/>
          <a:stretch/>
        </p:blipFill>
        <p:spPr>
          <a:xfrm>
            <a:off x="6267924" y="4030215"/>
            <a:ext cx="2876076" cy="1117561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2F7434-FB99-9E46-8A35-EB0C3F46B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E066BB-C9B0-0E43-8A03-FB69D0A79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179582-4DA9-BB43-9CF3-5A061232A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010DB-1659-4BBF-B863-A068F286C539}" type="slidenum">
              <a:rPr lang="en-NZ" smtClean="0"/>
              <a:pPr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137559689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karak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IE closing karakia:&#10;Ka hiki te tapu&#10;Kia wātea ai te ara&#10;Kia turuki ai te ao mārama&#10;Hui ē, Tāiki ē">
            <a:extLst>
              <a:ext uri="{FF2B5EF4-FFF2-40B4-BE49-F238E27FC236}">
                <a16:creationId xmlns:a16="http://schemas.microsoft.com/office/drawing/2014/main" id="{0910A292-B58D-6869-0B34-245CFCAB18A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6512" y="-20538"/>
            <a:ext cx="9180512" cy="5164038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A2A064-F005-C149-80C9-E6ECA87EE3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6C0BAD-0063-4C43-A112-27DC9167AC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DDAA1F-78C7-CA4A-AC51-67BF2F3F7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FC010DB-1659-4BBF-B863-A068F286C539}" type="slidenum">
              <a:rPr lang="en-NZ" smtClean="0"/>
              <a:pPr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658215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Gre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79512" y="195486"/>
            <a:ext cx="8784976" cy="47525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9" name="Title 6">
            <a:extLst>
              <a:ext uri="{FF2B5EF4-FFF2-40B4-BE49-F238E27FC236}">
                <a16:creationId xmlns:a16="http://schemas.microsoft.com/office/drawing/2014/main" id="{E035F5D9-A4A6-1041-A3D4-D87F5C1984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75588" y="1059583"/>
            <a:ext cx="6838529" cy="993775"/>
          </a:xfrm>
          <a:prstGeom prst="rect">
            <a:avLst/>
          </a:prstGeom>
        </p:spPr>
        <p:txBody>
          <a:bodyPr anchor="b" anchorCtr="0"/>
          <a:lstStyle>
            <a:lvl1pPr algn="l">
              <a:defRPr sz="3800" b="1" i="0">
                <a:latin typeface="Aptos" panose="020B0004020202020204" pitchFamily="34" charset="0"/>
              </a:defRPr>
            </a:lvl1pPr>
          </a:lstStyle>
          <a:p>
            <a:r>
              <a:rPr lang="en-US" dirty="0"/>
              <a:t>Section Title</a:t>
            </a:r>
            <a:endParaRPr lang="en-NZ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7B36A2C-CE4C-0947-B196-601D80E736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75588" y="2139702"/>
            <a:ext cx="6838529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Subtitle 2">
            <a:extLst>
              <a:ext uri="{FF2B5EF4-FFF2-40B4-BE49-F238E27FC236}">
                <a16:creationId xmlns:a16="http://schemas.microsoft.com/office/drawing/2014/main" id="{5D162E98-FAD0-484F-9855-FB8551139D3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75590" y="2211710"/>
            <a:ext cx="6838527" cy="13144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ln>
                  <a:noFill/>
                </a:ln>
                <a:solidFill>
                  <a:sysClr val="windowText" lastClr="000000"/>
                </a:solidFill>
              </a:defRPr>
            </a:lvl1pPr>
            <a:lvl2pPr marL="439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790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185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580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97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370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765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160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Subheading</a:t>
            </a:r>
            <a:endParaRPr lang="en-NZ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AACC66A-E520-7346-AB26-0DBAB0D673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52" r="17403" b="35775"/>
          <a:stretch/>
        </p:blipFill>
        <p:spPr>
          <a:xfrm>
            <a:off x="6267924" y="4030215"/>
            <a:ext cx="2876076" cy="1117561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4E0CE19-7918-2049-9AB8-8258DA79A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CCB2D2-C6CE-BE4A-98EE-424CE7121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C9570D-A8C6-624B-BE79-02A508CEA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010DB-1659-4BBF-B863-A068F286C539}" type="slidenum">
              <a:rPr lang="en-NZ" smtClean="0"/>
              <a:pPr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09816253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e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79512" y="195486"/>
            <a:ext cx="8784976" cy="4752528"/>
          </a:xfrm>
          <a:prstGeom prst="rect">
            <a:avLst/>
          </a:prstGeom>
          <a:solidFill>
            <a:srgbClr val="016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2" name="Title 6">
            <a:extLst>
              <a:ext uri="{FF2B5EF4-FFF2-40B4-BE49-F238E27FC236}">
                <a16:creationId xmlns:a16="http://schemas.microsoft.com/office/drawing/2014/main" id="{0614BE17-EC22-F64F-846C-BDBB337AFB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75588" y="1059583"/>
            <a:ext cx="6838529" cy="993775"/>
          </a:xfrm>
          <a:prstGeom prst="rect">
            <a:avLst/>
          </a:prstGeom>
        </p:spPr>
        <p:txBody>
          <a:bodyPr anchor="b" anchorCtr="0"/>
          <a:lstStyle>
            <a:lvl1pPr algn="l">
              <a:defRPr sz="3800" b="1" i="0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r>
              <a:rPr lang="en-US" dirty="0"/>
              <a:t>Section Title</a:t>
            </a:r>
            <a:endParaRPr lang="en-NZ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8C3B0A8-1734-4B48-A7EA-69E52DD3DC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75588" y="2139702"/>
            <a:ext cx="6838529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Subtitle 2">
            <a:extLst>
              <a:ext uri="{FF2B5EF4-FFF2-40B4-BE49-F238E27FC236}">
                <a16:creationId xmlns:a16="http://schemas.microsoft.com/office/drawing/2014/main" id="{4C15C1FA-32E8-214F-8660-7E8216AA5B0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75590" y="2211710"/>
            <a:ext cx="6838527" cy="13144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39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790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185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580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97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370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765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160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Subheading</a:t>
            </a:r>
            <a:endParaRPr lang="en-NZ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96BD514-34CE-AE40-BF87-B72B11B9AE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52" r="17403" b="35775"/>
          <a:stretch/>
        </p:blipFill>
        <p:spPr>
          <a:xfrm>
            <a:off x="6267924" y="4030215"/>
            <a:ext cx="2876076" cy="1117561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89D7B2-264D-CC42-9D29-5A341C9A8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9D964F-CAF4-4945-814F-70FBED28E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59FB13-1E3D-834A-93B2-19DA804DC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010DB-1659-4BBF-B863-A068F286C539}" type="slidenum">
              <a:rPr lang="en-NZ" smtClean="0"/>
              <a:pPr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6428584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ark Bl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79512" y="195486"/>
            <a:ext cx="8784976" cy="4752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2" name="Title 6">
            <a:extLst>
              <a:ext uri="{FF2B5EF4-FFF2-40B4-BE49-F238E27FC236}">
                <a16:creationId xmlns:a16="http://schemas.microsoft.com/office/drawing/2014/main" id="{0614BE17-EC22-F64F-846C-BDBB337AFB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75588" y="1059583"/>
            <a:ext cx="6838529" cy="993775"/>
          </a:xfrm>
          <a:prstGeom prst="rect">
            <a:avLst/>
          </a:prstGeom>
        </p:spPr>
        <p:txBody>
          <a:bodyPr anchor="b" anchorCtr="0"/>
          <a:lstStyle>
            <a:lvl1pPr algn="l">
              <a:defRPr sz="3800" b="1" i="0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r>
              <a:rPr lang="en-US" dirty="0"/>
              <a:t>Section Title</a:t>
            </a:r>
            <a:endParaRPr lang="en-NZ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8C3B0A8-1734-4B48-A7EA-69E52DD3DC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75588" y="2139702"/>
            <a:ext cx="6838529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Subtitle 2">
            <a:extLst>
              <a:ext uri="{FF2B5EF4-FFF2-40B4-BE49-F238E27FC236}">
                <a16:creationId xmlns:a16="http://schemas.microsoft.com/office/drawing/2014/main" id="{4C15C1FA-32E8-214F-8660-7E8216AA5B0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75590" y="2211710"/>
            <a:ext cx="6838527" cy="13144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39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790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185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580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97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370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765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160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Subheading</a:t>
            </a:r>
            <a:endParaRPr lang="en-NZ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661A1FD-1CA3-4F4D-AF4B-DB6CEB578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52" r="17403" b="35775"/>
          <a:stretch/>
        </p:blipFill>
        <p:spPr>
          <a:xfrm>
            <a:off x="6267924" y="4030215"/>
            <a:ext cx="2876076" cy="1117561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EE0A11-23D6-634D-AE36-007619CE2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A3F454-E670-0E4D-9CF0-B54A72552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D9DFCB-52BE-714A-BA6D-80B7E8C56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010DB-1659-4BBF-B863-A068F286C539}" type="slidenum">
              <a:rPr lang="en-NZ" smtClean="0"/>
              <a:pPr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78541069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ark Gre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79512" y="195486"/>
            <a:ext cx="8784976" cy="475252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2" name="Title 6">
            <a:extLst>
              <a:ext uri="{FF2B5EF4-FFF2-40B4-BE49-F238E27FC236}">
                <a16:creationId xmlns:a16="http://schemas.microsoft.com/office/drawing/2014/main" id="{0614BE17-EC22-F64F-846C-BDBB337AFB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75588" y="1059583"/>
            <a:ext cx="6838529" cy="993775"/>
          </a:xfrm>
          <a:prstGeom prst="rect">
            <a:avLst/>
          </a:prstGeom>
        </p:spPr>
        <p:txBody>
          <a:bodyPr anchor="b" anchorCtr="0"/>
          <a:lstStyle>
            <a:lvl1pPr algn="l">
              <a:defRPr sz="3800" b="1" i="0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r>
              <a:rPr lang="en-US" dirty="0"/>
              <a:t>Section Title</a:t>
            </a:r>
            <a:endParaRPr lang="en-NZ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8C3B0A8-1734-4B48-A7EA-69E52DD3DC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75588" y="2139702"/>
            <a:ext cx="6838529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Subtitle 2">
            <a:extLst>
              <a:ext uri="{FF2B5EF4-FFF2-40B4-BE49-F238E27FC236}">
                <a16:creationId xmlns:a16="http://schemas.microsoft.com/office/drawing/2014/main" id="{4C15C1FA-32E8-214F-8660-7E8216AA5B0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75590" y="2211710"/>
            <a:ext cx="6838527" cy="13144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39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790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185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580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97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370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765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160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Subheading</a:t>
            </a:r>
            <a:endParaRPr lang="en-NZ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661A1FD-1CA3-4F4D-AF4B-DB6CEB578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52" r="17403" b="35775"/>
          <a:stretch/>
        </p:blipFill>
        <p:spPr>
          <a:xfrm>
            <a:off x="6267924" y="4030215"/>
            <a:ext cx="2876076" cy="1117561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2D2F31-0E30-064F-BC4C-27B421378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7A2A6E-DD59-C043-B19C-CE2516A23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2153D9-A9D2-CB40-9746-CC0070CBD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010DB-1659-4BBF-B863-A068F286C539}" type="slidenum">
              <a:rPr lang="en-NZ" smtClean="0"/>
              <a:pPr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090838981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857250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NZ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0935F55-E922-584E-90F3-516C1A211D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52" r="12248" b="35775"/>
          <a:stretch/>
        </p:blipFill>
        <p:spPr>
          <a:xfrm>
            <a:off x="7668344" y="4608065"/>
            <a:ext cx="1475656" cy="539711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26908C7-AAD1-BE4C-A766-21F2A90E3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4533A9-9A17-6441-9136-70323DD7E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59FF7F-08B0-464C-B795-D4783067B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010DB-1659-4BBF-B863-A068F286C539}" type="slidenum">
              <a:rPr lang="en-NZ" smtClean="0"/>
              <a:pPr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769126336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Gre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79512" y="195486"/>
            <a:ext cx="8784976" cy="47525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5" name="Pictur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0" y="0"/>
            <a:ext cx="1403649" cy="77247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3C2B79F-075E-2240-8E67-960868124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DB1C8C-7C4F-684A-B747-1078EBA1B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E36A9D-1478-194F-B5E7-4820FC9AC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010DB-1659-4BBF-B863-A068F286C539}" type="slidenum">
              <a:rPr lang="en-NZ" smtClean="0"/>
              <a:pPr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37095038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46CEE22-DA6C-C344-9977-4AFB14D21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2D9341A-6AC8-494C-8054-2948EFB16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B9BD97-B507-864E-A193-658340E33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010DB-1659-4BBF-B863-A068F286C539}" type="slidenum">
              <a:rPr lang="en-NZ" smtClean="0"/>
              <a:pPr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28389224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 karak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MBIE opening karakia:&#10;Tāwhia tō mana kia mau, kia māiaKa huri taku aro ki te pae kahurangi, &#10;kei reira te oranga mōkuMā mahi tahi, ka ora, ka puāwaiĀ mātau mahi katoa, ka pono, ka tikaTIHEI MAURI ORA">
            <a:extLst>
              <a:ext uri="{FF2B5EF4-FFF2-40B4-BE49-F238E27FC236}">
                <a16:creationId xmlns:a16="http://schemas.microsoft.com/office/drawing/2014/main" id="{2D4A661D-43D4-C02E-30A9-38FAE77DDC8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6512" y="0"/>
            <a:ext cx="9180512" cy="5164038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AE38DCF-FC99-B841-ABD9-C201970A7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63ECE3-F01E-394F-A7C5-AA1E49B83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275DAF-9A8C-7045-9F83-93A05EE71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FC010DB-1659-4BBF-B863-A068F286C539}" type="slidenum">
              <a:rPr lang="en-NZ" smtClean="0"/>
              <a:pPr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820365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NZ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36046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tx1">
                    <a:tint val="75000"/>
                  </a:schemeClr>
                </a:solidFill>
                <a:latin typeface="Aptos" panose="020B0004020202020204" pitchFamily="34" charset="0"/>
              </a:defRPr>
            </a:lvl1pPr>
          </a:lstStyle>
          <a:p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36046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650" y="4890194"/>
            <a:ext cx="78867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>
                <a:solidFill>
                  <a:schemeClr val="tx1"/>
                </a:solidFill>
              </a:defRPr>
            </a:lvl1pPr>
          </a:lstStyle>
          <a:p>
            <a:fld id="{5FC010DB-1659-4BBF-B863-A068F286C539}" type="slidenum">
              <a:rPr lang="en-NZ" smtClean="0"/>
              <a:pPr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256363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5" r:id="rId2"/>
    <p:sldLayoutId id="2147483716" r:id="rId3"/>
    <p:sldLayoutId id="2147483720" r:id="rId4"/>
    <p:sldLayoutId id="2147483721" r:id="rId5"/>
    <p:sldLayoutId id="2147483710" r:id="rId6"/>
    <p:sldLayoutId id="2147483711" r:id="rId7"/>
    <p:sldLayoutId id="2147483722" r:id="rId8"/>
    <p:sldLayoutId id="2147483723" r:id="rId9"/>
    <p:sldLayoutId id="2147483724" r:id="rId10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kern="1200">
          <a:solidFill>
            <a:schemeClr val="tx1"/>
          </a:solidFill>
          <a:latin typeface="Aptos" panose="020B0004020202020204" pitchFamily="34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b="0" i="0" kern="1200">
          <a:solidFill>
            <a:schemeClr val="tx1"/>
          </a:solidFill>
          <a:latin typeface="Aptos" panose="020B0004020202020204" pitchFamily="34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ptos" panose="020B00040202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b="0" i="0" kern="1200">
          <a:solidFill>
            <a:schemeClr val="tx1"/>
          </a:solidFill>
          <a:latin typeface="Aptos" panose="020B00040202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chemeClr val="tx1"/>
          </a:solidFill>
          <a:latin typeface="Aptos" panose="020B00040202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chemeClr val="tx1"/>
          </a:solidFill>
          <a:latin typeface="Aptos" panose="020B00040202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openxmlformats.org/officeDocument/2006/relationships/image" Target="../media/image14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microsoft.com/office/2007/relationships/hdphoto" Target="../media/hdphoto8.wdp"/><Relationship Id="rId5" Type="http://schemas.openxmlformats.org/officeDocument/2006/relationships/image" Target="../media/image15.png"/><Relationship Id="rId4" Type="http://schemas.microsoft.com/office/2007/relationships/hdphoto" Target="../media/hdphoto7.wdp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mailto:FinancialMarkets@mbie.govt.nz" TargetMode="Externa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216FE0B-CB1E-D44D-001E-010D38287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Payment services regulation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2541CEAA-2BA5-7D98-3AE6-2C4E84CBB13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Discussion document open for submissions until </a:t>
            </a:r>
            <a:r>
              <a:rPr lang="en-US" b="1" dirty="0"/>
              <a:t>Friday 3 July 2026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D04403E-FC5F-C743-B51C-F5F55A539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010DB-1659-4BBF-B863-A068F286C539}" type="slidenum">
              <a:rPr lang="en-NZ" smtClean="0"/>
              <a:pPr/>
              <a:t>1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712623359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EF0BEB-35C2-F826-CE27-D8F9948B3A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81D9EF-AE8D-4298-F0D8-577777E42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dirty="0"/>
              <a:t>Other countries take different approaches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BB8599C1-BBBC-92B9-4AAB-C1B789308AD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0070888"/>
              </p:ext>
            </p:extLst>
          </p:nvPr>
        </p:nvGraphicFramePr>
        <p:xfrm>
          <a:off x="457200" y="1200150"/>
          <a:ext cx="8003230" cy="2992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646">
                  <a:extLst>
                    <a:ext uri="{9D8B030D-6E8A-4147-A177-3AD203B41FA5}">
                      <a16:colId xmlns:a16="http://schemas.microsoft.com/office/drawing/2014/main" val="609727314"/>
                    </a:ext>
                  </a:extLst>
                </a:gridCol>
                <a:gridCol w="1600646">
                  <a:extLst>
                    <a:ext uri="{9D8B030D-6E8A-4147-A177-3AD203B41FA5}">
                      <a16:colId xmlns:a16="http://schemas.microsoft.com/office/drawing/2014/main" val="1643231320"/>
                    </a:ext>
                  </a:extLst>
                </a:gridCol>
                <a:gridCol w="1600646">
                  <a:extLst>
                    <a:ext uri="{9D8B030D-6E8A-4147-A177-3AD203B41FA5}">
                      <a16:colId xmlns:a16="http://schemas.microsoft.com/office/drawing/2014/main" val="2495571830"/>
                    </a:ext>
                  </a:extLst>
                </a:gridCol>
                <a:gridCol w="1600646">
                  <a:extLst>
                    <a:ext uri="{9D8B030D-6E8A-4147-A177-3AD203B41FA5}">
                      <a16:colId xmlns:a16="http://schemas.microsoft.com/office/drawing/2014/main" val="4271102387"/>
                    </a:ext>
                  </a:extLst>
                </a:gridCol>
                <a:gridCol w="1600646">
                  <a:extLst>
                    <a:ext uri="{9D8B030D-6E8A-4147-A177-3AD203B41FA5}">
                      <a16:colId xmlns:a16="http://schemas.microsoft.com/office/drawing/2014/main" val="29250561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NZ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1400" dirty="0"/>
                        <a:t>New Zealand</a:t>
                      </a:r>
                    </a:p>
                  </a:txBody>
                  <a:tcPr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1400" dirty="0"/>
                        <a:t>Singapore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1400" dirty="0"/>
                        <a:t>UK / EU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1400" dirty="0"/>
                        <a:t>Australia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31053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NZ" sz="1400" b="0" dirty="0"/>
                        <a:t>Dedicated framework in place</a:t>
                      </a:r>
                    </a:p>
                  </a:txBody>
                  <a:tcPr>
                    <a:lnT w="381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1400" b="0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1400" b="0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NZ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ptos" panose="02110004020202020204"/>
                          <a:ea typeface="+mn-ea"/>
                          <a:cs typeface="+mn-cs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NZ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ptos" panose="02110004020202020204"/>
                          <a:ea typeface="+mn-ea"/>
                          <a:cs typeface="+mn-cs"/>
                        </a:rPr>
                        <a:t>In progress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25813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NZ" sz="1400" b="0" dirty="0"/>
                        <a:t>Licensing / authorisation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1400" b="0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1400" b="0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NZ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ptos" panose="02110004020202020204"/>
                          <a:ea typeface="+mn-ea"/>
                          <a:cs typeface="+mn-cs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NZ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ptos" panose="02110004020202020204"/>
                          <a:ea typeface="+mn-ea"/>
                          <a:cs typeface="+mn-cs"/>
                        </a:rPr>
                        <a:t>In progress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48225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NZ" sz="1400" b="0" dirty="0"/>
                        <a:t>Requirements for safeguarding, transparency, conduct, operational resilience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1400" b="0" dirty="0"/>
                        <a:t>Addressed through a mix of existing rules and arrangements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1400" b="0" dirty="0"/>
                        <a:t>Addressed through a dedicated framework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1400" b="0" dirty="0"/>
                        <a:t>Addressed through a dedicated framework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NZ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ptos" panose="0211000402020202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NZ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ptos" panose="02110004020202020204"/>
                          <a:ea typeface="+mn-ea"/>
                          <a:cs typeface="+mn-cs"/>
                        </a:rPr>
                        <a:t>Addressed through a mix of existing rules (dedicated framework in progress)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8914831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5690D0-B987-58DC-A024-116A963AA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010DB-1659-4BBF-B863-A068F286C539}" type="slidenum">
              <a:rPr lang="en-NZ" smtClean="0"/>
              <a:pPr/>
              <a:t>10</a:t>
            </a:fld>
            <a:endParaRPr lang="en-NZ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36B52AB-92EA-12CA-9851-9F364944850C}"/>
              </a:ext>
            </a:extLst>
          </p:cNvPr>
          <p:cNvSpPr/>
          <p:nvPr/>
        </p:nvSpPr>
        <p:spPr>
          <a:xfrm>
            <a:off x="323528" y="4112607"/>
            <a:ext cx="7886700" cy="8572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NZ" sz="1400" dirty="0">
                <a:solidFill>
                  <a:schemeClr val="tx1"/>
                </a:solidFill>
              </a:rPr>
              <a:t>Note: this table is high level and illustrative. MBIE is not assuming NZ should adopt any one overseas model at this stage.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812280" y="146304"/>
            <a:ext cx="2057400" cy="274320"/>
          </a:xfrm>
          <a:prstGeom prst="roundRect">
            <a:avLst/>
          </a:prstGeom>
          <a:solidFill>
            <a:srgbClr val="606060"/>
          </a:solidFill>
          <a:ln>
            <a:solidFill>
              <a:srgbClr val="606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576" tIns="9144" rIns="36576" bIns="9144" rtlCol="0" anchor="ctr"/>
          <a:lstStyle/>
          <a:p>
            <a:pPr algn="ctr"/>
            <a:r>
              <a:rPr sz="830" b="1">
                <a:solidFill>
                  <a:srgbClr val="FFFFFF"/>
                </a:solidFill>
              </a:rPr>
              <a:t>Current rules</a:t>
            </a:r>
          </a:p>
        </p:txBody>
      </p:sp>
    </p:spTree>
    <p:extLst>
      <p:ext uri="{BB962C8B-B14F-4D97-AF65-F5344CB8AC3E}">
        <p14:creationId xmlns:p14="http://schemas.microsoft.com/office/powerpoint/2010/main" val="3711346879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147043-0C64-F356-E0A9-FB14E84314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350E6-3460-0CEC-2CE1-5D463284C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857250"/>
          </a:xfrm>
        </p:spPr>
        <p:txBody>
          <a:bodyPr anchor="ctr">
            <a:normAutofit/>
          </a:bodyPr>
          <a:lstStyle/>
          <a:p>
            <a:r>
              <a:rPr sz="2800" b="1" dirty="0">
                <a:solidFill>
                  <a:srgbClr val="212121"/>
                </a:solidFill>
              </a:rPr>
              <a:t>What we want to know about current rules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C50763-FEC9-A22C-FEB1-2D1C0105F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8650" y="4890194"/>
            <a:ext cx="7886700" cy="273844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5FC010DB-1659-4BBF-B863-A068F286C539}" type="slidenum">
              <a:rPr lang="en-NZ" smtClean="0"/>
              <a:pPr>
                <a:spcAft>
                  <a:spcPts val="600"/>
                </a:spcAft>
              </a:pPr>
              <a:t>11</a:t>
            </a:fld>
            <a:endParaRPr lang="en-NZ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24C903D3-9D36-17DC-8C5B-82C5E147AF0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1771526"/>
              </p:ext>
            </p:extLst>
          </p:nvPr>
        </p:nvGraphicFramePr>
        <p:xfrm>
          <a:off x="457200" y="1200151"/>
          <a:ext cx="8229600" cy="3394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Rounded Rectangle 7"/>
          <p:cNvSpPr/>
          <p:nvPr/>
        </p:nvSpPr>
        <p:spPr>
          <a:xfrm>
            <a:off x="6812280" y="146304"/>
            <a:ext cx="2057400" cy="274320"/>
          </a:xfrm>
          <a:prstGeom prst="roundRect">
            <a:avLst/>
          </a:prstGeom>
          <a:solidFill>
            <a:srgbClr val="606060"/>
          </a:solidFill>
          <a:ln>
            <a:solidFill>
              <a:srgbClr val="606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576" tIns="9144" rIns="36576" bIns="9144" rtlCol="0" anchor="ctr"/>
          <a:lstStyle/>
          <a:p>
            <a:pPr algn="ctr"/>
            <a:r>
              <a:rPr sz="830" b="1">
                <a:solidFill>
                  <a:srgbClr val="FFFFFF"/>
                </a:solidFill>
              </a:rPr>
              <a:t>Current rules</a:t>
            </a:r>
          </a:p>
        </p:txBody>
      </p:sp>
    </p:spTree>
    <p:extLst>
      <p:ext uri="{BB962C8B-B14F-4D97-AF65-F5344CB8AC3E}">
        <p14:creationId xmlns:p14="http://schemas.microsoft.com/office/powerpoint/2010/main" val="2380619431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00F86F-2E40-A010-01BB-CDB307A5BF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161B8E0-4DF1-462F-1125-ADD6A83F2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What may not be working well?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27C89AF-132D-8BAF-47C5-BADB00FEB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010DB-1659-4BBF-B863-A068F286C539}" type="slidenum">
              <a:rPr lang="en-NZ" smtClean="0"/>
              <a:pPr/>
              <a:t>12</a:t>
            </a:fld>
            <a:endParaRPr lang="en-NZ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F9C4869E-5F51-BA0A-3AE8-7A9C38F06D8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sz="1800">
                <a:solidFill>
                  <a:srgbClr val="FFFFFF"/>
                </a:solidFill>
              </a:rPr>
              <a:t>Where might current rules be creating practical issues?</a:t>
            </a:r>
          </a:p>
          <a:p>
            <a:r>
              <a:rPr sz="1400">
                <a:solidFill>
                  <a:srgbClr val="FFFFFF"/>
                </a:solidFill>
              </a:rPr>
              <a:t>Entry and growth | User protection | Token-based payment models</a:t>
            </a:r>
          </a:p>
        </p:txBody>
      </p:sp>
    </p:spTree>
    <p:extLst>
      <p:ext uri="{BB962C8B-B14F-4D97-AF65-F5344CB8AC3E}">
        <p14:creationId xmlns:p14="http://schemas.microsoft.com/office/powerpoint/2010/main" val="425550910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4AA60C-69AB-1BD7-EF9B-3E33802087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3521C5-982C-62D1-DA7D-6C01E3028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Possible barriers to entry and growth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A691FEA3-F314-2932-6215-8511FD48DC4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8766357"/>
              </p:ext>
            </p:extLst>
          </p:nvPr>
        </p:nvGraphicFramePr>
        <p:xfrm>
          <a:off x="457200" y="1200150"/>
          <a:ext cx="8229600" cy="3394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5D9ACC-BF34-C5D8-F840-6AAA810F5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010DB-1659-4BBF-B863-A068F286C539}" type="slidenum">
              <a:rPr lang="en-NZ" smtClean="0"/>
              <a:pPr/>
              <a:t>13</a:t>
            </a:fld>
            <a:endParaRPr lang="en-NZ" dirty="0"/>
          </a:p>
        </p:txBody>
      </p:sp>
      <p:sp>
        <p:nvSpPr>
          <p:cNvPr id="7" name="Rounded Rectangle 6"/>
          <p:cNvSpPr/>
          <p:nvPr/>
        </p:nvSpPr>
        <p:spPr>
          <a:xfrm>
            <a:off x="6812280" y="146304"/>
            <a:ext cx="2057400" cy="274320"/>
          </a:xfrm>
          <a:prstGeom prst="roundRect">
            <a:avLst/>
          </a:prstGeom>
          <a:solidFill>
            <a:srgbClr val="606060"/>
          </a:solidFill>
          <a:ln>
            <a:solidFill>
              <a:srgbClr val="606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576" tIns="9144" rIns="36576" bIns="9144" rtlCol="0" anchor="ctr"/>
          <a:lstStyle/>
          <a:p>
            <a:pPr algn="ctr"/>
            <a:r>
              <a:rPr sz="830" b="1">
                <a:solidFill>
                  <a:srgbClr val="FFFFFF"/>
                </a:solidFill>
              </a:rPr>
              <a:t>What may not be working well</a:t>
            </a:r>
          </a:p>
        </p:txBody>
      </p:sp>
    </p:spTree>
    <p:extLst>
      <p:ext uri="{BB962C8B-B14F-4D97-AF65-F5344CB8AC3E}">
        <p14:creationId xmlns:p14="http://schemas.microsoft.com/office/powerpoint/2010/main" val="3683238169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E2939A-CFB0-B7DB-15E5-7AE3929E58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3C53F-7ED6-6BE6-102B-B63C47D79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dirty="0"/>
              <a:t>Possible issues with user protection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D6966CE7-B688-F088-5AFD-EEF46601184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8444262"/>
              </p:ext>
            </p:extLst>
          </p:nvPr>
        </p:nvGraphicFramePr>
        <p:xfrm>
          <a:off x="457200" y="1200150"/>
          <a:ext cx="8229600" cy="3394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3683D7-046A-963C-827C-73EE82F52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010DB-1659-4BBF-B863-A068F286C539}" type="slidenum">
              <a:rPr lang="en-NZ" smtClean="0"/>
              <a:pPr/>
              <a:t>14</a:t>
            </a:fld>
            <a:endParaRPr lang="en-NZ" dirty="0"/>
          </a:p>
        </p:txBody>
      </p:sp>
      <p:sp>
        <p:nvSpPr>
          <p:cNvPr id="7" name="Rounded Rectangle 6"/>
          <p:cNvSpPr/>
          <p:nvPr/>
        </p:nvSpPr>
        <p:spPr>
          <a:xfrm>
            <a:off x="6812280" y="146304"/>
            <a:ext cx="2057400" cy="274320"/>
          </a:xfrm>
          <a:prstGeom prst="roundRect">
            <a:avLst/>
          </a:prstGeom>
          <a:solidFill>
            <a:srgbClr val="606060"/>
          </a:solidFill>
          <a:ln>
            <a:solidFill>
              <a:srgbClr val="606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576" tIns="9144" rIns="36576" bIns="9144" rtlCol="0" anchor="ctr"/>
          <a:lstStyle/>
          <a:p>
            <a:pPr algn="ctr"/>
            <a:r>
              <a:rPr sz="830" b="1">
                <a:solidFill>
                  <a:srgbClr val="FFFFFF"/>
                </a:solidFill>
              </a:rPr>
              <a:t>What may not be working well</a:t>
            </a:r>
          </a:p>
        </p:txBody>
      </p:sp>
    </p:spTree>
    <p:extLst>
      <p:ext uri="{BB962C8B-B14F-4D97-AF65-F5344CB8AC3E}">
        <p14:creationId xmlns:p14="http://schemas.microsoft.com/office/powerpoint/2010/main" val="94156244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ED237A-41F5-90E8-F699-5C6519BDA4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86035A-C2DD-9DA1-17B2-8980831AB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dirty="0"/>
              <a:t>Digital tokens can raise additional issues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6AC67A79-59C2-1081-8D99-19DA37C88A1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776787"/>
              </p:ext>
            </p:extLst>
          </p:nvPr>
        </p:nvGraphicFramePr>
        <p:xfrm>
          <a:off x="457200" y="1200150"/>
          <a:ext cx="8229600" cy="3394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56A2BC-F44B-DDB2-902E-15E461215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010DB-1659-4BBF-B863-A068F286C539}" type="slidenum">
              <a:rPr lang="en-NZ" smtClean="0"/>
              <a:pPr/>
              <a:t>15</a:t>
            </a:fld>
            <a:endParaRPr lang="en-NZ" dirty="0"/>
          </a:p>
        </p:txBody>
      </p:sp>
      <p:sp>
        <p:nvSpPr>
          <p:cNvPr id="8" name="Rounded Rectangle 7"/>
          <p:cNvSpPr/>
          <p:nvPr/>
        </p:nvSpPr>
        <p:spPr>
          <a:xfrm>
            <a:off x="6812280" y="146304"/>
            <a:ext cx="2057400" cy="274320"/>
          </a:xfrm>
          <a:prstGeom prst="roundRect">
            <a:avLst/>
          </a:prstGeom>
          <a:solidFill>
            <a:srgbClr val="606060"/>
          </a:solidFill>
          <a:ln>
            <a:solidFill>
              <a:srgbClr val="606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576" tIns="9144" rIns="36576" bIns="9144" rtlCol="0" anchor="ctr"/>
          <a:lstStyle/>
          <a:p>
            <a:pPr algn="ctr"/>
            <a:r>
              <a:rPr sz="830" b="1">
                <a:solidFill>
                  <a:srgbClr val="FFFFFF"/>
                </a:solidFill>
              </a:rPr>
              <a:t>What may not be working well</a:t>
            </a:r>
          </a:p>
        </p:txBody>
      </p:sp>
    </p:spTree>
    <p:extLst>
      <p:ext uri="{BB962C8B-B14F-4D97-AF65-F5344CB8AC3E}">
        <p14:creationId xmlns:p14="http://schemas.microsoft.com/office/powerpoint/2010/main" val="999964187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47E8A-FFB9-5D7C-A005-E945924C1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z="2400" b="1" dirty="0">
                <a:solidFill>
                  <a:srgbClr val="212121"/>
                </a:solidFill>
              </a:rPr>
              <a:t>What we want to </a:t>
            </a:r>
            <a:r>
              <a:rPr lang="en-NZ" sz="2400" b="1" dirty="0">
                <a:solidFill>
                  <a:srgbClr val="212121"/>
                </a:solidFill>
              </a:rPr>
              <a:t>know</a:t>
            </a:r>
            <a:r>
              <a:rPr sz="2400" b="1" dirty="0">
                <a:solidFill>
                  <a:srgbClr val="212121"/>
                </a:solidFill>
              </a:rPr>
              <a:t> about practical issues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FD92C7C-9BD4-AAAC-9261-FD95E67B0EA7}"/>
              </a:ext>
            </a:extLst>
          </p:cNvPr>
          <p:cNvGrpSpPr/>
          <p:nvPr/>
        </p:nvGrpSpPr>
        <p:grpSpPr>
          <a:xfrm>
            <a:off x="459118" y="1200150"/>
            <a:ext cx="8001314" cy="3394075"/>
            <a:chOff x="459118" y="1200150"/>
            <a:chExt cx="6154237" cy="3394075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B2E301CE-47A2-4F17-1BBC-FE8BE169835A}"/>
                </a:ext>
              </a:extLst>
            </p:cNvPr>
            <p:cNvSpPr/>
            <p:nvPr/>
          </p:nvSpPr>
          <p:spPr>
            <a:xfrm>
              <a:off x="459118" y="1200150"/>
              <a:ext cx="2011188" cy="3394075"/>
            </a:xfrm>
            <a:custGeom>
              <a:avLst/>
              <a:gdLst>
                <a:gd name="connsiteX0" fmla="*/ 0 w 2011188"/>
                <a:gd name="connsiteY0" fmla="*/ 201119 h 3394075"/>
                <a:gd name="connsiteX1" fmla="*/ 201119 w 2011188"/>
                <a:gd name="connsiteY1" fmla="*/ 0 h 3394075"/>
                <a:gd name="connsiteX2" fmla="*/ 1810069 w 2011188"/>
                <a:gd name="connsiteY2" fmla="*/ 0 h 3394075"/>
                <a:gd name="connsiteX3" fmla="*/ 2011188 w 2011188"/>
                <a:gd name="connsiteY3" fmla="*/ 201119 h 3394075"/>
                <a:gd name="connsiteX4" fmla="*/ 2011188 w 2011188"/>
                <a:gd name="connsiteY4" fmla="*/ 3192956 h 3394075"/>
                <a:gd name="connsiteX5" fmla="*/ 1810069 w 2011188"/>
                <a:gd name="connsiteY5" fmla="*/ 3394075 h 3394075"/>
                <a:gd name="connsiteX6" fmla="*/ 201119 w 2011188"/>
                <a:gd name="connsiteY6" fmla="*/ 3394075 h 3394075"/>
                <a:gd name="connsiteX7" fmla="*/ 0 w 2011188"/>
                <a:gd name="connsiteY7" fmla="*/ 3192956 h 3394075"/>
                <a:gd name="connsiteX8" fmla="*/ 0 w 2011188"/>
                <a:gd name="connsiteY8" fmla="*/ 201119 h 3394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11188" h="3394075">
                  <a:moveTo>
                    <a:pt x="0" y="201119"/>
                  </a:moveTo>
                  <a:cubicBezTo>
                    <a:pt x="0" y="90044"/>
                    <a:pt x="90044" y="0"/>
                    <a:pt x="201119" y="0"/>
                  </a:cubicBezTo>
                  <a:lnTo>
                    <a:pt x="1810069" y="0"/>
                  </a:lnTo>
                  <a:cubicBezTo>
                    <a:pt x="1921144" y="0"/>
                    <a:pt x="2011188" y="90044"/>
                    <a:pt x="2011188" y="201119"/>
                  </a:cubicBezTo>
                  <a:lnTo>
                    <a:pt x="2011188" y="3192956"/>
                  </a:lnTo>
                  <a:cubicBezTo>
                    <a:pt x="2011188" y="3304031"/>
                    <a:pt x="1921144" y="3394075"/>
                    <a:pt x="1810069" y="3394075"/>
                  </a:cubicBezTo>
                  <a:lnTo>
                    <a:pt x="201119" y="3394075"/>
                  </a:lnTo>
                  <a:cubicBezTo>
                    <a:pt x="90044" y="3394075"/>
                    <a:pt x="0" y="3304031"/>
                    <a:pt x="0" y="3192956"/>
                  </a:cubicBezTo>
                  <a:lnTo>
                    <a:pt x="0" y="201119"/>
                  </a:lnTo>
                  <a:close/>
                </a:path>
              </a:pathLst>
            </a:custGeom>
            <a:solidFill>
              <a:srgbClr val="016273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3792" tIns="1471422" rIns="113792" bIns="792607" numCol="1" spcCol="1270" anchor="t" anchorCtr="1">
              <a:noAutofit/>
            </a:bodyPr>
            <a:lstStyle/>
            <a:p>
              <a:pPr marL="0" lvl="0" indent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NZ" sz="2000" kern="1200" dirty="0"/>
                <a:t>Examples</a:t>
              </a:r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NZ" sz="1400" kern="1200" dirty="0"/>
                <a:t>Barriers and frictions</a:t>
              </a:r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NZ" sz="1400" kern="1200" dirty="0"/>
                <a:t>Unclear rules</a:t>
              </a:r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NZ" sz="1400" kern="1200" dirty="0"/>
                <a:t>Problems with protections or responsibility</a:t>
              </a:r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NZ" sz="1400" dirty="0"/>
                <a:t>Token-based service risks</a:t>
              </a:r>
              <a:endParaRPr lang="en-NZ" sz="1400" kern="1200" dirty="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34E6401B-63B3-66D3-A5FC-2F532B6413DD}"/>
                </a:ext>
              </a:extLst>
            </p:cNvPr>
            <p:cNvSpPr/>
            <p:nvPr/>
          </p:nvSpPr>
          <p:spPr>
            <a:xfrm>
              <a:off x="1017090" y="1406714"/>
              <a:ext cx="895244" cy="1130226"/>
            </a:xfrm>
            <a:prstGeom prst="ellipse">
              <a:avLst/>
            </a:prstGeom>
            <a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100000" contras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NZ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F75A5305-EDDF-4EA9-A7B0-2A1FFD0C67FF}"/>
                </a:ext>
              </a:extLst>
            </p:cNvPr>
            <p:cNvSpPr/>
            <p:nvPr/>
          </p:nvSpPr>
          <p:spPr>
            <a:xfrm>
              <a:off x="2530643" y="1200150"/>
              <a:ext cx="2011188" cy="3394075"/>
            </a:xfrm>
            <a:custGeom>
              <a:avLst/>
              <a:gdLst>
                <a:gd name="connsiteX0" fmla="*/ 0 w 2011188"/>
                <a:gd name="connsiteY0" fmla="*/ 201119 h 3394075"/>
                <a:gd name="connsiteX1" fmla="*/ 201119 w 2011188"/>
                <a:gd name="connsiteY1" fmla="*/ 0 h 3394075"/>
                <a:gd name="connsiteX2" fmla="*/ 1810069 w 2011188"/>
                <a:gd name="connsiteY2" fmla="*/ 0 h 3394075"/>
                <a:gd name="connsiteX3" fmla="*/ 2011188 w 2011188"/>
                <a:gd name="connsiteY3" fmla="*/ 201119 h 3394075"/>
                <a:gd name="connsiteX4" fmla="*/ 2011188 w 2011188"/>
                <a:gd name="connsiteY4" fmla="*/ 3192956 h 3394075"/>
                <a:gd name="connsiteX5" fmla="*/ 1810069 w 2011188"/>
                <a:gd name="connsiteY5" fmla="*/ 3394075 h 3394075"/>
                <a:gd name="connsiteX6" fmla="*/ 201119 w 2011188"/>
                <a:gd name="connsiteY6" fmla="*/ 3394075 h 3394075"/>
                <a:gd name="connsiteX7" fmla="*/ 0 w 2011188"/>
                <a:gd name="connsiteY7" fmla="*/ 3192956 h 3394075"/>
                <a:gd name="connsiteX8" fmla="*/ 0 w 2011188"/>
                <a:gd name="connsiteY8" fmla="*/ 201119 h 3394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11188" h="3394075">
                  <a:moveTo>
                    <a:pt x="0" y="201119"/>
                  </a:moveTo>
                  <a:cubicBezTo>
                    <a:pt x="0" y="90044"/>
                    <a:pt x="90044" y="0"/>
                    <a:pt x="201119" y="0"/>
                  </a:cubicBezTo>
                  <a:lnTo>
                    <a:pt x="1810069" y="0"/>
                  </a:lnTo>
                  <a:cubicBezTo>
                    <a:pt x="1921144" y="0"/>
                    <a:pt x="2011188" y="90044"/>
                    <a:pt x="2011188" y="201119"/>
                  </a:cubicBezTo>
                  <a:lnTo>
                    <a:pt x="2011188" y="3192956"/>
                  </a:lnTo>
                  <a:cubicBezTo>
                    <a:pt x="2011188" y="3304031"/>
                    <a:pt x="1921144" y="3394075"/>
                    <a:pt x="1810069" y="3394075"/>
                  </a:cubicBezTo>
                  <a:lnTo>
                    <a:pt x="201119" y="3394075"/>
                  </a:lnTo>
                  <a:cubicBezTo>
                    <a:pt x="90044" y="3394075"/>
                    <a:pt x="0" y="3304031"/>
                    <a:pt x="0" y="3192956"/>
                  </a:cubicBezTo>
                  <a:lnTo>
                    <a:pt x="0" y="201119"/>
                  </a:lnTo>
                  <a:close/>
                </a:path>
              </a:pathLst>
            </a:custGeom>
            <a:solidFill>
              <a:srgbClr val="016273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3792" tIns="1471422" rIns="113792" bIns="792607" numCol="1" spcCol="1270" anchor="t" anchorCtr="1">
              <a:noAutofit/>
            </a:bodyPr>
            <a:lstStyle/>
            <a:p>
              <a:pPr marL="0" lvl="0" indent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NZ" sz="2000" kern="1200" dirty="0"/>
                <a:t>Impacts</a:t>
              </a:r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NZ" sz="1300" kern="1200" dirty="0"/>
                <a:t>Costs, delays, complexity</a:t>
              </a:r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NZ" sz="1300" kern="1200" dirty="0"/>
                <a:t>Reduced choice</a:t>
              </a:r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NZ" sz="1300" kern="1200" dirty="0"/>
                <a:t>Consumer or business harm</a:t>
              </a:r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NZ" sz="1300" dirty="0"/>
                <a:t>Uncertainty</a:t>
              </a:r>
              <a:endParaRPr lang="en-NZ" sz="1300" kern="1200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5DE031AB-72A1-F03F-0041-4234B577620C}"/>
                </a:ext>
              </a:extLst>
            </p:cNvPr>
            <p:cNvSpPr/>
            <p:nvPr/>
          </p:nvSpPr>
          <p:spPr>
            <a:xfrm>
              <a:off x="3088615" y="1405857"/>
              <a:ext cx="895244" cy="1130226"/>
            </a:xfrm>
            <a:prstGeom prst="ellipse">
              <a:avLst/>
            </a:prstGeom>
            <a:blipFill>
              <a:blip r:embed="rId5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artisticPhotocopy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NZ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555DA8D-9A70-80F9-1AB3-1EC9D3EF65EE}"/>
                </a:ext>
              </a:extLst>
            </p:cNvPr>
            <p:cNvSpPr/>
            <p:nvPr/>
          </p:nvSpPr>
          <p:spPr>
            <a:xfrm>
              <a:off x="4602167" y="1200150"/>
              <a:ext cx="2011188" cy="3394075"/>
            </a:xfrm>
            <a:custGeom>
              <a:avLst/>
              <a:gdLst>
                <a:gd name="connsiteX0" fmla="*/ 0 w 2011188"/>
                <a:gd name="connsiteY0" fmla="*/ 201119 h 3394075"/>
                <a:gd name="connsiteX1" fmla="*/ 201119 w 2011188"/>
                <a:gd name="connsiteY1" fmla="*/ 0 h 3394075"/>
                <a:gd name="connsiteX2" fmla="*/ 1810069 w 2011188"/>
                <a:gd name="connsiteY2" fmla="*/ 0 h 3394075"/>
                <a:gd name="connsiteX3" fmla="*/ 2011188 w 2011188"/>
                <a:gd name="connsiteY3" fmla="*/ 201119 h 3394075"/>
                <a:gd name="connsiteX4" fmla="*/ 2011188 w 2011188"/>
                <a:gd name="connsiteY4" fmla="*/ 3192956 h 3394075"/>
                <a:gd name="connsiteX5" fmla="*/ 1810069 w 2011188"/>
                <a:gd name="connsiteY5" fmla="*/ 3394075 h 3394075"/>
                <a:gd name="connsiteX6" fmla="*/ 201119 w 2011188"/>
                <a:gd name="connsiteY6" fmla="*/ 3394075 h 3394075"/>
                <a:gd name="connsiteX7" fmla="*/ 0 w 2011188"/>
                <a:gd name="connsiteY7" fmla="*/ 3192956 h 3394075"/>
                <a:gd name="connsiteX8" fmla="*/ 0 w 2011188"/>
                <a:gd name="connsiteY8" fmla="*/ 201119 h 3394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11188" h="3394075">
                  <a:moveTo>
                    <a:pt x="0" y="201119"/>
                  </a:moveTo>
                  <a:cubicBezTo>
                    <a:pt x="0" y="90044"/>
                    <a:pt x="90044" y="0"/>
                    <a:pt x="201119" y="0"/>
                  </a:cubicBezTo>
                  <a:lnTo>
                    <a:pt x="1810069" y="0"/>
                  </a:lnTo>
                  <a:cubicBezTo>
                    <a:pt x="1921144" y="0"/>
                    <a:pt x="2011188" y="90044"/>
                    <a:pt x="2011188" y="201119"/>
                  </a:cubicBezTo>
                  <a:lnTo>
                    <a:pt x="2011188" y="3192956"/>
                  </a:lnTo>
                  <a:cubicBezTo>
                    <a:pt x="2011188" y="3304031"/>
                    <a:pt x="1921144" y="3394075"/>
                    <a:pt x="1810069" y="3394075"/>
                  </a:cubicBezTo>
                  <a:lnTo>
                    <a:pt x="201119" y="3394075"/>
                  </a:lnTo>
                  <a:cubicBezTo>
                    <a:pt x="90044" y="3394075"/>
                    <a:pt x="0" y="3304031"/>
                    <a:pt x="0" y="3192956"/>
                  </a:cubicBezTo>
                  <a:lnTo>
                    <a:pt x="0" y="201119"/>
                  </a:lnTo>
                  <a:close/>
                </a:path>
              </a:pathLst>
            </a:custGeom>
            <a:solidFill>
              <a:srgbClr val="016273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3792" tIns="1471422" rIns="113792" bIns="792607" numCol="1" spcCol="1270" anchor="t" anchorCtr="1">
              <a:noAutofit/>
            </a:bodyPr>
            <a:lstStyle/>
            <a:p>
              <a:pPr marL="0" lvl="0" indent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NZ" sz="2000" kern="1200" dirty="0"/>
                <a:t>Who is affected?</a:t>
              </a:r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NZ" sz="1400" kern="1200" dirty="0"/>
                <a:t>Consumers</a:t>
              </a:r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NZ" sz="1400" dirty="0"/>
                <a:t>Small businesses</a:t>
              </a:r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NZ" sz="1400" kern="1200" dirty="0"/>
                <a:t>Payment service providers</a:t>
              </a:r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NZ" sz="1400" kern="1200" dirty="0"/>
                <a:t>Token users or providers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621E34F-4AB7-9497-8290-171B8C41C7C5}"/>
                </a:ext>
              </a:extLst>
            </p:cNvPr>
            <p:cNvSpPr/>
            <p:nvPr/>
          </p:nvSpPr>
          <p:spPr>
            <a:xfrm>
              <a:off x="5160139" y="1405857"/>
              <a:ext cx="895244" cy="1130226"/>
            </a:xfrm>
            <a:prstGeom prst="ellipse">
              <a:avLst/>
            </a:prstGeom>
            <a:blipFill>
              <a:blip r:embed="rId7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rightnessContrast bright="100000" contras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NZ"/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1A9D21-10B4-A0A7-4DA2-7E8CC705E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010DB-1659-4BBF-B863-A068F286C539}" type="slidenum">
              <a:rPr lang="en-NZ" smtClean="0"/>
              <a:pPr/>
              <a:t>16</a:t>
            </a:fld>
            <a:endParaRPr lang="en-NZ" dirty="0"/>
          </a:p>
        </p:txBody>
      </p:sp>
      <p:sp>
        <p:nvSpPr>
          <p:cNvPr id="13" name="Rounded Rectangle 12"/>
          <p:cNvSpPr/>
          <p:nvPr/>
        </p:nvSpPr>
        <p:spPr>
          <a:xfrm>
            <a:off x="6812280" y="146304"/>
            <a:ext cx="2057400" cy="274320"/>
          </a:xfrm>
          <a:prstGeom prst="roundRect">
            <a:avLst/>
          </a:prstGeom>
          <a:solidFill>
            <a:srgbClr val="606060"/>
          </a:solidFill>
          <a:ln>
            <a:solidFill>
              <a:srgbClr val="606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576" tIns="9144" rIns="36576" bIns="9144" rtlCol="0" anchor="ctr"/>
          <a:lstStyle/>
          <a:p>
            <a:pPr algn="ctr"/>
            <a:r>
              <a:rPr sz="830" b="1">
                <a:solidFill>
                  <a:srgbClr val="FFFFFF"/>
                </a:solidFill>
              </a:rPr>
              <a:t>What may not be working well</a:t>
            </a:r>
          </a:p>
        </p:txBody>
      </p:sp>
    </p:spTree>
    <p:extLst>
      <p:ext uri="{BB962C8B-B14F-4D97-AF65-F5344CB8AC3E}">
        <p14:creationId xmlns:p14="http://schemas.microsoft.com/office/powerpoint/2010/main" val="2126513217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E34299-8716-06C0-608E-4B31D9468C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FF067-ABCE-728E-178A-2C87B985D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Options for future rules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A3526C-4E4D-CAE7-DCB2-1EBB94E9B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010DB-1659-4BBF-B863-A068F286C539}" type="slidenum">
              <a:rPr lang="en-NZ" smtClean="0"/>
              <a:pPr/>
              <a:t>17</a:t>
            </a:fld>
            <a:endParaRPr lang="en-NZ" dirty="0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B9A000F7-2DA7-A7FC-028F-7AB690811D9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sz="1800">
                <a:solidFill>
                  <a:srgbClr val="FFFFFF"/>
                </a:solidFill>
              </a:rPr>
              <a:t>If change is considered, what should future rules achieve?</a:t>
            </a:r>
          </a:p>
          <a:p>
            <a:r>
              <a:rPr sz="1400">
                <a:solidFill>
                  <a:srgbClr val="FFFFFF"/>
                </a:solidFill>
              </a:rPr>
              <a:t>Objectives | Design choices | Possible approaches</a:t>
            </a:r>
          </a:p>
        </p:txBody>
      </p:sp>
    </p:spTree>
    <p:extLst>
      <p:ext uri="{BB962C8B-B14F-4D97-AF65-F5344CB8AC3E}">
        <p14:creationId xmlns:p14="http://schemas.microsoft.com/office/powerpoint/2010/main" val="2284348185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2765D8-CE7B-B94B-8C80-6FFEC6E851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AA073-D8DC-A946-5913-708BDBBF0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dirty="0"/>
              <a:t>What should future rules achieve?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B6974BA2-AC69-BD1A-D64F-A5A7D2F1149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4809301"/>
              </p:ext>
            </p:extLst>
          </p:nvPr>
        </p:nvGraphicFramePr>
        <p:xfrm>
          <a:off x="457200" y="1200150"/>
          <a:ext cx="8229600" cy="3394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E6B710-1BF1-CB29-45CD-B09BD96A9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010DB-1659-4BBF-B863-A068F286C539}" type="slidenum">
              <a:rPr lang="en-NZ" smtClean="0"/>
              <a:pPr/>
              <a:t>18</a:t>
            </a:fld>
            <a:endParaRPr lang="en-NZ" dirty="0"/>
          </a:p>
        </p:txBody>
      </p:sp>
      <p:sp>
        <p:nvSpPr>
          <p:cNvPr id="7" name="Rounded Rectangle 6"/>
          <p:cNvSpPr/>
          <p:nvPr/>
        </p:nvSpPr>
        <p:spPr>
          <a:xfrm>
            <a:off x="6812280" y="146304"/>
            <a:ext cx="2057400" cy="274320"/>
          </a:xfrm>
          <a:prstGeom prst="roundRect">
            <a:avLst/>
          </a:prstGeom>
          <a:solidFill>
            <a:srgbClr val="606060"/>
          </a:solidFill>
          <a:ln>
            <a:solidFill>
              <a:srgbClr val="606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576" tIns="9144" rIns="36576" bIns="9144" rtlCol="0" anchor="ctr"/>
          <a:lstStyle/>
          <a:p>
            <a:pPr algn="ctr"/>
            <a:r>
              <a:rPr sz="830" b="1">
                <a:solidFill>
                  <a:srgbClr val="FFFFFF"/>
                </a:solidFill>
              </a:rPr>
              <a:t>Options for future rules</a:t>
            </a:r>
          </a:p>
        </p:txBody>
      </p:sp>
    </p:spTree>
    <p:extLst>
      <p:ext uri="{BB962C8B-B14F-4D97-AF65-F5344CB8AC3E}">
        <p14:creationId xmlns:p14="http://schemas.microsoft.com/office/powerpoint/2010/main" val="833043304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90BA57-A5DB-2467-0A62-9F2F9148FD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7D83B2-A1B4-F40C-99D0-9EA24DD7D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dirty="0"/>
              <a:t>Activity based regulation?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3A0396-49F5-90D2-C049-0CAD0F550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010DB-1659-4BBF-B863-A068F286C539}" type="slidenum">
              <a:rPr lang="en-NZ" smtClean="0"/>
              <a:pPr/>
              <a:t>19</a:t>
            </a:fld>
            <a:endParaRPr lang="en-NZ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A89D106-E711-C458-005B-2ACE07270912}"/>
              </a:ext>
            </a:extLst>
          </p:cNvPr>
          <p:cNvGrpSpPr/>
          <p:nvPr/>
        </p:nvGrpSpPr>
        <p:grpSpPr>
          <a:xfrm>
            <a:off x="457650" y="1200667"/>
            <a:ext cx="8228699" cy="3393039"/>
            <a:chOff x="457650" y="1200667"/>
            <a:chExt cx="8228699" cy="3393039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D8DB49F-9B06-F09D-1084-97E3C1250286}"/>
                </a:ext>
              </a:extLst>
            </p:cNvPr>
            <p:cNvSpPr/>
            <p:nvPr/>
          </p:nvSpPr>
          <p:spPr>
            <a:xfrm>
              <a:off x="457650" y="3824160"/>
              <a:ext cx="8228699" cy="769546"/>
            </a:xfrm>
            <a:custGeom>
              <a:avLst/>
              <a:gdLst>
                <a:gd name="connsiteX0" fmla="*/ 0 w 8228699"/>
                <a:gd name="connsiteY0" fmla="*/ 76955 h 769546"/>
                <a:gd name="connsiteX1" fmla="*/ 76955 w 8228699"/>
                <a:gd name="connsiteY1" fmla="*/ 0 h 769546"/>
                <a:gd name="connsiteX2" fmla="*/ 8151744 w 8228699"/>
                <a:gd name="connsiteY2" fmla="*/ 0 h 769546"/>
                <a:gd name="connsiteX3" fmla="*/ 8228699 w 8228699"/>
                <a:gd name="connsiteY3" fmla="*/ 76955 h 769546"/>
                <a:gd name="connsiteX4" fmla="*/ 8228699 w 8228699"/>
                <a:gd name="connsiteY4" fmla="*/ 692591 h 769546"/>
                <a:gd name="connsiteX5" fmla="*/ 8151744 w 8228699"/>
                <a:gd name="connsiteY5" fmla="*/ 769546 h 769546"/>
                <a:gd name="connsiteX6" fmla="*/ 76955 w 8228699"/>
                <a:gd name="connsiteY6" fmla="*/ 769546 h 769546"/>
                <a:gd name="connsiteX7" fmla="*/ 0 w 8228699"/>
                <a:gd name="connsiteY7" fmla="*/ 692591 h 769546"/>
                <a:gd name="connsiteX8" fmla="*/ 0 w 8228699"/>
                <a:gd name="connsiteY8" fmla="*/ 76955 h 769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228699" h="769546">
                  <a:moveTo>
                    <a:pt x="0" y="76955"/>
                  </a:moveTo>
                  <a:cubicBezTo>
                    <a:pt x="0" y="34454"/>
                    <a:pt x="34454" y="0"/>
                    <a:pt x="76955" y="0"/>
                  </a:cubicBezTo>
                  <a:lnTo>
                    <a:pt x="8151744" y="0"/>
                  </a:lnTo>
                  <a:cubicBezTo>
                    <a:pt x="8194245" y="0"/>
                    <a:pt x="8228699" y="34454"/>
                    <a:pt x="8228699" y="76955"/>
                  </a:cubicBezTo>
                  <a:lnTo>
                    <a:pt x="8228699" y="692591"/>
                  </a:lnTo>
                  <a:cubicBezTo>
                    <a:pt x="8228699" y="735092"/>
                    <a:pt x="8194245" y="769546"/>
                    <a:pt x="8151744" y="769546"/>
                  </a:cubicBezTo>
                  <a:lnTo>
                    <a:pt x="76955" y="769546"/>
                  </a:lnTo>
                  <a:cubicBezTo>
                    <a:pt x="34454" y="769546"/>
                    <a:pt x="0" y="735092"/>
                    <a:pt x="0" y="692591"/>
                  </a:cubicBezTo>
                  <a:lnTo>
                    <a:pt x="0" y="76955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8269" tIns="148269" rIns="148269" bIns="148269" numCol="1" spcCol="1270" anchor="ctr" anchorCtr="0">
              <a:noAutofit/>
            </a:bodyPr>
            <a:lstStyle/>
            <a:p>
              <a:pPr marL="0" lvl="0" indent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NZ" sz="3300" kern="1200" dirty="0"/>
                <a:t>Same baseline expectations?</a:t>
              </a: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F049C2C-5C30-C932-0238-210D95EF8E72}"/>
                </a:ext>
              </a:extLst>
            </p:cNvPr>
            <p:cNvSpPr/>
            <p:nvPr/>
          </p:nvSpPr>
          <p:spPr>
            <a:xfrm>
              <a:off x="473713" y="2650849"/>
              <a:ext cx="8212636" cy="769546"/>
            </a:xfrm>
            <a:custGeom>
              <a:avLst/>
              <a:gdLst>
                <a:gd name="connsiteX0" fmla="*/ 0 w 8212636"/>
                <a:gd name="connsiteY0" fmla="*/ 69319 h 693188"/>
                <a:gd name="connsiteX1" fmla="*/ 69319 w 8212636"/>
                <a:gd name="connsiteY1" fmla="*/ 0 h 693188"/>
                <a:gd name="connsiteX2" fmla="*/ 8143317 w 8212636"/>
                <a:gd name="connsiteY2" fmla="*/ 0 h 693188"/>
                <a:gd name="connsiteX3" fmla="*/ 8212636 w 8212636"/>
                <a:gd name="connsiteY3" fmla="*/ 69319 h 693188"/>
                <a:gd name="connsiteX4" fmla="*/ 8212636 w 8212636"/>
                <a:gd name="connsiteY4" fmla="*/ 623869 h 693188"/>
                <a:gd name="connsiteX5" fmla="*/ 8143317 w 8212636"/>
                <a:gd name="connsiteY5" fmla="*/ 693188 h 693188"/>
                <a:gd name="connsiteX6" fmla="*/ 69319 w 8212636"/>
                <a:gd name="connsiteY6" fmla="*/ 693188 h 693188"/>
                <a:gd name="connsiteX7" fmla="*/ 0 w 8212636"/>
                <a:gd name="connsiteY7" fmla="*/ 623869 h 693188"/>
                <a:gd name="connsiteX8" fmla="*/ 0 w 8212636"/>
                <a:gd name="connsiteY8" fmla="*/ 69319 h 693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212636" h="693188">
                  <a:moveTo>
                    <a:pt x="0" y="69319"/>
                  </a:moveTo>
                  <a:cubicBezTo>
                    <a:pt x="0" y="31035"/>
                    <a:pt x="31035" y="0"/>
                    <a:pt x="69319" y="0"/>
                  </a:cubicBezTo>
                  <a:lnTo>
                    <a:pt x="8143317" y="0"/>
                  </a:lnTo>
                  <a:cubicBezTo>
                    <a:pt x="8181601" y="0"/>
                    <a:pt x="8212636" y="31035"/>
                    <a:pt x="8212636" y="69319"/>
                  </a:cubicBezTo>
                  <a:lnTo>
                    <a:pt x="8212636" y="623869"/>
                  </a:lnTo>
                  <a:cubicBezTo>
                    <a:pt x="8212636" y="662153"/>
                    <a:pt x="8181601" y="693188"/>
                    <a:pt x="8143317" y="693188"/>
                  </a:cubicBezTo>
                  <a:lnTo>
                    <a:pt x="69319" y="693188"/>
                  </a:lnTo>
                  <a:cubicBezTo>
                    <a:pt x="31035" y="693188"/>
                    <a:pt x="0" y="662153"/>
                    <a:pt x="0" y="623869"/>
                  </a:cubicBezTo>
                  <a:lnTo>
                    <a:pt x="0" y="69319"/>
                  </a:lnTo>
                  <a:close/>
                </a:path>
              </a:pathLst>
            </a:custGeom>
            <a:solidFill>
              <a:srgbClr val="01627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4603" tIns="134603" rIns="134603" bIns="134603" numCol="1" spcCol="1270" anchor="ctr" anchorCtr="0">
              <a:noAutofit/>
            </a:bodyPr>
            <a:lstStyle/>
            <a:p>
              <a:pPr marL="0" lvl="0" indent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NZ" sz="3000" kern="1200" dirty="0"/>
                <a:t>Same payment service activity</a:t>
              </a: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1C0A619-B0EA-B8B7-8409-1305E47C837E}"/>
                </a:ext>
              </a:extLst>
            </p:cNvPr>
            <p:cNvSpPr/>
            <p:nvPr/>
          </p:nvSpPr>
          <p:spPr>
            <a:xfrm>
              <a:off x="465681" y="1200667"/>
              <a:ext cx="2662981" cy="1017987"/>
            </a:xfrm>
            <a:custGeom>
              <a:avLst/>
              <a:gdLst>
                <a:gd name="connsiteX0" fmla="*/ 0 w 2662981"/>
                <a:gd name="connsiteY0" fmla="*/ 151805 h 1518053"/>
                <a:gd name="connsiteX1" fmla="*/ 151805 w 2662981"/>
                <a:gd name="connsiteY1" fmla="*/ 0 h 1518053"/>
                <a:gd name="connsiteX2" fmla="*/ 2511176 w 2662981"/>
                <a:gd name="connsiteY2" fmla="*/ 0 h 1518053"/>
                <a:gd name="connsiteX3" fmla="*/ 2662981 w 2662981"/>
                <a:gd name="connsiteY3" fmla="*/ 151805 h 1518053"/>
                <a:gd name="connsiteX4" fmla="*/ 2662981 w 2662981"/>
                <a:gd name="connsiteY4" fmla="*/ 1366248 h 1518053"/>
                <a:gd name="connsiteX5" fmla="*/ 2511176 w 2662981"/>
                <a:gd name="connsiteY5" fmla="*/ 1518053 h 1518053"/>
                <a:gd name="connsiteX6" fmla="*/ 151805 w 2662981"/>
                <a:gd name="connsiteY6" fmla="*/ 1518053 h 1518053"/>
                <a:gd name="connsiteX7" fmla="*/ 0 w 2662981"/>
                <a:gd name="connsiteY7" fmla="*/ 1366248 h 1518053"/>
                <a:gd name="connsiteX8" fmla="*/ 0 w 2662981"/>
                <a:gd name="connsiteY8" fmla="*/ 151805 h 1518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62981" h="1518053">
                  <a:moveTo>
                    <a:pt x="0" y="151805"/>
                  </a:moveTo>
                  <a:cubicBezTo>
                    <a:pt x="0" y="67965"/>
                    <a:pt x="67965" y="0"/>
                    <a:pt x="151805" y="0"/>
                  </a:cubicBezTo>
                  <a:lnTo>
                    <a:pt x="2511176" y="0"/>
                  </a:lnTo>
                  <a:cubicBezTo>
                    <a:pt x="2595016" y="0"/>
                    <a:pt x="2662981" y="67965"/>
                    <a:pt x="2662981" y="151805"/>
                  </a:cubicBezTo>
                  <a:lnTo>
                    <a:pt x="2662981" y="1366248"/>
                  </a:lnTo>
                  <a:cubicBezTo>
                    <a:pt x="2662981" y="1450088"/>
                    <a:pt x="2595016" y="1518053"/>
                    <a:pt x="2511176" y="1518053"/>
                  </a:cubicBezTo>
                  <a:lnTo>
                    <a:pt x="151805" y="1518053"/>
                  </a:lnTo>
                  <a:cubicBezTo>
                    <a:pt x="67965" y="1518053"/>
                    <a:pt x="0" y="1450088"/>
                    <a:pt x="0" y="1366248"/>
                  </a:cubicBezTo>
                  <a:lnTo>
                    <a:pt x="0" y="151805"/>
                  </a:lnTo>
                  <a:close/>
                </a:path>
              </a:pathLst>
            </a:custGeom>
            <a:solidFill>
              <a:srgbClr val="0073BB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8762" tIns="158762" rIns="158762" bIns="158762" numCol="1" spcCol="1270" anchor="ctr" anchorCtr="0">
              <a:noAutofit/>
            </a:bodyPr>
            <a:lstStyle/>
            <a:p>
              <a:pPr marL="0" lvl="0" indent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NZ" sz="3000" kern="1200" dirty="0"/>
                <a:t>Bank provider</a:t>
              </a: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092E904-401A-F7B8-9D79-B2DDA034096D}"/>
                </a:ext>
              </a:extLst>
            </p:cNvPr>
            <p:cNvSpPr/>
            <p:nvPr/>
          </p:nvSpPr>
          <p:spPr>
            <a:xfrm>
              <a:off x="3240509" y="1200667"/>
              <a:ext cx="2662981" cy="1017987"/>
            </a:xfrm>
            <a:custGeom>
              <a:avLst/>
              <a:gdLst>
                <a:gd name="connsiteX0" fmla="*/ 0 w 2662981"/>
                <a:gd name="connsiteY0" fmla="*/ 151805 h 1518053"/>
                <a:gd name="connsiteX1" fmla="*/ 151805 w 2662981"/>
                <a:gd name="connsiteY1" fmla="*/ 0 h 1518053"/>
                <a:gd name="connsiteX2" fmla="*/ 2511176 w 2662981"/>
                <a:gd name="connsiteY2" fmla="*/ 0 h 1518053"/>
                <a:gd name="connsiteX3" fmla="*/ 2662981 w 2662981"/>
                <a:gd name="connsiteY3" fmla="*/ 151805 h 1518053"/>
                <a:gd name="connsiteX4" fmla="*/ 2662981 w 2662981"/>
                <a:gd name="connsiteY4" fmla="*/ 1366248 h 1518053"/>
                <a:gd name="connsiteX5" fmla="*/ 2511176 w 2662981"/>
                <a:gd name="connsiteY5" fmla="*/ 1518053 h 1518053"/>
                <a:gd name="connsiteX6" fmla="*/ 151805 w 2662981"/>
                <a:gd name="connsiteY6" fmla="*/ 1518053 h 1518053"/>
                <a:gd name="connsiteX7" fmla="*/ 0 w 2662981"/>
                <a:gd name="connsiteY7" fmla="*/ 1366248 h 1518053"/>
                <a:gd name="connsiteX8" fmla="*/ 0 w 2662981"/>
                <a:gd name="connsiteY8" fmla="*/ 151805 h 1518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62981" h="1518053">
                  <a:moveTo>
                    <a:pt x="0" y="151805"/>
                  </a:moveTo>
                  <a:cubicBezTo>
                    <a:pt x="0" y="67965"/>
                    <a:pt x="67965" y="0"/>
                    <a:pt x="151805" y="0"/>
                  </a:cubicBezTo>
                  <a:lnTo>
                    <a:pt x="2511176" y="0"/>
                  </a:lnTo>
                  <a:cubicBezTo>
                    <a:pt x="2595016" y="0"/>
                    <a:pt x="2662981" y="67965"/>
                    <a:pt x="2662981" y="151805"/>
                  </a:cubicBezTo>
                  <a:lnTo>
                    <a:pt x="2662981" y="1366248"/>
                  </a:lnTo>
                  <a:cubicBezTo>
                    <a:pt x="2662981" y="1450088"/>
                    <a:pt x="2595016" y="1518053"/>
                    <a:pt x="2511176" y="1518053"/>
                  </a:cubicBezTo>
                  <a:lnTo>
                    <a:pt x="151805" y="1518053"/>
                  </a:lnTo>
                  <a:cubicBezTo>
                    <a:pt x="67965" y="1518053"/>
                    <a:pt x="0" y="1450088"/>
                    <a:pt x="0" y="1366248"/>
                  </a:cubicBezTo>
                  <a:lnTo>
                    <a:pt x="0" y="151805"/>
                  </a:lnTo>
                  <a:close/>
                </a:path>
              </a:pathLst>
            </a:custGeom>
            <a:solidFill>
              <a:srgbClr val="0073BB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8762" tIns="158762" rIns="158762" bIns="158762" numCol="1" spcCol="1270" anchor="ctr" anchorCtr="0">
              <a:noAutofit/>
            </a:bodyPr>
            <a:lstStyle/>
            <a:p>
              <a:pPr marL="0" lvl="0" indent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NZ" sz="3000" kern="1200" dirty="0"/>
                <a:t>Fintech provider</a:t>
              </a: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FDBB732C-14D7-9F47-2870-DDFA7194C407}"/>
                </a:ext>
              </a:extLst>
            </p:cNvPr>
            <p:cNvSpPr/>
            <p:nvPr/>
          </p:nvSpPr>
          <p:spPr>
            <a:xfrm>
              <a:off x="6015336" y="1200667"/>
              <a:ext cx="2662981" cy="1017987"/>
            </a:xfrm>
            <a:custGeom>
              <a:avLst/>
              <a:gdLst>
                <a:gd name="connsiteX0" fmla="*/ 0 w 2662981"/>
                <a:gd name="connsiteY0" fmla="*/ 151805 h 1518053"/>
                <a:gd name="connsiteX1" fmla="*/ 151805 w 2662981"/>
                <a:gd name="connsiteY1" fmla="*/ 0 h 1518053"/>
                <a:gd name="connsiteX2" fmla="*/ 2511176 w 2662981"/>
                <a:gd name="connsiteY2" fmla="*/ 0 h 1518053"/>
                <a:gd name="connsiteX3" fmla="*/ 2662981 w 2662981"/>
                <a:gd name="connsiteY3" fmla="*/ 151805 h 1518053"/>
                <a:gd name="connsiteX4" fmla="*/ 2662981 w 2662981"/>
                <a:gd name="connsiteY4" fmla="*/ 1366248 h 1518053"/>
                <a:gd name="connsiteX5" fmla="*/ 2511176 w 2662981"/>
                <a:gd name="connsiteY5" fmla="*/ 1518053 h 1518053"/>
                <a:gd name="connsiteX6" fmla="*/ 151805 w 2662981"/>
                <a:gd name="connsiteY6" fmla="*/ 1518053 h 1518053"/>
                <a:gd name="connsiteX7" fmla="*/ 0 w 2662981"/>
                <a:gd name="connsiteY7" fmla="*/ 1366248 h 1518053"/>
                <a:gd name="connsiteX8" fmla="*/ 0 w 2662981"/>
                <a:gd name="connsiteY8" fmla="*/ 151805 h 1518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62981" h="1518053">
                  <a:moveTo>
                    <a:pt x="0" y="151805"/>
                  </a:moveTo>
                  <a:cubicBezTo>
                    <a:pt x="0" y="67965"/>
                    <a:pt x="67965" y="0"/>
                    <a:pt x="151805" y="0"/>
                  </a:cubicBezTo>
                  <a:lnTo>
                    <a:pt x="2511176" y="0"/>
                  </a:lnTo>
                  <a:cubicBezTo>
                    <a:pt x="2595016" y="0"/>
                    <a:pt x="2662981" y="67965"/>
                    <a:pt x="2662981" y="151805"/>
                  </a:cubicBezTo>
                  <a:lnTo>
                    <a:pt x="2662981" y="1366248"/>
                  </a:lnTo>
                  <a:cubicBezTo>
                    <a:pt x="2662981" y="1450088"/>
                    <a:pt x="2595016" y="1518053"/>
                    <a:pt x="2511176" y="1518053"/>
                  </a:cubicBezTo>
                  <a:lnTo>
                    <a:pt x="151805" y="1518053"/>
                  </a:lnTo>
                  <a:cubicBezTo>
                    <a:pt x="67965" y="1518053"/>
                    <a:pt x="0" y="1450088"/>
                    <a:pt x="0" y="1366248"/>
                  </a:cubicBezTo>
                  <a:lnTo>
                    <a:pt x="0" y="151805"/>
                  </a:lnTo>
                  <a:close/>
                </a:path>
              </a:pathLst>
            </a:custGeom>
            <a:solidFill>
              <a:srgbClr val="0073BB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8762" tIns="158762" rIns="158762" bIns="158762" numCol="1" spcCol="1270" anchor="ctr" anchorCtr="0">
              <a:noAutofit/>
            </a:bodyPr>
            <a:lstStyle/>
            <a:p>
              <a:pPr marL="0" lvl="0" indent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NZ" sz="3000" kern="1200" dirty="0"/>
                <a:t>Other provider</a:t>
              </a:r>
            </a:p>
          </p:txBody>
        </p:sp>
      </p:grpSp>
      <p:sp>
        <p:nvSpPr>
          <p:cNvPr id="15" name="Arrow: Down 14">
            <a:extLst>
              <a:ext uri="{FF2B5EF4-FFF2-40B4-BE49-F238E27FC236}">
                <a16:creationId xmlns:a16="http://schemas.microsoft.com/office/drawing/2014/main" id="{735C2387-8C20-115C-AE2A-32B6A79112AF}"/>
              </a:ext>
            </a:extLst>
          </p:cNvPr>
          <p:cNvSpPr/>
          <p:nvPr/>
        </p:nvSpPr>
        <p:spPr>
          <a:xfrm>
            <a:off x="7740352" y="2158371"/>
            <a:ext cx="432048" cy="629403"/>
          </a:xfrm>
          <a:prstGeom prst="down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6" name="Arrow: Down 15">
            <a:extLst>
              <a:ext uri="{FF2B5EF4-FFF2-40B4-BE49-F238E27FC236}">
                <a16:creationId xmlns:a16="http://schemas.microsoft.com/office/drawing/2014/main" id="{0100A7E6-FBDB-7B5B-3670-DC7AFD402B33}"/>
              </a:ext>
            </a:extLst>
          </p:cNvPr>
          <p:cNvSpPr/>
          <p:nvPr/>
        </p:nvSpPr>
        <p:spPr>
          <a:xfrm>
            <a:off x="971600" y="2158371"/>
            <a:ext cx="432048" cy="629404"/>
          </a:xfrm>
          <a:prstGeom prst="down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7" name="Arrow: Down 16">
            <a:extLst>
              <a:ext uri="{FF2B5EF4-FFF2-40B4-BE49-F238E27FC236}">
                <a16:creationId xmlns:a16="http://schemas.microsoft.com/office/drawing/2014/main" id="{FE7E73E0-373C-5DC2-A792-09A6ED6FFF00}"/>
              </a:ext>
            </a:extLst>
          </p:cNvPr>
          <p:cNvSpPr/>
          <p:nvPr/>
        </p:nvSpPr>
        <p:spPr>
          <a:xfrm>
            <a:off x="4364007" y="2158370"/>
            <a:ext cx="432048" cy="629404"/>
          </a:xfrm>
          <a:prstGeom prst="down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8" name="Arrow: Down 17">
            <a:extLst>
              <a:ext uri="{FF2B5EF4-FFF2-40B4-BE49-F238E27FC236}">
                <a16:creationId xmlns:a16="http://schemas.microsoft.com/office/drawing/2014/main" id="{804B48C0-304D-F3E8-FA7A-6D50824B8147}"/>
              </a:ext>
            </a:extLst>
          </p:cNvPr>
          <p:cNvSpPr/>
          <p:nvPr/>
        </p:nvSpPr>
        <p:spPr>
          <a:xfrm>
            <a:off x="4355975" y="3267897"/>
            <a:ext cx="432048" cy="693188"/>
          </a:xfrm>
          <a:prstGeom prst="down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0" name="Rounded Rectangle 19"/>
          <p:cNvSpPr/>
          <p:nvPr/>
        </p:nvSpPr>
        <p:spPr>
          <a:xfrm>
            <a:off x="6812280" y="146304"/>
            <a:ext cx="2057400" cy="274320"/>
          </a:xfrm>
          <a:prstGeom prst="roundRect">
            <a:avLst/>
          </a:prstGeom>
          <a:solidFill>
            <a:srgbClr val="606060"/>
          </a:solidFill>
          <a:ln>
            <a:solidFill>
              <a:srgbClr val="606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576" tIns="9144" rIns="36576" bIns="9144" rtlCol="0" anchor="ctr"/>
          <a:lstStyle/>
          <a:p>
            <a:pPr algn="ctr"/>
            <a:r>
              <a:rPr sz="830" b="1">
                <a:solidFill>
                  <a:srgbClr val="FFFFFF"/>
                </a:solidFill>
              </a:rPr>
              <a:t>Options for future rules</a:t>
            </a:r>
          </a:p>
        </p:txBody>
      </p:sp>
    </p:spTree>
    <p:extLst>
      <p:ext uri="{BB962C8B-B14F-4D97-AF65-F5344CB8AC3E}">
        <p14:creationId xmlns:p14="http://schemas.microsoft.com/office/powerpoint/2010/main" val="3891865191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F9B1099-6078-F84B-8AB5-FA877F972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010DB-1659-4BBF-B863-A068F286C539}" type="slidenum">
              <a:rPr lang="en-NZ" smtClean="0"/>
              <a:pPr/>
              <a:t>2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5675299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5E2A7-2B58-39D9-D0BA-96F9EB6DC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Should rules scale with risk or size?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12608337-388E-07A4-49E0-8DFB7EC14BF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5554902"/>
              </p:ext>
            </p:extLst>
          </p:nvPr>
        </p:nvGraphicFramePr>
        <p:xfrm>
          <a:off x="3563888" y="1203598"/>
          <a:ext cx="4258816" cy="3394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112CD0-16B0-EBE5-9EEC-19A2F621C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010DB-1659-4BBF-B863-A068F286C539}" type="slidenum">
              <a:rPr lang="en-NZ" smtClean="0"/>
              <a:pPr/>
              <a:t>20</a:t>
            </a:fld>
            <a:endParaRPr lang="en-NZ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E1DD533-FCA8-6566-AF59-F81F5944F2B5}"/>
              </a:ext>
            </a:extLst>
          </p:cNvPr>
          <p:cNvSpPr txBox="1">
            <a:spLocks/>
          </p:cNvSpPr>
          <p:nvPr/>
        </p:nvSpPr>
        <p:spPr>
          <a:xfrm>
            <a:off x="457200" y="1200151"/>
            <a:ext cx="3682752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b="0" i="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dirty="0"/>
              <a:t>Factors could include:</a:t>
            </a:r>
          </a:p>
          <a:p>
            <a:pPr lvl="1"/>
            <a:r>
              <a:rPr lang="en-NZ" dirty="0"/>
              <a:t>Type of service</a:t>
            </a:r>
          </a:p>
          <a:p>
            <a:pPr lvl="1"/>
            <a:r>
              <a:rPr lang="en-NZ" dirty="0"/>
              <a:t>Whether customer money or value is held (and for how long)</a:t>
            </a:r>
          </a:p>
          <a:p>
            <a:pPr lvl="1"/>
            <a:r>
              <a:rPr lang="en-NZ" dirty="0"/>
              <a:t>Size of service (e.g. customer balances, transaction volumes)</a:t>
            </a:r>
          </a:p>
          <a:p>
            <a:pPr lvl="1"/>
            <a:r>
              <a:rPr lang="en-NZ" dirty="0"/>
              <a:t>How important the service becomes to users or other providers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812280" y="146304"/>
            <a:ext cx="2057400" cy="274320"/>
          </a:xfrm>
          <a:prstGeom prst="roundRect">
            <a:avLst/>
          </a:prstGeom>
          <a:solidFill>
            <a:srgbClr val="606060"/>
          </a:solidFill>
          <a:ln>
            <a:solidFill>
              <a:srgbClr val="606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576" tIns="9144" rIns="36576" bIns="9144" rtlCol="0" anchor="ctr"/>
          <a:lstStyle/>
          <a:p>
            <a:pPr algn="ctr"/>
            <a:r>
              <a:rPr sz="830" b="1">
                <a:solidFill>
                  <a:srgbClr val="FFFFFF"/>
                </a:solidFill>
              </a:rPr>
              <a:t>Options for future rules</a:t>
            </a:r>
          </a:p>
        </p:txBody>
      </p:sp>
    </p:spTree>
    <p:extLst>
      <p:ext uri="{BB962C8B-B14F-4D97-AF65-F5344CB8AC3E}">
        <p14:creationId xmlns:p14="http://schemas.microsoft.com/office/powerpoint/2010/main" val="4077821393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3340C0-70D3-6574-95DD-643B8AF9F9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2421D-A803-794A-D115-B9A82E4DE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dirty="0"/>
              <a:t>Possible future options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74627151-74F7-E305-B2E8-6C0216E500A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1438943"/>
              </p:ext>
            </p:extLst>
          </p:nvPr>
        </p:nvGraphicFramePr>
        <p:xfrm>
          <a:off x="457200" y="1200151"/>
          <a:ext cx="8229600" cy="3394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51083D-7C2F-39B8-8845-6099D5E97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010DB-1659-4BBF-B863-A068F286C539}" type="slidenum">
              <a:rPr lang="en-NZ" smtClean="0"/>
              <a:pPr/>
              <a:t>21</a:t>
            </a:fld>
            <a:endParaRPr lang="en-NZ" dirty="0"/>
          </a:p>
        </p:txBody>
      </p:sp>
      <p:sp>
        <p:nvSpPr>
          <p:cNvPr id="7" name="Rounded Rectangle 6"/>
          <p:cNvSpPr/>
          <p:nvPr/>
        </p:nvSpPr>
        <p:spPr>
          <a:xfrm>
            <a:off x="6812280" y="146304"/>
            <a:ext cx="2057400" cy="274320"/>
          </a:xfrm>
          <a:prstGeom prst="roundRect">
            <a:avLst/>
          </a:prstGeom>
          <a:solidFill>
            <a:srgbClr val="606060"/>
          </a:solidFill>
          <a:ln>
            <a:solidFill>
              <a:srgbClr val="606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576" tIns="9144" rIns="36576" bIns="9144" rtlCol="0" anchor="ctr"/>
          <a:lstStyle/>
          <a:p>
            <a:pPr algn="ctr"/>
            <a:r>
              <a:rPr sz="830" b="1">
                <a:solidFill>
                  <a:srgbClr val="FFFFFF"/>
                </a:solidFill>
              </a:rPr>
              <a:t>Options for future rules</a:t>
            </a:r>
          </a:p>
        </p:txBody>
      </p:sp>
    </p:spTree>
    <p:extLst>
      <p:ext uri="{BB962C8B-B14F-4D97-AF65-F5344CB8AC3E}">
        <p14:creationId xmlns:p14="http://schemas.microsoft.com/office/powerpoint/2010/main" val="4021084048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E1C0A8-C56A-287A-06C7-962EB61D62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5F7E09-1831-01B9-B97B-6338563F3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dirty="0"/>
              <a:t>Designing rules that fit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64088E5C-4E8D-9DCE-8776-E51D5042554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3147133"/>
              </p:ext>
            </p:extLst>
          </p:nvPr>
        </p:nvGraphicFramePr>
        <p:xfrm>
          <a:off x="457200" y="516569"/>
          <a:ext cx="8229600" cy="45980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D11C6A-D397-0258-752B-D78BB21CB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010DB-1659-4BBF-B863-A068F286C539}" type="slidenum">
              <a:rPr lang="en-NZ" smtClean="0"/>
              <a:pPr/>
              <a:t>22</a:t>
            </a:fld>
            <a:endParaRPr lang="en-NZ" dirty="0"/>
          </a:p>
        </p:txBody>
      </p:sp>
      <p:sp>
        <p:nvSpPr>
          <p:cNvPr id="7" name="Rounded Rectangle 6"/>
          <p:cNvSpPr/>
          <p:nvPr/>
        </p:nvSpPr>
        <p:spPr>
          <a:xfrm>
            <a:off x="6812280" y="146304"/>
            <a:ext cx="2057400" cy="274320"/>
          </a:xfrm>
          <a:prstGeom prst="roundRect">
            <a:avLst/>
          </a:prstGeom>
          <a:solidFill>
            <a:srgbClr val="606060"/>
          </a:solidFill>
          <a:ln>
            <a:solidFill>
              <a:srgbClr val="606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576" tIns="9144" rIns="36576" bIns="9144" rtlCol="0" anchor="ctr"/>
          <a:lstStyle/>
          <a:p>
            <a:pPr algn="ctr"/>
            <a:r>
              <a:rPr sz="830" b="1">
                <a:solidFill>
                  <a:srgbClr val="FFFFFF"/>
                </a:solidFill>
              </a:rPr>
              <a:t>Options for future rules</a:t>
            </a:r>
          </a:p>
        </p:txBody>
      </p:sp>
    </p:spTree>
    <p:extLst>
      <p:ext uri="{BB962C8B-B14F-4D97-AF65-F5344CB8AC3E}">
        <p14:creationId xmlns:p14="http://schemas.microsoft.com/office/powerpoint/2010/main" val="3435959933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1AFC35-C9C5-E3D8-8577-C61D200E96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F00D9-98A5-AC66-B19A-919DBB0E2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z="2400" b="1" dirty="0">
                <a:solidFill>
                  <a:srgbClr val="212121"/>
                </a:solidFill>
              </a:rPr>
              <a:t>What we want to </a:t>
            </a:r>
            <a:r>
              <a:rPr lang="en-NZ" sz="2400" b="1" dirty="0">
                <a:solidFill>
                  <a:srgbClr val="212121"/>
                </a:solidFill>
              </a:rPr>
              <a:t>know</a:t>
            </a:r>
            <a:r>
              <a:rPr sz="2400" b="1" dirty="0">
                <a:solidFill>
                  <a:srgbClr val="212121"/>
                </a:solidFill>
              </a:rPr>
              <a:t> about future options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184CA458-B182-D087-576D-9508C99F80C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2289432"/>
              </p:ext>
            </p:extLst>
          </p:nvPr>
        </p:nvGraphicFramePr>
        <p:xfrm>
          <a:off x="457200" y="1200151"/>
          <a:ext cx="8229600" cy="3394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2C79C3-E8FA-6BB7-D7CA-C0B2857E3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010DB-1659-4BBF-B863-A068F286C539}" type="slidenum">
              <a:rPr lang="en-NZ" smtClean="0"/>
              <a:pPr/>
              <a:t>23</a:t>
            </a:fld>
            <a:endParaRPr lang="en-NZ" dirty="0"/>
          </a:p>
        </p:txBody>
      </p:sp>
      <p:sp>
        <p:nvSpPr>
          <p:cNvPr id="7" name="Rounded Rectangle 6"/>
          <p:cNvSpPr/>
          <p:nvPr/>
        </p:nvSpPr>
        <p:spPr>
          <a:xfrm>
            <a:off x="6812280" y="146304"/>
            <a:ext cx="2057400" cy="274320"/>
          </a:xfrm>
          <a:prstGeom prst="roundRect">
            <a:avLst/>
          </a:prstGeom>
          <a:solidFill>
            <a:srgbClr val="606060"/>
          </a:solidFill>
          <a:ln>
            <a:solidFill>
              <a:srgbClr val="606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576" tIns="9144" rIns="36576" bIns="9144" rtlCol="0" anchor="ctr"/>
          <a:lstStyle/>
          <a:p>
            <a:pPr algn="ctr"/>
            <a:r>
              <a:rPr sz="830" b="1">
                <a:solidFill>
                  <a:srgbClr val="FFFFFF"/>
                </a:solidFill>
              </a:rPr>
              <a:t>Options for future rules</a:t>
            </a:r>
          </a:p>
        </p:txBody>
      </p:sp>
    </p:spTree>
    <p:extLst>
      <p:ext uri="{BB962C8B-B14F-4D97-AF65-F5344CB8AC3E}">
        <p14:creationId xmlns:p14="http://schemas.microsoft.com/office/powerpoint/2010/main" val="148736874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DC1D70-6250-4EBC-58C6-D018AA9711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E3279-9CEF-D54D-56E6-21A3F4D14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submit and next steps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499FCF-7700-ABC1-89A0-B6DEC8186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8650" y="4869656"/>
            <a:ext cx="7886700" cy="273844"/>
          </a:xfrm>
        </p:spPr>
        <p:txBody>
          <a:bodyPr/>
          <a:lstStyle/>
          <a:p>
            <a:fld id="{5FC010DB-1659-4BBF-B863-A068F286C539}" type="slidenum">
              <a:rPr lang="en-NZ" b="0" smtClean="0"/>
              <a:pPr/>
              <a:t>24</a:t>
            </a:fld>
            <a:endParaRPr lang="en-NZ" b="0" dirty="0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0E599B01-7C8D-E35D-1FDB-B1F82675427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NZ" dirty="0"/>
              <a:t>Submissions close </a:t>
            </a:r>
            <a:r>
              <a:rPr lang="en-NZ" b="1" dirty="0"/>
              <a:t>5pm on Friday 3 July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93754085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13B7ED-F264-782A-360C-D0093E4270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D2CA4-950D-07C3-21E3-C7864FE21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dirty="0"/>
              <a:t>How to submit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8464EC42-0780-5300-795E-37481944EC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8276675"/>
              </p:ext>
            </p:extLst>
          </p:nvPr>
        </p:nvGraphicFramePr>
        <p:xfrm>
          <a:off x="457200" y="1063230"/>
          <a:ext cx="8229600" cy="35313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43927D-13A7-61E5-5C70-4BDE0B901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010DB-1659-4BBF-B863-A068F286C539}" type="slidenum">
              <a:rPr lang="en-NZ" smtClean="0"/>
              <a:pPr/>
              <a:t>25</a:t>
            </a:fld>
            <a:endParaRPr lang="en-NZ" dirty="0"/>
          </a:p>
        </p:txBody>
      </p:sp>
      <p:sp>
        <p:nvSpPr>
          <p:cNvPr id="7" name="Rounded Rectangle 6"/>
          <p:cNvSpPr/>
          <p:nvPr/>
        </p:nvSpPr>
        <p:spPr>
          <a:xfrm>
            <a:off x="6812280" y="146304"/>
            <a:ext cx="2057400" cy="274320"/>
          </a:xfrm>
          <a:prstGeom prst="roundRect">
            <a:avLst/>
          </a:prstGeom>
          <a:solidFill>
            <a:srgbClr val="606060"/>
          </a:solidFill>
          <a:ln>
            <a:solidFill>
              <a:srgbClr val="606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576" tIns="9144" rIns="36576" bIns="9144" rtlCol="0" anchor="ctr"/>
          <a:lstStyle/>
          <a:p>
            <a:pPr algn="ctr"/>
            <a:r>
              <a:rPr sz="830" b="1">
                <a:solidFill>
                  <a:srgbClr val="FFFFFF"/>
                </a:solidFill>
              </a:rPr>
              <a:t>How to submit</a:t>
            </a:r>
          </a:p>
        </p:txBody>
      </p:sp>
    </p:spTree>
    <p:extLst>
      <p:ext uri="{BB962C8B-B14F-4D97-AF65-F5344CB8AC3E}">
        <p14:creationId xmlns:p14="http://schemas.microsoft.com/office/powerpoint/2010/main" val="3568863919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2350D-1AF3-54EA-5D9B-489B84D74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What makes a useful submission?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7226A21F-1E29-FD9B-9DB5-CF00E59A8B1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1965447"/>
              </p:ext>
            </p:extLst>
          </p:nvPr>
        </p:nvGraphicFramePr>
        <p:xfrm>
          <a:off x="457200" y="1200151"/>
          <a:ext cx="8229600" cy="2955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9AB293-1A01-72AF-9737-2A1D1EA13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010DB-1659-4BBF-B863-A068F286C539}" type="slidenum">
              <a:rPr lang="en-NZ" smtClean="0"/>
              <a:pPr/>
              <a:t>26</a:t>
            </a:fld>
            <a:endParaRPr lang="en-NZ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E3E95C0-B0E5-9D10-48B1-C61176FFCCD6}"/>
              </a:ext>
            </a:extLst>
          </p:cNvPr>
          <p:cNvSpPr/>
          <p:nvPr/>
        </p:nvSpPr>
        <p:spPr>
          <a:xfrm>
            <a:off x="745232" y="3871441"/>
            <a:ext cx="3826768" cy="568969"/>
          </a:xfrm>
          <a:prstGeom prst="roundRect">
            <a:avLst/>
          </a:prstGeom>
          <a:solidFill>
            <a:srgbClr val="016273"/>
          </a:solidFill>
          <a:ln>
            <a:solidFill>
              <a:srgbClr val="01627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t>Evidence can be quantitative or qualitative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812280" y="146304"/>
            <a:ext cx="2057400" cy="274320"/>
          </a:xfrm>
          <a:prstGeom prst="roundRect">
            <a:avLst/>
          </a:prstGeom>
          <a:solidFill>
            <a:srgbClr val="606060"/>
          </a:solidFill>
          <a:ln>
            <a:solidFill>
              <a:srgbClr val="606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576" tIns="9144" rIns="36576" bIns="9144" rtlCol="0" anchor="ctr"/>
          <a:lstStyle/>
          <a:p>
            <a:pPr algn="ctr"/>
            <a:r>
              <a:rPr sz="830" b="1">
                <a:solidFill>
                  <a:srgbClr val="FFFFFF"/>
                </a:solidFill>
              </a:rPr>
              <a:t>How to submit</a:t>
            </a:r>
          </a:p>
        </p:txBody>
      </p:sp>
    </p:spTree>
    <p:extLst>
      <p:ext uri="{BB962C8B-B14F-4D97-AF65-F5344CB8AC3E}">
        <p14:creationId xmlns:p14="http://schemas.microsoft.com/office/powerpoint/2010/main" val="4229830089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46D8D1-B5DD-0292-F8F9-940D2B872B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C14A9-9047-88CF-B923-F7431B24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dirty="0"/>
              <a:t>What will happen next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57D5DA3-8189-2D20-43F1-170C86BA2EAA}"/>
              </a:ext>
            </a:extLst>
          </p:cNvPr>
          <p:cNvGrpSpPr/>
          <p:nvPr/>
        </p:nvGrpSpPr>
        <p:grpSpPr>
          <a:xfrm>
            <a:off x="457200" y="1200151"/>
            <a:ext cx="7886701" cy="3394471"/>
            <a:chOff x="457200" y="1200151"/>
            <a:chExt cx="8229599" cy="3394471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2DE5A356-91CD-7C0F-9E9A-B0389916150C}"/>
                </a:ext>
              </a:extLst>
            </p:cNvPr>
            <p:cNvSpPr/>
            <p:nvPr/>
          </p:nvSpPr>
          <p:spPr>
            <a:xfrm>
              <a:off x="457200" y="1200151"/>
              <a:ext cx="6995160" cy="1018341"/>
            </a:xfrm>
            <a:custGeom>
              <a:avLst/>
              <a:gdLst>
                <a:gd name="connsiteX0" fmla="*/ 0 w 6995160"/>
                <a:gd name="connsiteY0" fmla="*/ 101834 h 1018341"/>
                <a:gd name="connsiteX1" fmla="*/ 101834 w 6995160"/>
                <a:gd name="connsiteY1" fmla="*/ 0 h 1018341"/>
                <a:gd name="connsiteX2" fmla="*/ 6893326 w 6995160"/>
                <a:gd name="connsiteY2" fmla="*/ 0 h 1018341"/>
                <a:gd name="connsiteX3" fmla="*/ 6995160 w 6995160"/>
                <a:gd name="connsiteY3" fmla="*/ 101834 h 1018341"/>
                <a:gd name="connsiteX4" fmla="*/ 6995160 w 6995160"/>
                <a:gd name="connsiteY4" fmla="*/ 916507 h 1018341"/>
                <a:gd name="connsiteX5" fmla="*/ 6893326 w 6995160"/>
                <a:gd name="connsiteY5" fmla="*/ 1018341 h 1018341"/>
                <a:gd name="connsiteX6" fmla="*/ 101834 w 6995160"/>
                <a:gd name="connsiteY6" fmla="*/ 1018341 h 1018341"/>
                <a:gd name="connsiteX7" fmla="*/ 0 w 6995160"/>
                <a:gd name="connsiteY7" fmla="*/ 916507 h 1018341"/>
                <a:gd name="connsiteX8" fmla="*/ 0 w 6995160"/>
                <a:gd name="connsiteY8" fmla="*/ 101834 h 1018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995160" h="1018341">
                  <a:moveTo>
                    <a:pt x="0" y="101834"/>
                  </a:moveTo>
                  <a:cubicBezTo>
                    <a:pt x="0" y="45593"/>
                    <a:pt x="45593" y="0"/>
                    <a:pt x="101834" y="0"/>
                  </a:cubicBezTo>
                  <a:lnTo>
                    <a:pt x="6893326" y="0"/>
                  </a:lnTo>
                  <a:cubicBezTo>
                    <a:pt x="6949567" y="0"/>
                    <a:pt x="6995160" y="45593"/>
                    <a:pt x="6995160" y="101834"/>
                  </a:cubicBezTo>
                  <a:lnTo>
                    <a:pt x="6995160" y="916507"/>
                  </a:lnTo>
                  <a:cubicBezTo>
                    <a:pt x="6995160" y="972748"/>
                    <a:pt x="6949567" y="1018341"/>
                    <a:pt x="6893326" y="1018341"/>
                  </a:cubicBezTo>
                  <a:lnTo>
                    <a:pt x="101834" y="1018341"/>
                  </a:lnTo>
                  <a:cubicBezTo>
                    <a:pt x="45593" y="1018341"/>
                    <a:pt x="0" y="972748"/>
                    <a:pt x="0" y="916507"/>
                  </a:cubicBezTo>
                  <a:lnTo>
                    <a:pt x="0" y="101834"/>
                  </a:lnTo>
                  <a:close/>
                </a:path>
              </a:pathLst>
            </a:custGeom>
            <a:solidFill>
              <a:srgbClr val="0073BB"/>
            </a:solidFill>
            <a:ln>
              <a:solidFill>
                <a:srgbClr val="0073BB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6026" tIns="106026" rIns="1145244" bIns="106026" numCol="1" spcCol="1270" anchor="ctr" anchorCtr="0">
              <a:noAutofit/>
            </a:bodyPr>
            <a:lstStyle/>
            <a:p>
              <a:pPr marL="0" lvl="0" indent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NZ" sz="2000" b="0" i="0" kern="1200" dirty="0"/>
                <a:t>We will analyse submissions and use the feedback received to provide advice to Ministers.</a:t>
              </a:r>
              <a:endParaRPr lang="en-NZ" sz="2000" kern="1200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0B741139-174C-6F01-9958-4DF9EBAE8FBA}"/>
                </a:ext>
              </a:extLst>
            </p:cNvPr>
            <p:cNvSpPr/>
            <p:nvPr/>
          </p:nvSpPr>
          <p:spPr>
            <a:xfrm>
              <a:off x="1074419" y="2388216"/>
              <a:ext cx="6995160" cy="1018341"/>
            </a:xfrm>
            <a:custGeom>
              <a:avLst/>
              <a:gdLst>
                <a:gd name="connsiteX0" fmla="*/ 0 w 6995160"/>
                <a:gd name="connsiteY0" fmla="*/ 101834 h 1018341"/>
                <a:gd name="connsiteX1" fmla="*/ 101834 w 6995160"/>
                <a:gd name="connsiteY1" fmla="*/ 0 h 1018341"/>
                <a:gd name="connsiteX2" fmla="*/ 6893326 w 6995160"/>
                <a:gd name="connsiteY2" fmla="*/ 0 h 1018341"/>
                <a:gd name="connsiteX3" fmla="*/ 6995160 w 6995160"/>
                <a:gd name="connsiteY3" fmla="*/ 101834 h 1018341"/>
                <a:gd name="connsiteX4" fmla="*/ 6995160 w 6995160"/>
                <a:gd name="connsiteY4" fmla="*/ 916507 h 1018341"/>
                <a:gd name="connsiteX5" fmla="*/ 6893326 w 6995160"/>
                <a:gd name="connsiteY5" fmla="*/ 1018341 h 1018341"/>
                <a:gd name="connsiteX6" fmla="*/ 101834 w 6995160"/>
                <a:gd name="connsiteY6" fmla="*/ 1018341 h 1018341"/>
                <a:gd name="connsiteX7" fmla="*/ 0 w 6995160"/>
                <a:gd name="connsiteY7" fmla="*/ 916507 h 1018341"/>
                <a:gd name="connsiteX8" fmla="*/ 0 w 6995160"/>
                <a:gd name="connsiteY8" fmla="*/ 101834 h 1018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995160" h="1018341">
                  <a:moveTo>
                    <a:pt x="0" y="101834"/>
                  </a:moveTo>
                  <a:cubicBezTo>
                    <a:pt x="0" y="45593"/>
                    <a:pt x="45593" y="0"/>
                    <a:pt x="101834" y="0"/>
                  </a:cubicBezTo>
                  <a:lnTo>
                    <a:pt x="6893326" y="0"/>
                  </a:lnTo>
                  <a:cubicBezTo>
                    <a:pt x="6949567" y="0"/>
                    <a:pt x="6995160" y="45593"/>
                    <a:pt x="6995160" y="101834"/>
                  </a:cubicBezTo>
                  <a:lnTo>
                    <a:pt x="6995160" y="916507"/>
                  </a:lnTo>
                  <a:cubicBezTo>
                    <a:pt x="6995160" y="972748"/>
                    <a:pt x="6949567" y="1018341"/>
                    <a:pt x="6893326" y="1018341"/>
                  </a:cubicBezTo>
                  <a:lnTo>
                    <a:pt x="101834" y="1018341"/>
                  </a:lnTo>
                  <a:cubicBezTo>
                    <a:pt x="45593" y="1018341"/>
                    <a:pt x="0" y="972748"/>
                    <a:pt x="0" y="916507"/>
                  </a:cubicBezTo>
                  <a:lnTo>
                    <a:pt x="0" y="101834"/>
                  </a:lnTo>
                  <a:close/>
                </a:path>
              </a:pathLst>
            </a:custGeom>
            <a:solidFill>
              <a:srgbClr val="0073BB"/>
            </a:solidFill>
            <a:ln>
              <a:solidFill>
                <a:srgbClr val="0073BB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6026" tIns="106026" rIns="1385169" bIns="106026" numCol="1" spcCol="1270" anchor="ctr" anchorCtr="0">
              <a:noAutofit/>
            </a:bodyPr>
            <a:lstStyle/>
            <a:p>
              <a:pPr marL="0" lvl="0" indent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NZ" sz="2000" kern="1200" dirty="0"/>
                <a:t>Ministers will decide whether further work is needed. This may result in further consultation.</a:t>
              </a: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8D9CAD97-CDE8-94A4-208B-752E291B4C5F}"/>
                </a:ext>
              </a:extLst>
            </p:cNvPr>
            <p:cNvSpPr/>
            <p:nvPr/>
          </p:nvSpPr>
          <p:spPr>
            <a:xfrm>
              <a:off x="1691639" y="3576281"/>
              <a:ext cx="6995160" cy="1018341"/>
            </a:xfrm>
            <a:custGeom>
              <a:avLst/>
              <a:gdLst>
                <a:gd name="connsiteX0" fmla="*/ 0 w 6995160"/>
                <a:gd name="connsiteY0" fmla="*/ 101834 h 1018341"/>
                <a:gd name="connsiteX1" fmla="*/ 101834 w 6995160"/>
                <a:gd name="connsiteY1" fmla="*/ 0 h 1018341"/>
                <a:gd name="connsiteX2" fmla="*/ 6893326 w 6995160"/>
                <a:gd name="connsiteY2" fmla="*/ 0 h 1018341"/>
                <a:gd name="connsiteX3" fmla="*/ 6995160 w 6995160"/>
                <a:gd name="connsiteY3" fmla="*/ 101834 h 1018341"/>
                <a:gd name="connsiteX4" fmla="*/ 6995160 w 6995160"/>
                <a:gd name="connsiteY4" fmla="*/ 916507 h 1018341"/>
                <a:gd name="connsiteX5" fmla="*/ 6893326 w 6995160"/>
                <a:gd name="connsiteY5" fmla="*/ 1018341 h 1018341"/>
                <a:gd name="connsiteX6" fmla="*/ 101834 w 6995160"/>
                <a:gd name="connsiteY6" fmla="*/ 1018341 h 1018341"/>
                <a:gd name="connsiteX7" fmla="*/ 0 w 6995160"/>
                <a:gd name="connsiteY7" fmla="*/ 916507 h 1018341"/>
                <a:gd name="connsiteX8" fmla="*/ 0 w 6995160"/>
                <a:gd name="connsiteY8" fmla="*/ 101834 h 1018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995160" h="1018341">
                  <a:moveTo>
                    <a:pt x="0" y="101834"/>
                  </a:moveTo>
                  <a:cubicBezTo>
                    <a:pt x="0" y="45593"/>
                    <a:pt x="45593" y="0"/>
                    <a:pt x="101834" y="0"/>
                  </a:cubicBezTo>
                  <a:lnTo>
                    <a:pt x="6893326" y="0"/>
                  </a:lnTo>
                  <a:cubicBezTo>
                    <a:pt x="6949567" y="0"/>
                    <a:pt x="6995160" y="45593"/>
                    <a:pt x="6995160" y="101834"/>
                  </a:cubicBezTo>
                  <a:lnTo>
                    <a:pt x="6995160" y="916507"/>
                  </a:lnTo>
                  <a:cubicBezTo>
                    <a:pt x="6995160" y="972748"/>
                    <a:pt x="6949567" y="1018341"/>
                    <a:pt x="6893326" y="1018341"/>
                  </a:cubicBezTo>
                  <a:lnTo>
                    <a:pt x="101834" y="1018341"/>
                  </a:lnTo>
                  <a:cubicBezTo>
                    <a:pt x="45593" y="1018341"/>
                    <a:pt x="0" y="972748"/>
                    <a:pt x="0" y="916507"/>
                  </a:cubicBezTo>
                  <a:lnTo>
                    <a:pt x="0" y="101834"/>
                  </a:lnTo>
                  <a:close/>
                </a:path>
              </a:pathLst>
            </a:custGeom>
            <a:solidFill>
              <a:srgbClr val="0073BB"/>
            </a:solidFill>
            <a:ln>
              <a:solidFill>
                <a:srgbClr val="0073BB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6026" tIns="106026" rIns="1385169" bIns="106026" numCol="1" spcCol="1270" anchor="ctr" anchorCtr="0">
              <a:noAutofit/>
            </a:bodyPr>
            <a:lstStyle/>
            <a:p>
              <a:pPr marL="0" lvl="0" indent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NZ" sz="2000" b="0" i="0" kern="1200" dirty="0"/>
                <a:t>We will continue to work with other agencies to support a coherent approach across the system.</a:t>
              </a:r>
              <a:endParaRPr lang="en-NZ" sz="2000" kern="1200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05F99E4-7CF6-6FD9-5F47-22CDC247E5CE}"/>
                </a:ext>
              </a:extLst>
            </p:cNvPr>
            <p:cNvSpPr/>
            <p:nvPr/>
          </p:nvSpPr>
          <p:spPr>
            <a:xfrm>
              <a:off x="6790437" y="1972393"/>
              <a:ext cx="661922" cy="661922"/>
            </a:xfrm>
            <a:custGeom>
              <a:avLst/>
              <a:gdLst>
                <a:gd name="connsiteX0" fmla="*/ 0 w 661922"/>
                <a:gd name="connsiteY0" fmla="*/ 364057 h 661922"/>
                <a:gd name="connsiteX1" fmla="*/ 148932 w 661922"/>
                <a:gd name="connsiteY1" fmla="*/ 364057 h 661922"/>
                <a:gd name="connsiteX2" fmla="*/ 148932 w 661922"/>
                <a:gd name="connsiteY2" fmla="*/ 0 h 661922"/>
                <a:gd name="connsiteX3" fmla="*/ 512990 w 661922"/>
                <a:gd name="connsiteY3" fmla="*/ 0 h 661922"/>
                <a:gd name="connsiteX4" fmla="*/ 512990 w 661922"/>
                <a:gd name="connsiteY4" fmla="*/ 364057 h 661922"/>
                <a:gd name="connsiteX5" fmla="*/ 661922 w 661922"/>
                <a:gd name="connsiteY5" fmla="*/ 364057 h 661922"/>
                <a:gd name="connsiteX6" fmla="*/ 330961 w 661922"/>
                <a:gd name="connsiteY6" fmla="*/ 661922 h 661922"/>
                <a:gd name="connsiteX7" fmla="*/ 0 w 661922"/>
                <a:gd name="connsiteY7" fmla="*/ 364057 h 661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61922" h="661922">
                  <a:moveTo>
                    <a:pt x="0" y="364057"/>
                  </a:moveTo>
                  <a:lnTo>
                    <a:pt x="148932" y="364057"/>
                  </a:lnTo>
                  <a:lnTo>
                    <a:pt x="148932" y="0"/>
                  </a:lnTo>
                  <a:lnTo>
                    <a:pt x="512990" y="0"/>
                  </a:lnTo>
                  <a:lnTo>
                    <a:pt x="512990" y="364057"/>
                  </a:lnTo>
                  <a:lnTo>
                    <a:pt x="661922" y="364057"/>
                  </a:lnTo>
                  <a:lnTo>
                    <a:pt x="330961" y="661922"/>
                  </a:lnTo>
                  <a:lnTo>
                    <a:pt x="0" y="364057"/>
                  </a:ln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87032" tIns="38100" rIns="187032" bIns="201926" numCol="1" spcCol="1270" anchor="ctr" anchorCtr="0">
              <a:noAutofit/>
            </a:bodyPr>
            <a:lstStyle/>
            <a:p>
              <a:pPr marL="0" lvl="0" indent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NZ" sz="3000" kern="1200"/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340A70-F9AF-5419-AAB6-BF30799BB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t>27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812280" y="146304"/>
            <a:ext cx="2057400" cy="274320"/>
          </a:xfrm>
          <a:prstGeom prst="roundRect">
            <a:avLst/>
          </a:prstGeom>
          <a:solidFill>
            <a:srgbClr val="606060"/>
          </a:solidFill>
          <a:ln>
            <a:solidFill>
              <a:srgbClr val="606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576" tIns="9144" rIns="36576" bIns="9144" rtlCol="0" anchor="ctr"/>
          <a:lstStyle/>
          <a:p>
            <a:pPr algn="ctr"/>
            <a:r>
              <a:rPr sz="830" b="1">
                <a:solidFill>
                  <a:srgbClr val="FFFFFF"/>
                </a:solidFill>
              </a:rPr>
              <a:t>How to submit</a:t>
            </a:r>
          </a:p>
        </p:txBody>
      </p:sp>
    </p:spTree>
    <p:extLst>
      <p:ext uri="{BB962C8B-B14F-4D97-AF65-F5344CB8AC3E}">
        <p14:creationId xmlns:p14="http://schemas.microsoft.com/office/powerpoint/2010/main" val="5358802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0B0F20E-332D-3B4A-B6CA-26BCBF305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 dirty="0"/>
              <a:t>Q&amp;A</a:t>
            </a: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741FC324-F8E5-034E-954D-E93974A2625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Thank you - and please direct any further questions to </a:t>
            </a:r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FinancialMarkets@mbie.govt.nz</a:t>
            </a:r>
            <a:r>
              <a:rPr lang="en-US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AB5E7C-9B7D-3740-8865-ADF4BB55F22B}"/>
              </a:ext>
            </a:extLst>
          </p:cNvPr>
          <p:cNvSpPr txBox="1"/>
          <p:nvPr/>
        </p:nvSpPr>
        <p:spPr>
          <a:xfrm>
            <a:off x="1003539" y="4083917"/>
            <a:ext cx="3596412" cy="5334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NZ" sz="1200" dirty="0">
                <a:solidFill>
                  <a:schemeClr val="bg1"/>
                </a:solidFill>
                <a:latin typeface="Aptos" panose="020B0004020202020204" pitchFamily="34" charset="0"/>
              </a:rPr>
              <a:t>Ministry of Business,</a:t>
            </a:r>
            <a:r>
              <a:rPr lang="en-NZ" sz="1200" baseline="0" dirty="0">
                <a:solidFill>
                  <a:schemeClr val="bg1"/>
                </a:solidFill>
                <a:latin typeface="Aptos" panose="020B0004020202020204" pitchFamily="34" charset="0"/>
              </a:rPr>
              <a:t> Innovation &amp; Employment </a:t>
            </a:r>
            <a:r>
              <a:rPr lang="en-NZ" sz="1200" dirty="0">
                <a:solidFill>
                  <a:schemeClr val="bg1"/>
                </a:solidFill>
                <a:latin typeface="Aptos" panose="020B0004020202020204" pitchFamily="34" charset="0"/>
              </a:rPr>
              <a:t> </a:t>
            </a:r>
            <a:br>
              <a:rPr lang="en-NZ" sz="1200" dirty="0">
                <a:solidFill>
                  <a:schemeClr val="bg1"/>
                </a:solidFill>
                <a:latin typeface="Aptos" panose="020B0004020202020204" pitchFamily="34" charset="0"/>
              </a:rPr>
            </a:br>
            <a:r>
              <a:rPr lang="en-NZ" sz="1200" dirty="0">
                <a:solidFill>
                  <a:schemeClr val="bg1"/>
                </a:solidFill>
                <a:latin typeface="Aptos" panose="020B0004020202020204" pitchFamily="34" charset="0"/>
              </a:rPr>
              <a:t>www.mbie.govt.nz</a:t>
            </a:r>
          </a:p>
          <a:p>
            <a:endParaRPr lang="en-GB" sz="1600" baseline="30000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699E8-0E27-2642-926B-602067F92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010DB-1659-4BBF-B863-A068F286C539}" type="slidenum">
              <a:rPr lang="en-NZ" smtClean="0"/>
              <a:pPr/>
              <a:t>28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46684905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391E2E0-29DE-CA4B-91AA-96835B94B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010DB-1659-4BBF-B863-A068F286C539}" type="slidenum">
              <a:rPr lang="en-NZ" smtClean="0"/>
              <a:pPr/>
              <a:t>29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6213064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3DC6CF-24E9-4C3E-9B6C-ACCD0BB45A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938A0-250E-BAB5-3E24-F0019C4A7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dirty="0"/>
              <a:t>Webinar overview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9B6C11-235E-C0DD-D88D-A1D68E11F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010DB-1659-4BBF-B863-A068F286C539}" type="slidenum">
              <a:rPr lang="en-NZ" smtClean="0"/>
              <a:pPr/>
              <a:t>3</a:t>
            </a:fld>
            <a:endParaRPr lang="en-NZ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9B0DC503-2AB0-B4F9-F535-722D2A47075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2566038"/>
              </p:ext>
            </p:extLst>
          </p:nvPr>
        </p:nvGraphicFramePr>
        <p:xfrm>
          <a:off x="457200" y="987574"/>
          <a:ext cx="8229600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97620802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E19E1E-4482-45A7-78B7-D0B0C22060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3BB6873-8E89-E78C-BCC2-0EA196A68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Context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73E6B95-0A0C-0F2E-1F2B-6D1ED2BF6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010DB-1659-4BBF-B863-A068F286C539}" type="slidenum">
              <a:rPr lang="en-NZ" smtClean="0"/>
              <a:pPr/>
              <a:t>4</a:t>
            </a:fld>
            <a:endParaRPr lang="en-NZ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D4126476-9D0C-AE1A-B2FE-7FF38634147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NZ" dirty="0"/>
              <a:t>Why are we consulting now, and what are we consulting on?</a:t>
            </a:r>
          </a:p>
        </p:txBody>
      </p:sp>
    </p:spTree>
    <p:extLst>
      <p:ext uri="{BB962C8B-B14F-4D97-AF65-F5344CB8AC3E}">
        <p14:creationId xmlns:p14="http://schemas.microsoft.com/office/powerpoint/2010/main" val="1500612577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dirty="0"/>
              <a:t>Why is MBIE consulting now?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DAA95FC-C960-4A18-5A10-AC490DB34DA2}"/>
              </a:ext>
            </a:extLst>
          </p:cNvPr>
          <p:cNvGrpSpPr/>
          <p:nvPr/>
        </p:nvGrpSpPr>
        <p:grpSpPr>
          <a:xfrm>
            <a:off x="458927" y="1200151"/>
            <a:ext cx="8226144" cy="3394472"/>
            <a:chOff x="458927" y="1200151"/>
            <a:chExt cx="8226144" cy="3394472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778C9107-E8E4-1191-007C-E3138F9DC369}"/>
                </a:ext>
              </a:extLst>
            </p:cNvPr>
            <p:cNvSpPr/>
            <p:nvPr/>
          </p:nvSpPr>
          <p:spPr>
            <a:xfrm>
              <a:off x="458927" y="1200151"/>
              <a:ext cx="2688282" cy="3394472"/>
            </a:xfrm>
            <a:custGeom>
              <a:avLst/>
              <a:gdLst>
                <a:gd name="connsiteX0" fmla="*/ 0 w 2688282"/>
                <a:gd name="connsiteY0" fmla="*/ 268828 h 3394472"/>
                <a:gd name="connsiteX1" fmla="*/ 268828 w 2688282"/>
                <a:gd name="connsiteY1" fmla="*/ 0 h 3394472"/>
                <a:gd name="connsiteX2" fmla="*/ 2419454 w 2688282"/>
                <a:gd name="connsiteY2" fmla="*/ 0 h 3394472"/>
                <a:gd name="connsiteX3" fmla="*/ 2688282 w 2688282"/>
                <a:gd name="connsiteY3" fmla="*/ 268828 h 3394472"/>
                <a:gd name="connsiteX4" fmla="*/ 2688282 w 2688282"/>
                <a:gd name="connsiteY4" fmla="*/ 3125644 h 3394472"/>
                <a:gd name="connsiteX5" fmla="*/ 2419454 w 2688282"/>
                <a:gd name="connsiteY5" fmla="*/ 3394472 h 3394472"/>
                <a:gd name="connsiteX6" fmla="*/ 268828 w 2688282"/>
                <a:gd name="connsiteY6" fmla="*/ 3394472 h 3394472"/>
                <a:gd name="connsiteX7" fmla="*/ 0 w 2688282"/>
                <a:gd name="connsiteY7" fmla="*/ 3125644 h 3394472"/>
                <a:gd name="connsiteX8" fmla="*/ 0 w 2688282"/>
                <a:gd name="connsiteY8" fmla="*/ 268828 h 3394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88282" h="3394472">
                  <a:moveTo>
                    <a:pt x="0" y="268828"/>
                  </a:moveTo>
                  <a:cubicBezTo>
                    <a:pt x="0" y="120358"/>
                    <a:pt x="120358" y="0"/>
                    <a:pt x="268828" y="0"/>
                  </a:cubicBezTo>
                  <a:lnTo>
                    <a:pt x="2419454" y="0"/>
                  </a:lnTo>
                  <a:cubicBezTo>
                    <a:pt x="2567924" y="0"/>
                    <a:pt x="2688282" y="120358"/>
                    <a:pt x="2688282" y="268828"/>
                  </a:cubicBezTo>
                  <a:lnTo>
                    <a:pt x="2688282" y="3125644"/>
                  </a:lnTo>
                  <a:cubicBezTo>
                    <a:pt x="2688282" y="3274114"/>
                    <a:pt x="2567924" y="3394472"/>
                    <a:pt x="2419454" y="3394472"/>
                  </a:cubicBezTo>
                  <a:lnTo>
                    <a:pt x="268828" y="3394472"/>
                  </a:lnTo>
                  <a:cubicBezTo>
                    <a:pt x="120358" y="3394472"/>
                    <a:pt x="0" y="3274114"/>
                    <a:pt x="0" y="3125644"/>
                  </a:cubicBezTo>
                  <a:lnTo>
                    <a:pt x="0" y="268828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6680" tIns="1464468" rIns="106680" bIns="785576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NZ" sz="1500" b="1" i="0" kern="1200" dirty="0"/>
                <a:t>Payment services are evolving </a:t>
              </a:r>
            </a:p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NZ" sz="1500" b="0" i="0" kern="1200" dirty="0"/>
                <a:t>Digital technology, cross-border payments, new business models</a:t>
              </a:r>
              <a:endParaRPr lang="en-NZ" sz="1500" b="0" kern="1200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01C8BAD7-931B-2934-7DC0-9D768795E470}"/>
                </a:ext>
              </a:extLst>
            </p:cNvPr>
            <p:cNvSpPr/>
            <p:nvPr/>
          </p:nvSpPr>
          <p:spPr>
            <a:xfrm>
              <a:off x="3227858" y="1200151"/>
              <a:ext cx="2688282" cy="3394472"/>
            </a:xfrm>
            <a:custGeom>
              <a:avLst/>
              <a:gdLst>
                <a:gd name="connsiteX0" fmla="*/ 0 w 2688282"/>
                <a:gd name="connsiteY0" fmla="*/ 268828 h 3394472"/>
                <a:gd name="connsiteX1" fmla="*/ 268828 w 2688282"/>
                <a:gd name="connsiteY1" fmla="*/ 0 h 3394472"/>
                <a:gd name="connsiteX2" fmla="*/ 2419454 w 2688282"/>
                <a:gd name="connsiteY2" fmla="*/ 0 h 3394472"/>
                <a:gd name="connsiteX3" fmla="*/ 2688282 w 2688282"/>
                <a:gd name="connsiteY3" fmla="*/ 268828 h 3394472"/>
                <a:gd name="connsiteX4" fmla="*/ 2688282 w 2688282"/>
                <a:gd name="connsiteY4" fmla="*/ 3125644 h 3394472"/>
                <a:gd name="connsiteX5" fmla="*/ 2419454 w 2688282"/>
                <a:gd name="connsiteY5" fmla="*/ 3394472 h 3394472"/>
                <a:gd name="connsiteX6" fmla="*/ 268828 w 2688282"/>
                <a:gd name="connsiteY6" fmla="*/ 3394472 h 3394472"/>
                <a:gd name="connsiteX7" fmla="*/ 0 w 2688282"/>
                <a:gd name="connsiteY7" fmla="*/ 3125644 h 3394472"/>
                <a:gd name="connsiteX8" fmla="*/ 0 w 2688282"/>
                <a:gd name="connsiteY8" fmla="*/ 268828 h 3394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88282" h="3394472">
                  <a:moveTo>
                    <a:pt x="0" y="268828"/>
                  </a:moveTo>
                  <a:cubicBezTo>
                    <a:pt x="0" y="120358"/>
                    <a:pt x="120358" y="0"/>
                    <a:pt x="268828" y="0"/>
                  </a:cubicBezTo>
                  <a:lnTo>
                    <a:pt x="2419454" y="0"/>
                  </a:lnTo>
                  <a:cubicBezTo>
                    <a:pt x="2567924" y="0"/>
                    <a:pt x="2688282" y="120358"/>
                    <a:pt x="2688282" y="268828"/>
                  </a:cubicBezTo>
                  <a:lnTo>
                    <a:pt x="2688282" y="3125644"/>
                  </a:lnTo>
                  <a:cubicBezTo>
                    <a:pt x="2688282" y="3274114"/>
                    <a:pt x="2567924" y="3394472"/>
                    <a:pt x="2419454" y="3394472"/>
                  </a:cubicBezTo>
                  <a:lnTo>
                    <a:pt x="268828" y="3394472"/>
                  </a:lnTo>
                  <a:cubicBezTo>
                    <a:pt x="120358" y="3394472"/>
                    <a:pt x="0" y="3274114"/>
                    <a:pt x="0" y="3125644"/>
                  </a:cubicBezTo>
                  <a:lnTo>
                    <a:pt x="0" y="268828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6680" tIns="1464468" rIns="106680" bIns="785576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NZ" sz="1500" b="1" i="0" kern="1200" dirty="0"/>
                <a:t>The current rules may not fit well</a:t>
              </a:r>
            </a:p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NZ" sz="1500" b="0" i="0" kern="1200" dirty="0"/>
                <a:t>The current regulatory framework may not be clear and fit for purpose</a:t>
              </a:r>
              <a:endParaRPr lang="en-NZ" sz="1500" kern="1200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EB5EAADB-5E66-BD4F-1E78-3BA20CD62F79}"/>
                </a:ext>
              </a:extLst>
            </p:cNvPr>
            <p:cNvSpPr/>
            <p:nvPr/>
          </p:nvSpPr>
          <p:spPr>
            <a:xfrm>
              <a:off x="5996789" y="1200151"/>
              <a:ext cx="2688282" cy="3394472"/>
            </a:xfrm>
            <a:custGeom>
              <a:avLst/>
              <a:gdLst>
                <a:gd name="connsiteX0" fmla="*/ 0 w 2688282"/>
                <a:gd name="connsiteY0" fmla="*/ 268828 h 3394472"/>
                <a:gd name="connsiteX1" fmla="*/ 268828 w 2688282"/>
                <a:gd name="connsiteY1" fmla="*/ 0 h 3394472"/>
                <a:gd name="connsiteX2" fmla="*/ 2419454 w 2688282"/>
                <a:gd name="connsiteY2" fmla="*/ 0 h 3394472"/>
                <a:gd name="connsiteX3" fmla="*/ 2688282 w 2688282"/>
                <a:gd name="connsiteY3" fmla="*/ 268828 h 3394472"/>
                <a:gd name="connsiteX4" fmla="*/ 2688282 w 2688282"/>
                <a:gd name="connsiteY4" fmla="*/ 3125644 h 3394472"/>
                <a:gd name="connsiteX5" fmla="*/ 2419454 w 2688282"/>
                <a:gd name="connsiteY5" fmla="*/ 3394472 h 3394472"/>
                <a:gd name="connsiteX6" fmla="*/ 268828 w 2688282"/>
                <a:gd name="connsiteY6" fmla="*/ 3394472 h 3394472"/>
                <a:gd name="connsiteX7" fmla="*/ 0 w 2688282"/>
                <a:gd name="connsiteY7" fmla="*/ 3125644 h 3394472"/>
                <a:gd name="connsiteX8" fmla="*/ 0 w 2688282"/>
                <a:gd name="connsiteY8" fmla="*/ 268828 h 3394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88282" h="3394472">
                  <a:moveTo>
                    <a:pt x="0" y="268828"/>
                  </a:moveTo>
                  <a:cubicBezTo>
                    <a:pt x="0" y="120358"/>
                    <a:pt x="120358" y="0"/>
                    <a:pt x="268828" y="0"/>
                  </a:cubicBezTo>
                  <a:lnTo>
                    <a:pt x="2419454" y="0"/>
                  </a:lnTo>
                  <a:cubicBezTo>
                    <a:pt x="2567924" y="0"/>
                    <a:pt x="2688282" y="120358"/>
                    <a:pt x="2688282" y="268828"/>
                  </a:cubicBezTo>
                  <a:lnTo>
                    <a:pt x="2688282" y="3125644"/>
                  </a:lnTo>
                  <a:cubicBezTo>
                    <a:pt x="2688282" y="3274114"/>
                    <a:pt x="2567924" y="3394472"/>
                    <a:pt x="2419454" y="3394472"/>
                  </a:cubicBezTo>
                  <a:lnTo>
                    <a:pt x="268828" y="3394472"/>
                  </a:lnTo>
                  <a:cubicBezTo>
                    <a:pt x="120358" y="3394472"/>
                    <a:pt x="0" y="3274114"/>
                    <a:pt x="0" y="3125644"/>
                  </a:cubicBezTo>
                  <a:lnTo>
                    <a:pt x="0" y="268828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6680" tIns="1464468" rIns="106680" bIns="785576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NZ" sz="1500" b="1" i="0" kern="1200" dirty="0"/>
                <a:t>MBIE is seeking evidence</a:t>
              </a:r>
            </a:p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NZ" sz="1500" b="0" i="0" kern="1200" dirty="0"/>
                <a:t>Do the rules support competition and innovation, and protect users?</a:t>
              </a:r>
              <a:endParaRPr lang="en-NZ" sz="1500" kern="1200" dirty="0"/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E19295-6261-BB4C-A588-85F8F00DA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8649" y="4910689"/>
            <a:ext cx="7886700" cy="273844"/>
          </a:xfrm>
        </p:spPr>
        <p:txBody>
          <a:bodyPr/>
          <a:lstStyle/>
          <a:p>
            <a:fld id="{5FC010DB-1659-4BBF-B863-A068F286C539}" type="slidenum">
              <a:rPr lang="en-NZ" smtClean="0"/>
              <a:pPr/>
              <a:t>5</a:t>
            </a:fld>
            <a:endParaRPr lang="en-NZ" dirty="0"/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80CA4D91-9146-CF91-B1B2-60C4884138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87937" y="1425724"/>
            <a:ext cx="1030262" cy="1034989"/>
          </a:xfrm>
          <a:prstGeom prst="rect">
            <a:avLst/>
          </a:prstGeom>
        </p:spPr>
      </p:pic>
      <p:pic>
        <p:nvPicPr>
          <p:cNvPr id="52" name="Picture 51" descr="Contract icon">
            <a:extLst>
              <a:ext uri="{FF2B5EF4-FFF2-40B4-BE49-F238E27FC236}">
                <a16:creationId xmlns:a16="http://schemas.microsoft.com/office/drawing/2014/main" id="{D6A6B8CB-2110-4FFB-A6CC-A1C2A2ABDB7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4103" y="1419622"/>
            <a:ext cx="795792" cy="103498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1A65717-A366-4A60-EA24-F021F2D451E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12462" y="1467259"/>
            <a:ext cx="856936" cy="939715"/>
          </a:xfrm>
          <a:prstGeom prst="rect">
            <a:avLst/>
          </a:prstGeom>
        </p:spPr>
      </p:pic>
      <p:sp>
        <p:nvSpPr>
          <p:cNvPr id="3" name="Arrow: Right 2">
            <a:extLst>
              <a:ext uri="{FF2B5EF4-FFF2-40B4-BE49-F238E27FC236}">
                <a16:creationId xmlns:a16="http://schemas.microsoft.com/office/drawing/2014/main" id="{F022EBD4-397F-0925-D5D2-B3202D9D77FE}"/>
              </a:ext>
            </a:extLst>
          </p:cNvPr>
          <p:cNvSpPr/>
          <p:nvPr/>
        </p:nvSpPr>
        <p:spPr>
          <a:xfrm>
            <a:off x="1763688" y="3943349"/>
            <a:ext cx="5688631" cy="360040"/>
          </a:xfrm>
          <a:prstGeom prst="rightArrow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53" name="Rounded Rectangle 52"/>
          <p:cNvSpPr/>
          <p:nvPr/>
        </p:nvSpPr>
        <p:spPr>
          <a:xfrm>
            <a:off x="6812280" y="146304"/>
            <a:ext cx="2057400" cy="274320"/>
          </a:xfrm>
          <a:prstGeom prst="roundRect">
            <a:avLst/>
          </a:prstGeom>
          <a:solidFill>
            <a:srgbClr val="606060"/>
          </a:solidFill>
          <a:ln>
            <a:solidFill>
              <a:srgbClr val="606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576" tIns="9144" rIns="36576" bIns="9144" rtlCol="0" anchor="ctr"/>
          <a:lstStyle/>
          <a:p>
            <a:pPr algn="ctr"/>
            <a:r>
              <a:rPr sz="830" b="1">
                <a:solidFill>
                  <a:srgbClr val="FFFFFF"/>
                </a:solidFill>
              </a:rPr>
              <a:t>Context</a:t>
            </a:r>
          </a:p>
        </p:txBody>
      </p:sp>
    </p:spTree>
    <p:extLst>
      <p:ext uri="{BB962C8B-B14F-4D97-AF65-F5344CB8AC3E}">
        <p14:creationId xmlns:p14="http://schemas.microsoft.com/office/powerpoint/2010/main" val="4207056279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A29819-F19F-4CC3-85E7-597C30946D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BCDB7-D09E-A595-9B07-DB7D4085A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What is MBIE consulting on?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F832939-861F-ADDF-A4B3-7B63DF001949}"/>
              </a:ext>
            </a:extLst>
          </p:cNvPr>
          <p:cNvGrpSpPr/>
          <p:nvPr/>
        </p:nvGrpSpPr>
        <p:grpSpPr>
          <a:xfrm>
            <a:off x="457199" y="1200150"/>
            <a:ext cx="8229601" cy="3394075"/>
            <a:chOff x="457199" y="1200150"/>
            <a:chExt cx="8229601" cy="3394075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7906EAC6-2D01-1D30-4200-6F986DFB5E09}"/>
                </a:ext>
              </a:extLst>
            </p:cNvPr>
            <p:cNvSpPr/>
            <p:nvPr/>
          </p:nvSpPr>
          <p:spPr>
            <a:xfrm>
              <a:off x="457200" y="1200150"/>
              <a:ext cx="8229600" cy="1018222"/>
            </a:xfrm>
            <a:custGeom>
              <a:avLst/>
              <a:gdLst>
                <a:gd name="connsiteX0" fmla="*/ 0 w 8229600"/>
                <a:gd name="connsiteY0" fmla="*/ 0 h 1018222"/>
                <a:gd name="connsiteX1" fmla="*/ 8229600 w 8229600"/>
                <a:gd name="connsiteY1" fmla="*/ 0 h 1018222"/>
                <a:gd name="connsiteX2" fmla="*/ 8229600 w 8229600"/>
                <a:gd name="connsiteY2" fmla="*/ 1018222 h 1018222"/>
                <a:gd name="connsiteX3" fmla="*/ 0 w 8229600"/>
                <a:gd name="connsiteY3" fmla="*/ 1018222 h 1018222"/>
                <a:gd name="connsiteX4" fmla="*/ 0 w 8229600"/>
                <a:gd name="connsiteY4" fmla="*/ 0 h 1018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29600" h="1018222">
                  <a:moveTo>
                    <a:pt x="0" y="0"/>
                  </a:moveTo>
                  <a:lnTo>
                    <a:pt x="8229600" y="0"/>
                  </a:lnTo>
                  <a:lnTo>
                    <a:pt x="8229600" y="1018222"/>
                  </a:lnTo>
                  <a:lnTo>
                    <a:pt x="0" y="10182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3BB"/>
            </a:solidFill>
            <a:ln>
              <a:solidFill>
                <a:srgbClr val="0073BB"/>
              </a:solidFill>
            </a:ln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5250" tIns="95250" rIns="95250" bIns="95250" numCol="1" spcCol="1270" anchor="ctr" anchorCtr="0">
              <a:noAutofit/>
            </a:bodyPr>
            <a:lstStyle/>
            <a:p>
              <a:pPr marL="0" lvl="0" indent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NZ" sz="2500" kern="1200" dirty="0"/>
                <a:t>MBIE is consulting on front-end payment services. People and businesses use these services to pay and get paid.</a:t>
              </a: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5F638E17-F27D-BE15-9681-5525FB9C8DCE}"/>
                </a:ext>
              </a:extLst>
            </p:cNvPr>
            <p:cNvSpPr/>
            <p:nvPr/>
          </p:nvSpPr>
          <p:spPr>
            <a:xfrm>
              <a:off x="457200" y="2218373"/>
              <a:ext cx="4114799" cy="1577514"/>
            </a:xfrm>
            <a:custGeom>
              <a:avLst/>
              <a:gdLst>
                <a:gd name="connsiteX0" fmla="*/ 0 w 4114799"/>
                <a:gd name="connsiteY0" fmla="*/ 0 h 2138267"/>
                <a:gd name="connsiteX1" fmla="*/ 4114799 w 4114799"/>
                <a:gd name="connsiteY1" fmla="*/ 0 h 2138267"/>
                <a:gd name="connsiteX2" fmla="*/ 4114799 w 4114799"/>
                <a:gd name="connsiteY2" fmla="*/ 2138267 h 2138267"/>
                <a:gd name="connsiteX3" fmla="*/ 0 w 4114799"/>
                <a:gd name="connsiteY3" fmla="*/ 2138267 h 2138267"/>
                <a:gd name="connsiteX4" fmla="*/ 0 w 4114799"/>
                <a:gd name="connsiteY4" fmla="*/ 0 h 2138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14799" h="2138267">
                  <a:moveTo>
                    <a:pt x="0" y="0"/>
                  </a:moveTo>
                  <a:lnTo>
                    <a:pt x="4114799" y="0"/>
                  </a:lnTo>
                  <a:lnTo>
                    <a:pt x="4114799" y="2138267"/>
                  </a:lnTo>
                  <a:lnTo>
                    <a:pt x="0" y="21382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5250" tIns="95250" rIns="95250" bIns="95250" numCol="1" spcCol="1270" anchor="ctr" anchorCtr="0">
              <a:noAutofit/>
            </a:bodyPr>
            <a:lstStyle/>
            <a:p>
              <a:pPr marL="0" lvl="0" indent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NZ" sz="2000" b="1" kern="1200" dirty="0">
                  <a:solidFill>
                    <a:schemeClr val="bg1"/>
                  </a:solidFill>
                </a:rPr>
                <a:t>Payment facilitation</a:t>
              </a:r>
              <a:br>
                <a:rPr lang="en-NZ" sz="2000" b="1" kern="1200" dirty="0">
                  <a:solidFill>
                    <a:schemeClr val="bg1"/>
                  </a:solidFill>
                </a:rPr>
              </a:br>
              <a:r>
                <a:rPr lang="en-NZ" sz="2000" kern="1200" dirty="0">
                  <a:solidFill>
                    <a:schemeClr val="bg1"/>
                  </a:solidFill>
                </a:rPr>
                <a:t>Helps a payment happen</a:t>
              </a:r>
            </a:p>
            <a:p>
              <a:pPr marL="0" lvl="0" indent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None/>
              </a:pPr>
              <a:r>
                <a:rPr lang="en-NZ" sz="2000" kern="1200" dirty="0">
                  <a:solidFill>
                    <a:schemeClr val="bg1"/>
                  </a:solidFill>
                </a:rPr>
                <a:t>e.g. payment initiation, merchant acquiring, money transfers</a:t>
              </a: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D17AD64D-25DE-40B4-335C-5235E62E1F5E}"/>
                </a:ext>
              </a:extLst>
            </p:cNvPr>
            <p:cNvSpPr/>
            <p:nvPr/>
          </p:nvSpPr>
          <p:spPr>
            <a:xfrm>
              <a:off x="4572000" y="2218373"/>
              <a:ext cx="4114799" cy="1577514"/>
            </a:xfrm>
            <a:custGeom>
              <a:avLst/>
              <a:gdLst>
                <a:gd name="connsiteX0" fmla="*/ 0 w 4114799"/>
                <a:gd name="connsiteY0" fmla="*/ 0 h 2138267"/>
                <a:gd name="connsiteX1" fmla="*/ 4114799 w 4114799"/>
                <a:gd name="connsiteY1" fmla="*/ 0 h 2138267"/>
                <a:gd name="connsiteX2" fmla="*/ 4114799 w 4114799"/>
                <a:gd name="connsiteY2" fmla="*/ 2138267 h 2138267"/>
                <a:gd name="connsiteX3" fmla="*/ 0 w 4114799"/>
                <a:gd name="connsiteY3" fmla="*/ 2138267 h 2138267"/>
                <a:gd name="connsiteX4" fmla="*/ 0 w 4114799"/>
                <a:gd name="connsiteY4" fmla="*/ 0 h 2138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14799" h="2138267">
                  <a:moveTo>
                    <a:pt x="0" y="0"/>
                  </a:moveTo>
                  <a:lnTo>
                    <a:pt x="4114799" y="0"/>
                  </a:lnTo>
                  <a:lnTo>
                    <a:pt x="4114799" y="2138267"/>
                  </a:lnTo>
                  <a:lnTo>
                    <a:pt x="0" y="21382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5250" tIns="95250" rIns="95250" bIns="95250" numCol="1" spcCol="1270" anchor="ctr" anchorCtr="0">
              <a:noAutofit/>
            </a:bodyPr>
            <a:lstStyle/>
            <a:p>
              <a:pPr marL="0" lvl="0" indent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NZ" sz="2000" b="1" kern="1200" dirty="0">
                  <a:solidFill>
                    <a:schemeClr val="bg1"/>
                  </a:solidFill>
                  <a:latin typeface="Aptos" panose="02110004020202020204"/>
                  <a:ea typeface="+mn-ea"/>
                  <a:cs typeface="+mn-cs"/>
                </a:rPr>
                <a:t>Stored value</a:t>
              </a:r>
              <a:br>
                <a:rPr lang="en-NZ" sz="2000" b="1" kern="1200" dirty="0">
                  <a:solidFill>
                    <a:schemeClr val="bg1"/>
                  </a:solidFill>
                  <a:latin typeface="Aptos" panose="02110004020202020204"/>
                  <a:ea typeface="+mn-ea"/>
                  <a:cs typeface="+mn-cs"/>
                </a:rPr>
              </a:br>
              <a:r>
                <a:rPr lang="en-NZ" sz="2000" b="0" kern="1200" dirty="0">
                  <a:solidFill>
                    <a:schemeClr val="bg1"/>
                  </a:solidFill>
                  <a:latin typeface="Aptos" panose="02110004020202020204"/>
                  <a:ea typeface="+mn-ea"/>
                  <a:cs typeface="+mn-cs"/>
                </a:rPr>
                <a:t>Holds value for later use</a:t>
              </a:r>
            </a:p>
            <a:p>
              <a:pPr marL="0" lvl="0" indent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NZ" sz="2000" b="0" kern="1200" dirty="0">
                  <a:solidFill>
                    <a:schemeClr val="bg1"/>
                  </a:solidFill>
                  <a:latin typeface="Aptos" panose="02110004020202020204"/>
                  <a:ea typeface="+mn-ea"/>
                  <a:cs typeface="+mn-cs"/>
                </a:rPr>
                <a:t>e.g. digital wallets, stored balances, some digital tokens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289F2FC-782E-DB0D-E381-BB24226C492D}"/>
                </a:ext>
              </a:extLst>
            </p:cNvPr>
            <p:cNvSpPr/>
            <p:nvPr/>
          </p:nvSpPr>
          <p:spPr>
            <a:xfrm>
              <a:off x="457199" y="3782379"/>
              <a:ext cx="8229601" cy="811846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 anchor="ctr"/>
            <a:lstStyle/>
            <a:p>
              <a:pPr algn="ctr"/>
              <a:r>
                <a:rPr lang="en-NZ" sz="1600" b="1" i="1" dirty="0"/>
                <a:t>Out of scope: </a:t>
              </a:r>
              <a:r>
                <a:rPr lang="en-NZ" sz="1600" i="1" dirty="0"/>
                <a:t>back-end payment infrastructure (e.g. clearing/settlement). </a:t>
              </a:r>
              <a:br>
                <a:rPr lang="en-NZ" sz="1600" i="1" dirty="0"/>
              </a:br>
              <a:r>
                <a:rPr lang="en-NZ" sz="1600" i="1" dirty="0"/>
                <a:t>ordinary banking, investment digital tokens, surcharging, monetary policy. </a:t>
              </a:r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DA6B6C-FB4F-0B29-3A9E-905B1CDD5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8650" y="4937520"/>
            <a:ext cx="7886700" cy="273844"/>
          </a:xfrm>
        </p:spPr>
        <p:txBody>
          <a:bodyPr/>
          <a:lstStyle/>
          <a:p>
            <a:fld id="{5FC010DB-1659-4BBF-B863-A068F286C539}" type="slidenum">
              <a:rPr lang="en-NZ" smtClean="0"/>
              <a:pPr/>
              <a:t>6</a:t>
            </a:fld>
            <a:endParaRPr lang="en-NZ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580D711-FE32-C01F-D5B7-E213CC005D6D}"/>
              </a:ext>
            </a:extLst>
          </p:cNvPr>
          <p:cNvCxnSpPr>
            <a:stCxn id="9" idx="0"/>
            <a:endCxn id="10" idx="0"/>
          </p:cNvCxnSpPr>
          <p:nvPr/>
        </p:nvCxnSpPr>
        <p:spPr>
          <a:xfrm>
            <a:off x="4572000" y="2218373"/>
            <a:ext cx="0" cy="156400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6812280" y="146304"/>
            <a:ext cx="2057400" cy="274320"/>
          </a:xfrm>
          <a:prstGeom prst="roundRect">
            <a:avLst/>
          </a:prstGeom>
          <a:solidFill>
            <a:srgbClr val="606060"/>
          </a:solidFill>
          <a:ln>
            <a:solidFill>
              <a:srgbClr val="606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576" tIns="9144" rIns="36576" bIns="9144" rtlCol="0" anchor="ctr"/>
          <a:lstStyle/>
          <a:p>
            <a:pPr algn="ctr"/>
            <a:r>
              <a:rPr sz="830" b="1">
                <a:solidFill>
                  <a:srgbClr val="FFFFFF"/>
                </a:solidFill>
              </a:rPr>
              <a:t>Context</a:t>
            </a:r>
          </a:p>
        </p:txBody>
      </p:sp>
    </p:spTree>
    <p:extLst>
      <p:ext uri="{BB962C8B-B14F-4D97-AF65-F5344CB8AC3E}">
        <p14:creationId xmlns:p14="http://schemas.microsoft.com/office/powerpoint/2010/main" val="41303147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6183BB-8741-D0C1-90AE-E9C60DCD90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F532861-0CD8-197D-54E9-7DF05B98C379}"/>
              </a:ext>
            </a:extLst>
          </p:cNvPr>
          <p:cNvCxnSpPr>
            <a:cxnSpLocks/>
          </p:cNvCxnSpPr>
          <p:nvPr/>
        </p:nvCxnSpPr>
        <p:spPr>
          <a:xfrm>
            <a:off x="3491880" y="3165014"/>
            <a:ext cx="3168352" cy="246799"/>
          </a:xfrm>
          <a:prstGeom prst="line">
            <a:avLst/>
          </a:prstGeom>
          <a:ln w="127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2214AAFA-A09B-7BF1-50FE-406053972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dirty="0"/>
              <a:t>How does this fit with other work?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EB9E7240-750A-9054-2B7E-7A1BBC0E177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0446395"/>
              </p:ext>
            </p:extLst>
          </p:nvPr>
        </p:nvGraphicFramePr>
        <p:xfrm>
          <a:off x="-67592" y="1203598"/>
          <a:ext cx="6408712" cy="37339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9CF28B-D057-704F-A80E-BE49E6390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010DB-1659-4BBF-B863-A068F286C539}" type="slidenum">
              <a:rPr lang="en-NZ" smtClean="0"/>
              <a:pPr/>
              <a:t>7</a:t>
            </a:fld>
            <a:endParaRPr lang="en-NZ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BA5F9ED-9776-1355-BA1A-FBB21640D764}"/>
              </a:ext>
            </a:extLst>
          </p:cNvPr>
          <p:cNvSpPr/>
          <p:nvPr/>
        </p:nvSpPr>
        <p:spPr>
          <a:xfrm>
            <a:off x="6084168" y="1224215"/>
            <a:ext cx="2488867" cy="1714282"/>
          </a:xfrm>
          <a:prstGeom prst="roundRect">
            <a:avLst/>
          </a:prstGeom>
          <a:solidFill>
            <a:srgbClr val="0073BB"/>
          </a:solidFill>
          <a:ln>
            <a:solidFill>
              <a:srgbClr val="0073B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400" dirty="0">
                <a:solidFill>
                  <a:schemeClr val="bg1"/>
                </a:solidFill>
              </a:rPr>
              <a:t>MBIE is coordinating with other agencies so that any future payment services framework fits with related reforms and regulatory settings.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E09BA33-5491-72DF-5D60-665659FFC5A0}"/>
              </a:ext>
            </a:extLst>
          </p:cNvPr>
          <p:cNvSpPr/>
          <p:nvPr/>
        </p:nvSpPr>
        <p:spPr>
          <a:xfrm>
            <a:off x="6341120" y="3375813"/>
            <a:ext cx="2231915" cy="1097956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300" b="1" dirty="0">
                <a:solidFill>
                  <a:schemeClr val="bg1"/>
                </a:solidFill>
              </a:rPr>
              <a:t>Other relevant areas: </a:t>
            </a:r>
            <a:r>
              <a:rPr lang="en-NZ" sz="1300" dirty="0">
                <a:solidFill>
                  <a:schemeClr val="bg1"/>
                </a:solidFill>
              </a:rPr>
              <a:t>AML/CFT, privacy, fair dealing, etc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812280" y="146304"/>
            <a:ext cx="2057400" cy="274320"/>
          </a:xfrm>
          <a:prstGeom prst="roundRect">
            <a:avLst/>
          </a:prstGeom>
          <a:solidFill>
            <a:srgbClr val="606060"/>
          </a:solidFill>
          <a:ln>
            <a:solidFill>
              <a:srgbClr val="606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576" tIns="9144" rIns="36576" bIns="9144" rtlCol="0" anchor="ctr"/>
          <a:lstStyle/>
          <a:p>
            <a:pPr algn="ctr"/>
            <a:r>
              <a:rPr sz="830" b="1">
                <a:solidFill>
                  <a:srgbClr val="FFFFFF"/>
                </a:solidFill>
              </a:rPr>
              <a:t>Context</a:t>
            </a:r>
          </a:p>
        </p:txBody>
      </p:sp>
    </p:spTree>
    <p:extLst>
      <p:ext uri="{BB962C8B-B14F-4D97-AF65-F5344CB8AC3E}">
        <p14:creationId xmlns:p14="http://schemas.microsoft.com/office/powerpoint/2010/main" val="1329895028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C5A12A-16E1-BEB5-B16B-7DD94C5DE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rules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6E166B-BC65-904B-A625-6D54A2379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010DB-1659-4BBF-B863-A068F286C539}" type="slidenum">
              <a:rPr lang="en-NZ" smtClean="0"/>
              <a:pPr/>
              <a:t>8</a:t>
            </a:fld>
            <a:endParaRPr lang="en-NZ" dirty="0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90394C16-49A4-3A3A-20C2-0A1C0DA1BE5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NZ" dirty="0"/>
              <a:t>New Zealand’s current approach is a mix of different rules, not a single payment services framework</a:t>
            </a:r>
          </a:p>
        </p:txBody>
      </p:sp>
    </p:spTree>
    <p:extLst>
      <p:ext uri="{BB962C8B-B14F-4D97-AF65-F5344CB8AC3E}">
        <p14:creationId xmlns:p14="http://schemas.microsoft.com/office/powerpoint/2010/main" val="299669446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27A0BF-F274-FB3F-2575-A11A6C0319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D5713-FE8E-A4C2-7968-E7AEDCB94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dirty="0"/>
              <a:t>New Zealand does not have </a:t>
            </a:r>
            <a:br>
              <a:rPr lang="en-NZ" dirty="0"/>
            </a:br>
            <a:r>
              <a:rPr lang="en-NZ" dirty="0"/>
              <a:t>a dedicated payment services framework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F571EAF2-C5D2-EE48-42BC-7168F670202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5911083"/>
              </p:ext>
            </p:extLst>
          </p:nvPr>
        </p:nvGraphicFramePr>
        <p:xfrm>
          <a:off x="457200" y="1200151"/>
          <a:ext cx="8229600" cy="3394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FEB20A-14D0-3431-4CF2-F3A0994E5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010DB-1659-4BBF-B863-A068F286C539}" type="slidenum">
              <a:rPr lang="en-NZ" smtClean="0"/>
              <a:pPr/>
              <a:t>9</a:t>
            </a:fld>
            <a:endParaRPr lang="en-NZ" dirty="0"/>
          </a:p>
        </p:txBody>
      </p:sp>
      <p:sp>
        <p:nvSpPr>
          <p:cNvPr id="6" name="Rounded Rectangle 5"/>
          <p:cNvSpPr/>
          <p:nvPr/>
        </p:nvSpPr>
        <p:spPr>
          <a:xfrm>
            <a:off x="6812280" y="146304"/>
            <a:ext cx="2057400" cy="274320"/>
          </a:xfrm>
          <a:prstGeom prst="roundRect">
            <a:avLst/>
          </a:prstGeom>
          <a:solidFill>
            <a:srgbClr val="606060"/>
          </a:solidFill>
          <a:ln>
            <a:solidFill>
              <a:srgbClr val="606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576" tIns="9144" rIns="36576" bIns="9144" rtlCol="0" anchor="ctr"/>
          <a:lstStyle/>
          <a:p>
            <a:pPr algn="ctr"/>
            <a:r>
              <a:rPr sz="830" b="1">
                <a:solidFill>
                  <a:srgbClr val="FFFFFF"/>
                </a:solidFill>
              </a:rPr>
              <a:t>Current rules</a:t>
            </a:r>
          </a:p>
        </p:txBody>
      </p:sp>
    </p:spTree>
    <p:extLst>
      <p:ext uri="{BB962C8B-B14F-4D97-AF65-F5344CB8AC3E}">
        <p14:creationId xmlns:p14="http://schemas.microsoft.com/office/powerpoint/2010/main" val="8373791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10.0.14393.0"/>
  <p:tag name="AS_RELEASE_DATE" val="2017.08.21"/>
  <p:tag name="AS_TITLE" val="Aspose.Slides for .NET 4.0"/>
  <p:tag name="AS_VERSION" val="17.8"/>
</p:tagLst>
</file>

<file path=ppt/theme/theme1.xml><?xml version="1.0" encoding="utf-8"?>
<a:theme xmlns:a="http://schemas.openxmlformats.org/drawingml/2006/main" name="Office Theme">
  <a:themeElements>
    <a:clrScheme name="MBIE 1">
      <a:dk1>
        <a:srgbClr val="000000"/>
      </a:dk1>
      <a:lt1>
        <a:srgbClr val="FFFFFF"/>
      </a:lt1>
      <a:dk2>
        <a:srgbClr val="006171"/>
      </a:dk2>
      <a:lt2>
        <a:srgbClr val="00B5E1"/>
      </a:lt2>
      <a:accent1>
        <a:srgbClr val="111C4D"/>
      </a:accent1>
      <a:accent2>
        <a:srgbClr val="70AC46"/>
      </a:accent2>
      <a:accent3>
        <a:srgbClr val="11821F"/>
      </a:accent3>
      <a:accent4>
        <a:srgbClr val="753BBD"/>
      </a:accent4>
      <a:accent5>
        <a:srgbClr val="E16900"/>
      </a:accent5>
      <a:accent6>
        <a:srgbClr val="FBE122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1" id="{6CD5240D-7131-2A4F-907F-B233AB049EF8}" vid="{D2955540-D80D-A041-8BA8-887528705B3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1317</TotalTime>
  <Words>1470</Words>
  <Application>Microsoft Office PowerPoint</Application>
  <PresentationFormat>On-screen Show (16:9)</PresentationFormat>
  <Paragraphs>249</Paragraphs>
  <Slides>29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Aptos</vt:lpstr>
      <vt:lpstr>Arial</vt:lpstr>
      <vt:lpstr>Calibri</vt:lpstr>
      <vt:lpstr>Office Theme</vt:lpstr>
      <vt:lpstr>Payment services regulation</vt:lpstr>
      <vt:lpstr>PowerPoint Presentation</vt:lpstr>
      <vt:lpstr>Webinar overview</vt:lpstr>
      <vt:lpstr>Context</vt:lpstr>
      <vt:lpstr>Why is MBIE consulting now?</vt:lpstr>
      <vt:lpstr>What is MBIE consulting on?</vt:lpstr>
      <vt:lpstr>How does this fit with other work?</vt:lpstr>
      <vt:lpstr>Current rules</vt:lpstr>
      <vt:lpstr>New Zealand does not have  a dedicated payment services framework</vt:lpstr>
      <vt:lpstr>Other countries take different approaches</vt:lpstr>
      <vt:lpstr>What we want to know about current rules</vt:lpstr>
      <vt:lpstr>What may not be working well?</vt:lpstr>
      <vt:lpstr>Possible barriers to entry and growth</vt:lpstr>
      <vt:lpstr>Possible issues with user protection</vt:lpstr>
      <vt:lpstr>Digital tokens can raise additional issues</vt:lpstr>
      <vt:lpstr>What we want to know about practical issues</vt:lpstr>
      <vt:lpstr>Options for future rules</vt:lpstr>
      <vt:lpstr>What should future rules achieve?</vt:lpstr>
      <vt:lpstr>Activity based regulation?</vt:lpstr>
      <vt:lpstr>Should rules scale with risk or size?</vt:lpstr>
      <vt:lpstr>Possible future options</vt:lpstr>
      <vt:lpstr>Designing rules that fit</vt:lpstr>
      <vt:lpstr>What we want to know about future options</vt:lpstr>
      <vt:lpstr>How to submit and next steps</vt:lpstr>
      <vt:lpstr>How to submit</vt:lpstr>
      <vt:lpstr>What makes a useful submission?</vt:lpstr>
      <vt:lpstr>What will happen next</vt:lpstr>
      <vt:lpstr>Q&amp;A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Here</dc:title>
  <dc:creator>Microsoft Office User</dc:creator>
  <cp:lastModifiedBy>Pawel Borowski</cp:lastModifiedBy>
  <cp:revision>169</cp:revision>
  <dcterms:created xsi:type="dcterms:W3CDTF">2026-01-23T01:20:58Z</dcterms:created>
  <dcterms:modified xsi:type="dcterms:W3CDTF">2026-06-09T02:28:35Z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INKTEK-FILE-ID">
    <vt:lpwstr>01C0-2960-182B-3132</vt:lpwstr>
  </property>
  <property fmtid="{D5CDD505-2E9C-101B-9397-08002B2CF9AE}" pid="3" name="MSIP_Label_738466f7-346c-47bb-a4d2-4a6558d61975_Enabled">
    <vt:lpwstr>true</vt:lpwstr>
  </property>
  <property fmtid="{D5CDD505-2E9C-101B-9397-08002B2CF9AE}" pid="4" name="MSIP_Label_738466f7-346c-47bb-a4d2-4a6558d61975_SetDate">
    <vt:lpwstr>2023-08-24T03:40:06Z</vt:lpwstr>
  </property>
  <property fmtid="{D5CDD505-2E9C-101B-9397-08002B2CF9AE}" pid="5" name="MSIP_Label_738466f7-346c-47bb-a4d2-4a6558d61975_Method">
    <vt:lpwstr>Privileged</vt:lpwstr>
  </property>
  <property fmtid="{D5CDD505-2E9C-101B-9397-08002B2CF9AE}" pid="6" name="MSIP_Label_738466f7-346c-47bb-a4d2-4a6558d61975_Name">
    <vt:lpwstr>UNCLASSIFIED</vt:lpwstr>
  </property>
  <property fmtid="{D5CDD505-2E9C-101B-9397-08002B2CF9AE}" pid="7" name="MSIP_Label_738466f7-346c-47bb-a4d2-4a6558d61975_SiteId">
    <vt:lpwstr>78b2bd11-e42b-47ea-b011-2e04c3af5ec1</vt:lpwstr>
  </property>
  <property fmtid="{D5CDD505-2E9C-101B-9397-08002B2CF9AE}" pid="8" name="MSIP_Label_738466f7-346c-47bb-a4d2-4a6558d61975_ActionId">
    <vt:lpwstr>68808c8b-2dbb-4450-bb37-3e798799f02f</vt:lpwstr>
  </property>
  <property fmtid="{D5CDD505-2E9C-101B-9397-08002B2CF9AE}" pid="9" name="MSIP_Label_738466f7-346c-47bb-a4d2-4a6558d61975_ContentBits">
    <vt:lpwstr>0</vt:lpwstr>
  </property>
</Properties>
</file>