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0"/>
  </p:notesMasterIdLst>
  <p:handoutMasterIdLst>
    <p:handoutMasterId r:id="rId31"/>
  </p:handoutMasterIdLst>
  <p:sldIdLst>
    <p:sldId id="287" r:id="rId2"/>
    <p:sldId id="364" r:id="rId3"/>
    <p:sldId id="365" r:id="rId4"/>
    <p:sldId id="359" r:id="rId5"/>
    <p:sldId id="291" r:id="rId6"/>
    <p:sldId id="290" r:id="rId7"/>
    <p:sldId id="384" r:id="rId8"/>
    <p:sldId id="385" r:id="rId9"/>
    <p:sldId id="259" r:id="rId10"/>
    <p:sldId id="372" r:id="rId11"/>
    <p:sldId id="386" r:id="rId12"/>
    <p:sldId id="282" r:id="rId13"/>
    <p:sldId id="374" r:id="rId14"/>
    <p:sldId id="376" r:id="rId15"/>
    <p:sldId id="378" r:id="rId16"/>
    <p:sldId id="387" r:id="rId17"/>
    <p:sldId id="388" r:id="rId18"/>
    <p:sldId id="283" r:id="rId19"/>
    <p:sldId id="382" r:id="rId20"/>
    <p:sldId id="373" r:id="rId21"/>
    <p:sldId id="375" r:id="rId22"/>
    <p:sldId id="377" r:id="rId23"/>
    <p:sldId id="379" r:id="rId24"/>
    <p:sldId id="380" r:id="rId25"/>
    <p:sldId id="383" r:id="rId26"/>
    <p:sldId id="381" r:id="rId27"/>
    <p:sldId id="265" r:id="rId28"/>
    <p:sldId id="280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26E12B-3647-EB5C-02DE-816825BAEAE9}" name="Rita Przybilski" initials="RP" userId="S::rita.przybilski@mbie.govt.nz::21f90f82-28ec-4a6e-9a22-98af13edf2fd" providerId="AD"/>
  <p188:author id="{85C3C747-E2F3-C143-3D41-5BCDA961E0D8}" name="Melanie Tomintz" initials="MT" userId="Melanie Tomintz" providerId="None"/>
  <p188:author id="{C103CA48-9600-989D-2EF4-4503967B0ACC}" name="Alan Coulson" initials="AC" userId="S::Alan.Coulson@mbie.govt.nz::39a8e3ba-af33-43c4-93ce-ee4fba7b47da" providerId="AD"/>
  <p188:author id="{4F70B778-1F77-7EDD-4B73-85DD0075FE5C}" name="Rachael Hanna" initials="RH" userId="S::rachael.hanna@mbie.govt.nz::ae02220b-f93c-48f4-902a-68c6275deec2" providerId="AD"/>
  <p188:author id="{6DFA7E87-3B1E-A8F0-2DA7-2AFA7B8A26C7}" name="Torkan Shafighfard" initials="TS" userId="S::torkan.shafighfard@mbie.govt.nz::481c3447-e059-41c8-833f-3fcdad97bf21" providerId="AD"/>
  <p188:author id="{1C22768C-D146-EA68-9603-ECFCB63C0BD4}" name="Rachael Hanna" initials="" userId="S::Rachael.Hanna@mbie.govt.nz::ae02220b-f93c-48f4-902a-68c6275dee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BB"/>
    <a:srgbClr val="016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kan Shafighfard" userId="481c3447-e059-41c8-833f-3fcdad97bf21" providerId="ADAL" clId="{B7CA6D5A-ADFF-4786-84BC-9F8FC7B321BB}"/>
    <pc:docChg chg="undo custSel addSld delSld modSld">
      <pc:chgData name="Torkan Shafighfard" userId="481c3447-e059-41c8-833f-3fcdad97bf21" providerId="ADAL" clId="{B7CA6D5A-ADFF-4786-84BC-9F8FC7B321BB}" dt="2025-09-16T21:02:23.027" v="198" actId="20577"/>
      <pc:docMkLst>
        <pc:docMk/>
      </pc:docMkLst>
      <pc:sldChg chg="modSp mod modCm">
        <pc:chgData name="Torkan Shafighfard" userId="481c3447-e059-41c8-833f-3fcdad97bf21" providerId="ADAL" clId="{B7CA6D5A-ADFF-4786-84BC-9F8FC7B321BB}" dt="2025-09-16T20:51:03.533" v="116" actId="20577"/>
        <pc:sldMkLst>
          <pc:docMk/>
          <pc:sldMk cId="1196355158" sldId="372"/>
        </pc:sldMkLst>
        <pc:spChg chg="mod">
          <ac:chgData name="Torkan Shafighfard" userId="481c3447-e059-41c8-833f-3fcdad97bf21" providerId="ADAL" clId="{B7CA6D5A-ADFF-4786-84BC-9F8FC7B321BB}" dt="2025-09-16T20:51:03.533" v="116" actId="20577"/>
          <ac:spMkLst>
            <pc:docMk/>
            <pc:sldMk cId="1196355158" sldId="372"/>
            <ac:spMk id="3" creationId="{73905932-A17E-EF9E-56C4-485AE6F9E0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orkan Shafighfard" userId="481c3447-e059-41c8-833f-3fcdad97bf21" providerId="ADAL" clId="{B7CA6D5A-ADFF-4786-84BC-9F8FC7B321BB}" dt="2025-09-16T20:51:03.533" v="116" actId="20577"/>
              <pc2:cmMkLst xmlns:pc2="http://schemas.microsoft.com/office/powerpoint/2019/9/main/command">
                <pc:docMk/>
                <pc:sldMk cId="1196355158" sldId="372"/>
                <pc2:cmMk id="{551AB3EF-8F79-4595-A4C3-500851BBB176}"/>
              </pc2:cmMkLst>
            </pc226:cmChg>
          </p:ext>
        </pc:extLst>
      </pc:sldChg>
      <pc:sldChg chg="modSp mod modCm">
        <pc:chgData name="Torkan Shafighfard" userId="481c3447-e059-41c8-833f-3fcdad97bf21" providerId="ADAL" clId="{B7CA6D5A-ADFF-4786-84BC-9F8FC7B321BB}" dt="2025-09-16T21:02:23.027" v="198" actId="20577"/>
        <pc:sldMkLst>
          <pc:docMk/>
          <pc:sldMk cId="1170281098" sldId="382"/>
        </pc:sldMkLst>
        <pc:spChg chg="mod">
          <ac:chgData name="Torkan Shafighfard" userId="481c3447-e059-41c8-833f-3fcdad97bf21" providerId="ADAL" clId="{B7CA6D5A-ADFF-4786-84BC-9F8FC7B321BB}" dt="2025-09-16T21:02:23.027" v="198" actId="20577"/>
          <ac:spMkLst>
            <pc:docMk/>
            <pc:sldMk cId="1170281098" sldId="382"/>
            <ac:spMk id="2" creationId="{51A7CE66-219F-BF54-0F8C-97DA56AD8C8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orkan Shafighfard" userId="481c3447-e059-41c8-833f-3fcdad97bf21" providerId="ADAL" clId="{B7CA6D5A-ADFF-4786-84BC-9F8FC7B321BB}" dt="2025-09-16T21:02:23.027" v="198" actId="20577"/>
              <pc2:cmMkLst xmlns:pc2="http://schemas.microsoft.com/office/powerpoint/2019/9/main/command">
                <pc:docMk/>
                <pc:sldMk cId="1170281098" sldId="382"/>
                <pc2:cmMk id="{E29EC783-E147-458C-B5AD-F72AB57209DE}"/>
              </pc2:cmMkLst>
            </pc226:cmChg>
          </p:ext>
        </pc:extLst>
      </pc:sldChg>
      <pc:sldChg chg="addSp delSp modSp mod modCm">
        <pc:chgData name="Torkan Shafighfard" userId="481c3447-e059-41c8-833f-3fcdad97bf21" providerId="ADAL" clId="{B7CA6D5A-ADFF-4786-84BC-9F8FC7B321BB}" dt="2025-09-16T01:26:12.867" v="95" actId="1076"/>
        <pc:sldMkLst>
          <pc:docMk/>
          <pc:sldMk cId="2621903690" sldId="387"/>
        </pc:sldMkLst>
        <pc:graphicFrameChg chg="add del mod">
          <ac:chgData name="Torkan Shafighfard" userId="481c3447-e059-41c8-833f-3fcdad97bf21" providerId="ADAL" clId="{B7CA6D5A-ADFF-4786-84BC-9F8FC7B321BB}" dt="2025-09-16T01:18:26.002" v="19" actId="478"/>
          <ac:graphicFrameMkLst>
            <pc:docMk/>
            <pc:sldMk cId="2621903690" sldId="387"/>
            <ac:graphicFrameMk id="3" creationId="{7F801F35-CFD9-4DB3-BE5E-0CBE7E212D70}"/>
          </ac:graphicFrameMkLst>
        </pc:graphicFrameChg>
        <pc:graphicFrameChg chg="add del mod">
          <ac:chgData name="Torkan Shafighfard" userId="481c3447-e059-41c8-833f-3fcdad97bf21" providerId="ADAL" clId="{B7CA6D5A-ADFF-4786-84BC-9F8FC7B321BB}" dt="2025-09-16T01:23:31.517" v="62" actId="478"/>
          <ac:graphicFrameMkLst>
            <pc:docMk/>
            <pc:sldMk cId="2621903690" sldId="387"/>
            <ac:graphicFrameMk id="9" creationId="{7F801F35-CFD9-4DB3-BE5E-0CBE7E212D70}"/>
          </ac:graphicFrameMkLst>
        </pc:graphicFrameChg>
        <pc:graphicFrameChg chg="add mod">
          <ac:chgData name="Torkan Shafighfard" userId="481c3447-e059-41c8-833f-3fcdad97bf21" providerId="ADAL" clId="{B7CA6D5A-ADFF-4786-84BC-9F8FC7B321BB}" dt="2025-09-16T01:23:34.905" v="65"/>
          <ac:graphicFrameMkLst>
            <pc:docMk/>
            <pc:sldMk cId="2621903690" sldId="387"/>
            <ac:graphicFrameMk id="10" creationId="{7F801F35-CFD9-4DB3-BE5E-0CBE7E212D70}"/>
          </ac:graphicFrameMkLst>
        </pc:graphicFrameChg>
        <pc:graphicFrameChg chg="add del mod">
          <ac:chgData name="Torkan Shafighfard" userId="481c3447-e059-41c8-833f-3fcdad97bf21" providerId="ADAL" clId="{B7CA6D5A-ADFF-4786-84BC-9F8FC7B321BB}" dt="2025-09-16T01:24:41.049" v="77" actId="478"/>
          <ac:graphicFrameMkLst>
            <pc:docMk/>
            <pc:sldMk cId="2621903690" sldId="387"/>
            <ac:graphicFrameMk id="11" creationId="{7F801F35-CFD9-4DB3-BE5E-0CBE7E212D70}"/>
          </ac:graphicFrameMkLst>
        </pc:graphicFrameChg>
        <pc:graphicFrameChg chg="add del mod">
          <ac:chgData name="Torkan Shafighfard" userId="481c3447-e059-41c8-833f-3fcdad97bf21" providerId="ADAL" clId="{B7CA6D5A-ADFF-4786-84BC-9F8FC7B321BB}" dt="2025-09-16T01:25:56.707" v="88" actId="478"/>
          <ac:graphicFrameMkLst>
            <pc:docMk/>
            <pc:sldMk cId="2621903690" sldId="387"/>
            <ac:graphicFrameMk id="12" creationId="{7F801F35-CFD9-4DB3-BE5E-0CBE7E212D70}"/>
          </ac:graphicFrameMkLst>
        </pc:graphicFrameChg>
        <pc:graphicFrameChg chg="add mod">
          <ac:chgData name="Torkan Shafighfard" userId="481c3447-e059-41c8-833f-3fcdad97bf21" providerId="ADAL" clId="{B7CA6D5A-ADFF-4786-84BC-9F8FC7B321BB}" dt="2025-09-16T01:26:12.867" v="95" actId="1076"/>
          <ac:graphicFrameMkLst>
            <pc:docMk/>
            <pc:sldMk cId="2621903690" sldId="387"/>
            <ac:graphicFrameMk id="13" creationId="{7F801F35-CFD9-4DB3-BE5E-0CBE7E212D70}"/>
          </ac:graphicFrameMkLst>
        </pc:graphicFrameChg>
        <pc:picChg chg="add del mod">
          <ac:chgData name="Torkan Shafighfard" userId="481c3447-e059-41c8-833f-3fcdad97bf21" providerId="ADAL" clId="{B7CA6D5A-ADFF-4786-84BC-9F8FC7B321BB}" dt="2025-09-16T01:17:53.996" v="15" actId="478"/>
          <ac:picMkLst>
            <pc:docMk/>
            <pc:sldMk cId="2621903690" sldId="387"/>
            <ac:picMk id="5" creationId="{9A935A57-C7D8-C172-C929-82B19B6BADF3}"/>
          </ac:picMkLst>
        </pc:picChg>
        <pc:picChg chg="add del mod">
          <ac:chgData name="Torkan Shafighfard" userId="481c3447-e059-41c8-833f-3fcdad97bf21" providerId="ADAL" clId="{B7CA6D5A-ADFF-4786-84BC-9F8FC7B321BB}" dt="2025-09-16T01:20:21.819" v="25" actId="478"/>
          <ac:picMkLst>
            <pc:docMk/>
            <pc:sldMk cId="2621903690" sldId="387"/>
            <ac:picMk id="6" creationId="{F431347A-AE09-DC64-4774-3C0C4041E1E1}"/>
          </ac:picMkLst>
        </pc:picChg>
        <pc:picChg chg="add del mod">
          <ac:chgData name="Torkan Shafighfard" userId="481c3447-e059-41c8-833f-3fcdad97bf21" providerId="ADAL" clId="{B7CA6D5A-ADFF-4786-84BC-9F8FC7B321BB}" dt="2025-09-16T01:22:58.906" v="52" actId="478"/>
          <ac:picMkLst>
            <pc:docMk/>
            <pc:sldMk cId="2621903690" sldId="387"/>
            <ac:picMk id="8" creationId="{8E8EF458-32D1-EC5C-E411-4158D72BDB4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orkan Shafighfard" userId="481c3447-e059-41c8-833f-3fcdad97bf21" providerId="ADAL" clId="{B7CA6D5A-ADFF-4786-84BC-9F8FC7B321BB}" dt="2025-09-16T01:17:52.360" v="14" actId="478"/>
              <pc2:cmMkLst xmlns:pc2="http://schemas.microsoft.com/office/powerpoint/2019/9/main/command">
                <pc:docMk/>
                <pc:sldMk cId="2621903690" sldId="387"/>
                <pc2:cmMk id="{161558F0-957B-4FAF-A352-8224B377B645}"/>
              </pc2:cmMkLst>
            </pc226:cmChg>
          </p:ext>
        </pc:extLst>
      </pc:sldChg>
      <pc:sldChg chg="addSp delSp modSp mod">
        <pc:chgData name="Torkan Shafighfard" userId="481c3447-e059-41c8-833f-3fcdad97bf21" providerId="ADAL" clId="{B7CA6D5A-ADFF-4786-84BC-9F8FC7B321BB}" dt="2025-09-16T01:26:24.700" v="96" actId="1076"/>
        <pc:sldMkLst>
          <pc:docMk/>
          <pc:sldMk cId="1489512990" sldId="388"/>
        </pc:sldMkLst>
        <pc:graphicFrameChg chg="add mod">
          <ac:chgData name="Torkan Shafighfard" userId="481c3447-e059-41c8-833f-3fcdad97bf21" providerId="ADAL" clId="{B7CA6D5A-ADFF-4786-84BC-9F8FC7B321BB}" dt="2025-09-16T01:26:24.700" v="96" actId="1076"/>
          <ac:graphicFrameMkLst>
            <pc:docMk/>
            <pc:sldMk cId="1489512990" sldId="388"/>
            <ac:graphicFrameMk id="8" creationId="{347996B6-51A7-D46B-8A91-B16EC59450FF}"/>
          </ac:graphicFrameMkLst>
        </pc:graphicFrameChg>
        <pc:picChg chg="add del mod">
          <ac:chgData name="Torkan Shafighfard" userId="481c3447-e059-41c8-833f-3fcdad97bf21" providerId="ADAL" clId="{B7CA6D5A-ADFF-4786-84BC-9F8FC7B321BB}" dt="2025-09-16T01:21:29.161" v="36" actId="478"/>
          <ac:picMkLst>
            <pc:docMk/>
            <pc:sldMk cId="1489512990" sldId="388"/>
            <ac:picMk id="4" creationId="{A0945780-CED5-85C3-D5CB-0D347A38F440}"/>
          </ac:picMkLst>
        </pc:picChg>
        <pc:picChg chg="del mod">
          <ac:chgData name="Torkan Shafighfard" userId="481c3447-e059-41c8-833f-3fcdad97bf21" providerId="ADAL" clId="{B7CA6D5A-ADFF-4786-84BC-9F8FC7B321BB}" dt="2025-09-16T01:20:44.228" v="31" actId="478"/>
          <ac:picMkLst>
            <pc:docMk/>
            <pc:sldMk cId="1489512990" sldId="388"/>
            <ac:picMk id="5" creationId="{FC6A5FEE-84B9-A9C3-B8A4-291E5EA8CF5E}"/>
          </ac:picMkLst>
        </pc:picChg>
        <pc:picChg chg="add del mod">
          <ac:chgData name="Torkan Shafighfard" userId="481c3447-e059-41c8-833f-3fcdad97bf21" providerId="ADAL" clId="{B7CA6D5A-ADFF-4786-84BC-9F8FC7B321BB}" dt="2025-09-16T01:22:33.640" v="46" actId="478"/>
          <ac:picMkLst>
            <pc:docMk/>
            <pc:sldMk cId="1489512990" sldId="388"/>
            <ac:picMk id="7" creationId="{7EBB2F67-64BD-D290-C2F0-E80BE1172E1F}"/>
          </ac:picMkLst>
        </pc:picChg>
      </pc:sldChg>
      <pc:sldChg chg="addSp modSp new del mod">
        <pc:chgData name="Torkan Shafighfard" userId="481c3447-e059-41c8-833f-3fcdad97bf21" providerId="ADAL" clId="{B7CA6D5A-ADFF-4786-84BC-9F8FC7B321BB}" dt="2025-09-16T00:14:46.664" v="12" actId="680"/>
        <pc:sldMkLst>
          <pc:docMk/>
          <pc:sldMk cId="1281480371" sldId="389"/>
        </pc:sldMkLst>
        <pc:graphicFrameChg chg="add mod">
          <ac:chgData name="Torkan Shafighfard" userId="481c3447-e059-41c8-833f-3fcdad97bf21" providerId="ADAL" clId="{B7CA6D5A-ADFF-4786-84BC-9F8FC7B321BB}" dt="2025-09-16T00:14:45.494" v="11"/>
          <ac:graphicFrameMkLst>
            <pc:docMk/>
            <pc:sldMk cId="1281480371" sldId="389"/>
            <ac:graphicFrameMk id="4" creationId="{347996B6-51A7-D46B-8A91-B16EC59450FF}"/>
          </ac:graphicFrameMkLst>
        </pc:graphicFrameChg>
      </pc:sldChg>
      <pc:sldChg chg="new del">
        <pc:chgData name="Torkan Shafighfard" userId="481c3447-e059-41c8-833f-3fcdad97bf21" providerId="ADAL" clId="{B7CA6D5A-ADFF-4786-84BC-9F8FC7B321BB}" dt="2025-09-16T00:14:33.690" v="5" actId="680"/>
        <pc:sldMkLst>
          <pc:docMk/>
          <pc:sldMk cId="2053343251" sldId="3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wd.govt.nz\dfs\SharedData\Wellington\Bowen%20Street\Science%20and%20Innovation\TORKAN\Success%20rate\data%20check%20-%20success%20rat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wd.govt.nz\dfs\SharedData\Wellington\Bowen%20Street\Science%20and%20Innovation\TORKAN\Success%20rate\data%20check%20-%20success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996582803336704E-2"/>
          <c:y val="6.4712926270165561E-2"/>
          <c:w val="0.94904575658896029"/>
          <c:h val="0.5457147478186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'Smart ideas success rate'!$B$3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rate'!$C$2:$O$2</c:f>
              <c:strCache>
                <c:ptCount val="13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The Cawthron Institute Trust Board</c:v>
                </c:pt>
                <c:pt idx="9">
                  <c:v>GNS</c:v>
                </c:pt>
                <c:pt idx="10">
                  <c:v>Auckland University of Technology</c:v>
                </c:pt>
                <c:pt idx="11">
                  <c:v>Agresearch Limited</c:v>
                </c:pt>
                <c:pt idx="12">
                  <c:v>Lincoln Agritech Limited</c:v>
                </c:pt>
              </c:strCache>
            </c:strRef>
          </c:cat>
          <c:val>
            <c:numRef>
              <c:f>'Smart ideas success rate'!$C$3:$O$3</c:f>
              <c:numCache>
                <c:formatCode>General</c:formatCode>
                <c:ptCount val="13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B-4DC4-9824-DAB65BDDFFA6}"/>
            </c:ext>
          </c:extLst>
        </c:ser>
        <c:ser>
          <c:idx val="1"/>
          <c:order val="1"/>
          <c:tx>
            <c:strRef>
              <c:f>'Smart ideas success rate'!$B$4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rate'!$C$2:$O$2</c:f>
              <c:strCache>
                <c:ptCount val="13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The Cawthron Institute Trust Board</c:v>
                </c:pt>
                <c:pt idx="9">
                  <c:v>GNS</c:v>
                </c:pt>
                <c:pt idx="10">
                  <c:v>Auckland University of Technology</c:v>
                </c:pt>
                <c:pt idx="11">
                  <c:v>Agresearch Limited</c:v>
                </c:pt>
                <c:pt idx="12">
                  <c:v>Lincoln Agritech Limited</c:v>
                </c:pt>
              </c:strCache>
            </c:strRef>
          </c:cat>
          <c:val>
            <c:numRef>
              <c:f>'Smart ideas success rate'!$C$4:$O$4</c:f>
              <c:numCache>
                <c:formatCode>General</c:formatCode>
                <c:ptCount val="13"/>
                <c:pt idx="0">
                  <c:v>9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B-4DC4-9824-DAB65BDDFFA6}"/>
            </c:ext>
          </c:extLst>
        </c:ser>
        <c:ser>
          <c:idx val="2"/>
          <c:order val="2"/>
          <c:tx>
            <c:strRef>
              <c:f>'Smart ideas success rate'!$B$5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rate'!$C$2:$O$2</c:f>
              <c:strCache>
                <c:ptCount val="13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The Cawthron Institute Trust Board</c:v>
                </c:pt>
                <c:pt idx="9">
                  <c:v>GNS</c:v>
                </c:pt>
                <c:pt idx="10">
                  <c:v>Auckland University of Technology</c:v>
                </c:pt>
                <c:pt idx="11">
                  <c:v>Agresearch Limited</c:v>
                </c:pt>
                <c:pt idx="12">
                  <c:v>Lincoln Agritech Limited</c:v>
                </c:pt>
              </c:strCache>
            </c:strRef>
          </c:cat>
          <c:val>
            <c:numRef>
              <c:f>'Smart ideas success rate'!$C$5:$O$5</c:f>
              <c:numCache>
                <c:formatCode>General</c:formatCode>
                <c:ptCount val="13"/>
                <c:pt idx="0">
                  <c:v>8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B-4DC4-9824-DAB65BDDFFA6}"/>
            </c:ext>
          </c:extLst>
        </c:ser>
        <c:ser>
          <c:idx val="3"/>
          <c:order val="3"/>
          <c:tx>
            <c:strRef>
              <c:f>'Smart ideas success rate'!$B$6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rate'!$C$2:$O$2</c:f>
              <c:strCache>
                <c:ptCount val="13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The Cawthron Institute Trust Board</c:v>
                </c:pt>
                <c:pt idx="9">
                  <c:v>GNS</c:v>
                </c:pt>
                <c:pt idx="10">
                  <c:v>Auckland University of Technology</c:v>
                </c:pt>
                <c:pt idx="11">
                  <c:v>Agresearch Limited</c:v>
                </c:pt>
                <c:pt idx="12">
                  <c:v>Lincoln Agritech Limited</c:v>
                </c:pt>
              </c:strCache>
            </c:strRef>
          </c:cat>
          <c:val>
            <c:numRef>
              <c:f>'Smart ideas success rate'!$C$6:$O$6</c:f>
              <c:numCache>
                <c:formatCode>General</c:formatCode>
                <c:ptCount val="13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B-4DC4-9824-DAB65BDDF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253567"/>
        <c:axId val="1268255487"/>
      </c:barChart>
      <c:catAx>
        <c:axId val="126825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255487"/>
        <c:crosses val="autoZero"/>
        <c:auto val="1"/>
        <c:lblAlgn val="ctr"/>
        <c:lblOffset val="100"/>
        <c:noMultiLvlLbl val="0"/>
      </c:catAx>
      <c:valAx>
        <c:axId val="1268255487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25356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63530691406"/>
          <c:y val="0.94502276929643991"/>
          <c:w val="0.21837873568818048"/>
          <c:h val="5.4977230703559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2700000"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'smart ideas success rate number'!$B$3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 number'!$C$2:$P$2</c:f>
              <c:strCache>
                <c:ptCount val="14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Agresearch Limited</c:v>
                </c:pt>
                <c:pt idx="9">
                  <c:v>Lincoln Agritech Limited</c:v>
                </c:pt>
                <c:pt idx="10">
                  <c:v>The Cawthron Institute Trust Board</c:v>
                </c:pt>
                <c:pt idx="11">
                  <c:v>GNS</c:v>
                </c:pt>
                <c:pt idx="12">
                  <c:v>Auckland University of Technology</c:v>
                </c:pt>
                <c:pt idx="13">
                  <c:v>Manaaki Whenua - Landcare Research New Zealand Limited</c:v>
                </c:pt>
              </c:strCache>
            </c:strRef>
          </c:cat>
          <c:val>
            <c:numRef>
              <c:f>'smart ideas success rate number'!$C$3:$P$3</c:f>
              <c:numCache>
                <c:formatCode>0.0</c:formatCode>
                <c:ptCount val="14"/>
                <c:pt idx="0">
                  <c:v>11.428571428571429</c:v>
                </c:pt>
                <c:pt idx="1">
                  <c:v>15.151515151515152</c:v>
                </c:pt>
                <c:pt idx="2">
                  <c:v>20.833333333333332</c:v>
                </c:pt>
                <c:pt idx="3">
                  <c:v>10.526315789473685</c:v>
                </c:pt>
                <c:pt idx="4">
                  <c:v>33.333333333333336</c:v>
                </c:pt>
                <c:pt idx="5">
                  <c:v>23.076923076923077</c:v>
                </c:pt>
                <c:pt idx="6">
                  <c:v>12.903225806451612</c:v>
                </c:pt>
                <c:pt idx="7">
                  <c:v>35.714285714285715</c:v>
                </c:pt>
                <c:pt idx="8">
                  <c:v>11.111111111111111</c:v>
                </c:pt>
                <c:pt idx="9">
                  <c:v>0</c:v>
                </c:pt>
                <c:pt idx="10">
                  <c:v>25</c:v>
                </c:pt>
                <c:pt idx="11">
                  <c:v>12.5</c:v>
                </c:pt>
                <c:pt idx="12">
                  <c:v>5.882352941176471</c:v>
                </c:pt>
                <c:pt idx="13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D-4BD6-BF70-F8D9BFD2B13A}"/>
            </c:ext>
          </c:extLst>
        </c:ser>
        <c:ser>
          <c:idx val="1"/>
          <c:order val="1"/>
          <c:tx>
            <c:strRef>
              <c:f>'smart ideas success rate number'!$B$4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 number'!$C$2:$P$2</c:f>
              <c:strCache>
                <c:ptCount val="14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Agresearch Limited</c:v>
                </c:pt>
                <c:pt idx="9">
                  <c:v>Lincoln Agritech Limited</c:v>
                </c:pt>
                <c:pt idx="10">
                  <c:v>The Cawthron Institute Trust Board</c:v>
                </c:pt>
                <c:pt idx="11">
                  <c:v>GNS</c:v>
                </c:pt>
                <c:pt idx="12">
                  <c:v>Auckland University of Technology</c:v>
                </c:pt>
                <c:pt idx="13">
                  <c:v>Manaaki Whenua - Landcare Research New Zealand Limited</c:v>
                </c:pt>
              </c:strCache>
            </c:strRef>
          </c:cat>
          <c:val>
            <c:numRef>
              <c:f>'smart ideas success rate number'!$C$4:$P$4</c:f>
              <c:numCache>
                <c:formatCode>0.0</c:formatCode>
                <c:ptCount val="14"/>
                <c:pt idx="0">
                  <c:v>13.846153846153847</c:v>
                </c:pt>
                <c:pt idx="1">
                  <c:v>10.810810810810811</c:v>
                </c:pt>
                <c:pt idx="2">
                  <c:v>26.315789473684209</c:v>
                </c:pt>
                <c:pt idx="3">
                  <c:v>11.363636363636363</c:v>
                </c:pt>
                <c:pt idx="4">
                  <c:v>36.363636363636367</c:v>
                </c:pt>
                <c:pt idx="5">
                  <c:v>11.764705882352942</c:v>
                </c:pt>
                <c:pt idx="6">
                  <c:v>26.086956521739129</c:v>
                </c:pt>
                <c:pt idx="7">
                  <c:v>13.333333333333334</c:v>
                </c:pt>
                <c:pt idx="8">
                  <c:v>11.111111111111111</c:v>
                </c:pt>
                <c:pt idx="9">
                  <c:v>20</c:v>
                </c:pt>
                <c:pt idx="10">
                  <c:v>60</c:v>
                </c:pt>
                <c:pt idx="11">
                  <c:v>11.111111111111111</c:v>
                </c:pt>
                <c:pt idx="12">
                  <c:v>12.5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D-4BD6-BF70-F8D9BFD2B13A}"/>
            </c:ext>
          </c:extLst>
        </c:ser>
        <c:ser>
          <c:idx val="2"/>
          <c:order val="2"/>
          <c:tx>
            <c:strRef>
              <c:f>'smart ideas success rate number'!$B$5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 number'!$C$2:$P$2</c:f>
              <c:strCache>
                <c:ptCount val="14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Agresearch Limited</c:v>
                </c:pt>
                <c:pt idx="9">
                  <c:v>Lincoln Agritech Limited</c:v>
                </c:pt>
                <c:pt idx="10">
                  <c:v>The Cawthron Institute Trust Board</c:v>
                </c:pt>
                <c:pt idx="11">
                  <c:v>GNS</c:v>
                </c:pt>
                <c:pt idx="12">
                  <c:v>Auckland University of Technology</c:v>
                </c:pt>
                <c:pt idx="13">
                  <c:v>Manaaki Whenua - Landcare Research New Zealand Limited</c:v>
                </c:pt>
              </c:strCache>
            </c:strRef>
          </c:cat>
          <c:val>
            <c:numRef>
              <c:f>'smart ideas success rate number'!$C$5:$P$5</c:f>
              <c:numCache>
                <c:formatCode>0.0</c:formatCode>
                <c:ptCount val="14"/>
                <c:pt idx="0">
                  <c:v>11.594202898550725</c:v>
                </c:pt>
                <c:pt idx="1">
                  <c:v>10.344827586206897</c:v>
                </c:pt>
                <c:pt idx="2">
                  <c:v>18.518518518518519</c:v>
                </c:pt>
                <c:pt idx="3">
                  <c:v>8.1967213114754092</c:v>
                </c:pt>
                <c:pt idx="4">
                  <c:v>30.76923076923077</c:v>
                </c:pt>
                <c:pt idx="5">
                  <c:v>30.76923076923077</c:v>
                </c:pt>
                <c:pt idx="6">
                  <c:v>18.181818181818183</c:v>
                </c:pt>
                <c:pt idx="7">
                  <c:v>11.111111111111111</c:v>
                </c:pt>
                <c:pt idx="8">
                  <c:v>25</c:v>
                </c:pt>
                <c:pt idx="9">
                  <c:v>0</c:v>
                </c:pt>
                <c:pt idx="10">
                  <c:v>50</c:v>
                </c:pt>
                <c:pt idx="11">
                  <c:v>30</c:v>
                </c:pt>
                <c:pt idx="12">
                  <c:v>16.666666666666668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D-4BD6-BF70-F8D9BFD2B13A}"/>
            </c:ext>
          </c:extLst>
        </c:ser>
        <c:ser>
          <c:idx val="3"/>
          <c:order val="3"/>
          <c:tx>
            <c:strRef>
              <c:f>'smart ideas success rate number'!$B$6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'smart ideas success rate number'!$C$2:$P$2</c:f>
              <c:strCache>
                <c:ptCount val="14"/>
                <c:pt idx="0">
                  <c:v>University of Auckland</c:v>
                </c:pt>
                <c:pt idx="1">
                  <c:v>University of Canterbury</c:v>
                </c:pt>
                <c:pt idx="2">
                  <c:v>NIWA</c:v>
                </c:pt>
                <c:pt idx="3">
                  <c:v>Victoria University of Wellington</c:v>
                </c:pt>
                <c:pt idx="4">
                  <c:v>NZ Plant and Food Research</c:v>
                </c:pt>
                <c:pt idx="5">
                  <c:v>University of Otago</c:v>
                </c:pt>
                <c:pt idx="6">
                  <c:v>University of Waikato</c:v>
                </c:pt>
                <c:pt idx="7">
                  <c:v>Massey University</c:v>
                </c:pt>
                <c:pt idx="8">
                  <c:v>Agresearch Limited</c:v>
                </c:pt>
                <c:pt idx="9">
                  <c:v>Lincoln Agritech Limited</c:v>
                </c:pt>
                <c:pt idx="10">
                  <c:v>The Cawthron Institute Trust Board</c:v>
                </c:pt>
                <c:pt idx="11">
                  <c:v>GNS</c:v>
                </c:pt>
                <c:pt idx="12">
                  <c:v>Auckland University of Technology</c:v>
                </c:pt>
                <c:pt idx="13">
                  <c:v>Manaaki Whenua - Landcare Research New Zealand Limited</c:v>
                </c:pt>
              </c:strCache>
            </c:strRef>
          </c:cat>
          <c:val>
            <c:numRef>
              <c:f>'smart ideas success rate number'!$C$6:$P$6</c:f>
              <c:numCache>
                <c:formatCode>0.0</c:formatCode>
                <c:ptCount val="14"/>
                <c:pt idx="0">
                  <c:v>39.1</c:v>
                </c:pt>
                <c:pt idx="1">
                  <c:v>35.71</c:v>
                </c:pt>
                <c:pt idx="2">
                  <c:v>45.45</c:v>
                </c:pt>
                <c:pt idx="3">
                  <c:v>36.36</c:v>
                </c:pt>
                <c:pt idx="4">
                  <c:v>50</c:v>
                </c:pt>
                <c:pt idx="5">
                  <c:v>26.67</c:v>
                </c:pt>
                <c:pt idx="6">
                  <c:v>20</c:v>
                </c:pt>
                <c:pt idx="7">
                  <c:v>25</c:v>
                </c:pt>
                <c:pt idx="8">
                  <c:v>33.33</c:v>
                </c:pt>
                <c:pt idx="9">
                  <c:v>50</c:v>
                </c:pt>
                <c:pt idx="10">
                  <c:v>33.33</c:v>
                </c:pt>
                <c:pt idx="11">
                  <c:v>33.33</c:v>
                </c:pt>
                <c:pt idx="12">
                  <c:v>33.33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9D-4BD6-BF70-F8D9BFD2B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253567"/>
        <c:axId val="1268255487"/>
      </c:barChart>
      <c:catAx>
        <c:axId val="126825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255487"/>
        <c:crosses val="autoZero"/>
        <c:auto val="1"/>
        <c:lblAlgn val="ctr"/>
        <c:lblOffset val="100"/>
        <c:tickLblSkip val="1"/>
        <c:noMultiLvlLbl val="0"/>
      </c:catAx>
      <c:valAx>
        <c:axId val="126825548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25356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38437866960019"/>
          <c:y val="0.8501766604165869"/>
          <c:w val="0.19811847917043643"/>
          <c:h val="5.3407502528778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2700000"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E2E6-5F27-479D-97CB-EE828EC382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883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3DDAA-B36F-4BB3-AB5B-943016DCAE22}" type="datetimeFigureOut">
              <a:rPr lang="en-NZ" smtClean="0"/>
              <a:t>8/10/2025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09598-AAA1-4E2C-9837-F4F650CC14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70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505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9009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8515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801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524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02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6534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03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002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EF89-CD2E-4134-802A-A03E73D8851A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51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590" y="2715766"/>
            <a:ext cx="7196810" cy="9937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Heading</a:t>
            </a:r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75588" y="1563639"/>
            <a:ext cx="7196810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1">
                <a:latin typeface="+mj-lt"/>
              </a:defRPr>
            </a:lvl1pPr>
          </a:lstStyle>
          <a:p>
            <a:r>
              <a:rPr lang="en-US"/>
              <a:t>Title Heading</a:t>
            </a:r>
            <a:endParaRPr lang="en-NZ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3518"/>
            <a:ext cx="2337946" cy="4320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971600" y="1275606"/>
            <a:ext cx="720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BFCFB7B-96C2-A246-8930-7C450C6991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7974"/>
            <a:ext cx="1456343" cy="2160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65C1462-F1F6-1741-B293-A809E1C23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96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6A2C-CE4C-0947-B196-601D80E73694}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D162E98-FAD0-484F-9855-FB8551139D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n>
                  <a:noFill/>
                </a:ln>
                <a:solidFill>
                  <a:sysClr val="windowText" lastClr="000000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Heading</a:t>
            </a:r>
            <a:endParaRPr lang="en-NZ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E035F5D9-A4A6-1041-A3D4-D87F5C198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0">
                <a:latin typeface="+mj-lt"/>
              </a:defRPr>
            </a:lvl1pPr>
          </a:lstStyle>
          <a:p>
            <a:r>
              <a:rPr lang="en-US"/>
              <a:t>Title Heading</a:t>
            </a:r>
            <a:endParaRPr lang="en-NZ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DAACC66A-E520-7346-AB26-0DBAB0D67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625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rgbClr val="016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3B0A8-1734-4B48-A7EA-69E52DD3DCDB}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4C15C1FA-32E8-214F-8660-7E8216AA5B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Heading</a:t>
            </a:r>
            <a:endParaRPr lang="en-NZ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614BE17-EC22-F64F-846C-BDBB337AF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Heading</a:t>
            </a:r>
            <a:endParaRPr lang="en-NZ"/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096BD514-34CE-AE40-BF87-B72B11B9A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5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3B0A8-1734-4B48-A7EA-69E52DD3DCDB}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4C15C1FA-32E8-214F-8660-7E8216AA5B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Heading</a:t>
            </a:r>
            <a:endParaRPr lang="en-NZ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614BE17-EC22-F64F-846C-BDBB337AF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Heading</a:t>
            </a:r>
            <a:endParaRPr lang="en-NZ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661A1FD-1CA3-4F4D-AF4B-DB6CEB578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06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3B0A8-1734-4B48-A7EA-69E52DD3DCDB}"/>
              </a:ext>
            </a:extLst>
          </p:cNvPr>
          <p:cNvCxnSpPr>
            <a:cxnSpLocks/>
          </p:cNvCxnSpPr>
          <p:nvPr userDrawn="1"/>
        </p:nvCxnSpPr>
        <p:spPr>
          <a:xfrm>
            <a:off x="975588" y="2139702"/>
            <a:ext cx="68385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4C15C1FA-32E8-214F-8660-7E8216AA5B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590" y="2211710"/>
            <a:ext cx="683852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 Heading</a:t>
            </a:r>
            <a:endParaRPr lang="en-NZ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614BE17-EC22-F64F-846C-BDBB337AF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88" y="1059583"/>
            <a:ext cx="6838529" cy="993775"/>
          </a:xfrm>
          <a:prstGeom prst="rect">
            <a:avLst/>
          </a:prstGeom>
        </p:spPr>
        <p:txBody>
          <a:bodyPr anchor="b" anchorCtr="0"/>
          <a:lstStyle>
            <a:lvl1pPr algn="l">
              <a:defRPr sz="3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Heading</a:t>
            </a:r>
            <a:endParaRPr lang="en-NZ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661A1FD-1CA3-4F4D-AF4B-DB6CEB578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7403" b="35775"/>
          <a:stretch/>
        </p:blipFill>
        <p:spPr>
          <a:xfrm>
            <a:off x="6267924" y="4030215"/>
            <a:ext cx="2876076" cy="1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8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0935F55-E922-584E-90F3-516C1A211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12248" b="35775"/>
          <a:stretch/>
        </p:blipFill>
        <p:spPr>
          <a:xfrm>
            <a:off x="7668344" y="4608065"/>
            <a:ext cx="1475656" cy="539711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1E935B5-F215-BB43-A8A3-881CE878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6779096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NZ"/>
              <a:t>MBIE PowerPoint Template December 2021</a:t>
            </a:r>
          </a:p>
        </p:txBody>
      </p:sp>
    </p:spTree>
    <p:extLst>
      <p:ext uri="{BB962C8B-B14F-4D97-AF65-F5344CB8AC3E}">
        <p14:creationId xmlns:p14="http://schemas.microsoft.com/office/powerpoint/2010/main" val="37691263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0" y="0"/>
            <a:ext cx="1403649" cy="7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50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t>Survey results:</a:t>
            </a:r>
            <a:r>
              <a:rPr spc="5"/>
              <a:t> </a:t>
            </a:r>
            <a:r>
              <a:rPr spc="-10"/>
              <a:t>Endeavour</a:t>
            </a:r>
            <a:r>
              <a:rPr spc="-20"/>
              <a:t> </a:t>
            </a:r>
            <a:r>
              <a:t>2025</a:t>
            </a:r>
            <a:r>
              <a:rPr spc="-40"/>
              <a:t> </a:t>
            </a:r>
            <a:r>
              <a:t>–</a:t>
            </a:r>
            <a:r>
              <a:rPr spc="-20"/>
              <a:t> </a:t>
            </a:r>
            <a:r>
              <a:t>Smart</a:t>
            </a:r>
            <a:r>
              <a:rPr spc="-15"/>
              <a:t> </a:t>
            </a:r>
            <a:r>
              <a:t>Ideas</a:t>
            </a:r>
            <a:r>
              <a:rPr spc="-20"/>
              <a:t> pilot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91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MBIE PowerPoint Template December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10DB-1659-4BBF-B863-A068F286C5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63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  <p:sldLayoutId id="2147483716" r:id="rId3"/>
    <p:sldLayoutId id="2147483720" r:id="rId4"/>
    <p:sldLayoutId id="2147483721" r:id="rId5"/>
    <p:sldLayoutId id="2147483710" r:id="rId6"/>
    <p:sldLayoutId id="2147483711" r:id="rId7"/>
    <p:sldLayoutId id="2147483722" r:id="rId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bie.govt.nz/science-and-technology/science-and-innovation/research-and-data/successful-funding-application-anzsrc-data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bie.govt.nz/science-and-technology/science-and-innovation/research-and-data/successful-funding-application-anzsrc-data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bie.govt.nz/science-and-technology/science-and-innovation/funding-information-and-opportunities/investment-funds/endeavour-fund/smart-ideas-call-for-proposals-2025-investment-round-endeavour-fund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zette.govt.nz/notice/id/2024-go2942" TargetMode="External"/><Relationship Id="rId2" Type="http://schemas.openxmlformats.org/officeDocument/2006/relationships/hyperlink" Target="https://www.mbie.govt.nz/about/who-we-are/our-external-boards/our-science-board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bie.govt.nz/science-and-technology/science-and-innovation/funding-information-and-opportunities/investment-funds/endeavour-fund/investment-plan-2025-2027-transforming-new-zealands-futur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2588" y="3774003"/>
            <a:ext cx="6880399" cy="12241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NZ" sz="1800"/>
          </a:p>
          <a:p>
            <a:r>
              <a:rPr lang="en-NZ" sz="1800" b="1"/>
              <a:t>September 2025</a:t>
            </a:r>
            <a:endParaRPr lang="en-NZ" sz="1800" b="1">
              <a:ea typeface="Calibri"/>
              <a:cs typeface="Calibri"/>
            </a:endParaRPr>
          </a:p>
        </p:txBody>
      </p:sp>
      <p:pic>
        <p:nvPicPr>
          <p:cNvPr id="3" name="Picture 2" descr="A person holding a tablet with a light bulb&#10;&#10;AI-generated content may be incorrect.">
            <a:extLst>
              <a:ext uri="{FF2B5EF4-FFF2-40B4-BE49-F238E27FC236}">
                <a16:creationId xmlns:a16="http://schemas.microsoft.com/office/drawing/2014/main" id="{E28FA214-020F-CEED-39B1-A3C24D1BA9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00" y="103909"/>
            <a:ext cx="8864199" cy="39372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5943" y="2430592"/>
            <a:ext cx="7065657" cy="1224135"/>
          </a:xfrm>
        </p:spPr>
        <p:txBody>
          <a:bodyPr anchor="b">
            <a:noAutofit/>
          </a:bodyPr>
          <a:lstStyle/>
          <a:p>
            <a:r>
              <a:rPr lang="en-NZ" sz="2800" dirty="0"/>
              <a:t>2025 Endeavour Fund - End of year wrap-up</a:t>
            </a:r>
          </a:p>
        </p:txBody>
      </p:sp>
    </p:spTree>
    <p:extLst>
      <p:ext uri="{BB962C8B-B14F-4D97-AF65-F5344CB8AC3E}">
        <p14:creationId xmlns:p14="http://schemas.microsoft.com/office/powerpoint/2010/main" val="26097082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B3E6-3181-DC4E-7D4F-2BC18A85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Smart Ideas -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5932-A17E-EF9E-56C4-485AE6F9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7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sz="1800" dirty="0"/>
              <a:t>Implementation of organisation cap and submission of proposals went smoothly</a:t>
            </a:r>
          </a:p>
          <a:p>
            <a:r>
              <a:rPr lang="en-NZ" sz="1800" dirty="0"/>
              <a:t>MBIE aimed for 150 Smart Ideas proposal submissions and received 169 submissions</a:t>
            </a:r>
          </a:p>
          <a:p>
            <a:pPr lvl="1"/>
            <a:r>
              <a:rPr lang="en-NZ" sz="1500" dirty="0"/>
              <a:t>Increased number of new organisation submitting a proposal</a:t>
            </a:r>
            <a:endParaRPr lang="en-NZ" sz="1500" dirty="0">
              <a:ea typeface="Calibri"/>
              <a:cs typeface="Calibri"/>
            </a:endParaRPr>
          </a:p>
          <a:p>
            <a:r>
              <a:rPr lang="en-NZ" sz="1800" dirty="0"/>
              <a:t>After an initial assessment and decision on eligibility by the Science Board, 8 proposals were found to be ineligible and therefore 161 proposals went through assessment.</a:t>
            </a:r>
            <a:endParaRPr lang="en-NZ" sz="1800" dirty="0">
              <a:ea typeface="Calibri"/>
              <a:cs typeface="Calibri"/>
            </a:endParaRPr>
          </a:p>
          <a:p>
            <a:r>
              <a:rPr lang="en-NZ" sz="1800" dirty="0">
                <a:ea typeface="Calibri"/>
                <a:cs typeface="Calibri"/>
              </a:rPr>
              <a:t>The top areas with high requests for investment were: </a:t>
            </a:r>
          </a:p>
          <a:p>
            <a:pPr>
              <a:buNone/>
            </a:pPr>
            <a:r>
              <a:rPr lang="en-NZ" sz="1800" dirty="0">
                <a:ea typeface="Calibri"/>
                <a:cs typeface="Calibri"/>
              </a:rPr>
              <a:t>    -</a:t>
            </a:r>
            <a:r>
              <a:rPr lang="en-NZ" sz="1600" dirty="0">
                <a:ea typeface="Calibri"/>
                <a:cs typeface="Calibri"/>
              </a:rPr>
              <a:t>Manufacturing (15.8%)</a:t>
            </a:r>
          </a:p>
          <a:p>
            <a:pPr>
              <a:buNone/>
            </a:pPr>
            <a:r>
              <a:rPr lang="en-NZ" sz="1600" dirty="0">
                <a:ea typeface="Calibri"/>
                <a:cs typeface="Calibri"/>
              </a:rPr>
              <a:t>    -Primary Production (14.3%)</a:t>
            </a:r>
          </a:p>
          <a:p>
            <a:pPr>
              <a:buNone/>
            </a:pPr>
            <a:r>
              <a:rPr lang="en-NZ" sz="1600" dirty="0">
                <a:ea typeface="Calibri"/>
                <a:cs typeface="Calibri"/>
              </a:rPr>
              <a:t>    -Natural Hazards (8.5%)</a:t>
            </a:r>
            <a:endParaRPr lang="en-NZ" sz="1600" dirty="0"/>
          </a:p>
          <a:p>
            <a:pPr marL="0" indent="0">
              <a:buNone/>
            </a:pPr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355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26589-4F23-25CC-E5F3-8C5230BE4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8D3A-0413-40D1-D972-85AAC977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NZ"/>
              <a:t>Smart Ideas -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A1CD-7D2B-DB30-78E6-D783547CA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NZ" dirty="0"/>
              <a:t>The Science Board decided to fund 46 Smart Ideas (May 2025) and to put 2 equal score Smart Ideas proposals in reserve, to be included in the Research Programmes funding decision (August 2025).</a:t>
            </a:r>
          </a:p>
          <a:p>
            <a:r>
              <a:rPr lang="en-NZ" dirty="0"/>
              <a:t>The Science Board applied portfolio balancing criteria to fund 1 additional Smart Ideas proposal at the August Science Board decision meeting. Therefore a total of 47 Smart Ideas received funding in the 2025 investment round.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95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7DD-E5C5-B649-B098-A130F32F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Smart Ideas breakdown by SEO (socio-economic objectives) categories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A673EB19-1E24-EF66-1DC4-81C4BEABA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59609"/>
              </p:ext>
            </p:extLst>
          </p:nvPr>
        </p:nvGraphicFramePr>
        <p:xfrm>
          <a:off x="542877" y="1026080"/>
          <a:ext cx="8229599" cy="31362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2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109">
                  <a:extLst>
                    <a:ext uri="{9D8B030D-6E8A-4147-A177-3AD203B41FA5}">
                      <a16:colId xmlns:a16="http://schemas.microsoft.com/office/drawing/2014/main" val="2481178540"/>
                    </a:ext>
                  </a:extLst>
                </a:gridCol>
                <a:gridCol w="1317791">
                  <a:extLst>
                    <a:ext uri="{9D8B030D-6E8A-4147-A177-3AD203B41FA5}">
                      <a16:colId xmlns:a16="http://schemas.microsoft.com/office/drawing/2014/main" val="2315560435"/>
                    </a:ext>
                  </a:extLst>
                </a:gridCol>
              </a:tblGrid>
              <a:tr h="43827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SEO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 dirty="0">
                          <a:ln>
                            <a:noFill/>
                          </a:ln>
                          <a:effectLst/>
                        </a:rPr>
                        <a:t>Target (%)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Submission (%)</a:t>
                      </a:r>
                    </a:p>
                    <a:p>
                      <a:r>
                        <a:rPr lang="en-NZ" sz="1600" b="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n=161*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Funded (%)</a:t>
                      </a:r>
                    </a:p>
                    <a:p>
                      <a:r>
                        <a:rPr lang="en-NZ" sz="1600" b="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n=47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Current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spread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across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Smart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Ideas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(%) 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Current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spread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across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Endeavour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Fund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(%)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465">
                <a:tc>
                  <a:txBody>
                    <a:bodyPr/>
                    <a:lstStyle/>
                    <a:p>
                      <a:r>
                        <a:rPr lang="en-NZ" sz="1800" cap="none" spc="0" dirty="0">
                          <a:ln>
                            <a:noFill/>
                          </a:ln>
                          <a:effectLst/>
                        </a:rPr>
                        <a:t>Economic</a:t>
                      </a:r>
                      <a:endParaRPr lang="en-NZ" sz="18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97">
                <a:tc>
                  <a:txBody>
                    <a:bodyPr/>
                    <a:lstStyle/>
                    <a:p>
                      <a:r>
                        <a:rPr lang="en-NZ" sz="1800" cap="none" spc="0" dirty="0">
                          <a:ln>
                            <a:noFill/>
                          </a:ln>
                          <a:effectLst/>
                        </a:rPr>
                        <a:t>Environmental</a:t>
                      </a:r>
                      <a:endParaRPr lang="en-NZ" sz="18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97">
                <a:tc>
                  <a:txBody>
                    <a:bodyPr/>
                    <a:lstStyle/>
                    <a:p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Societal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en-NZ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34">
                <a:tc>
                  <a:txBody>
                    <a:bodyPr/>
                    <a:lstStyle/>
                    <a:p>
                      <a:r>
                        <a:rPr lang="en-NZ" sz="1800" cap="none" spc="0" dirty="0">
                          <a:ln>
                            <a:noFill/>
                          </a:ln>
                          <a:effectLst/>
                        </a:rPr>
                        <a:t>Other</a:t>
                      </a:r>
                      <a:endParaRPr lang="en-NZ" sz="1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685800" rtl="0" eaLnBrk="1" latinLnBrk="0" hangingPunct="1">
                        <a:buNone/>
                      </a:pPr>
                      <a:r>
                        <a:rPr lang="en-NZ" sz="1800" b="0" kern="12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ADA1F46-A382-975E-9D9E-874C1035FCBA}"/>
              </a:ext>
            </a:extLst>
          </p:cNvPr>
          <p:cNvSpPr txBox="1"/>
          <p:nvPr/>
        </p:nvSpPr>
        <p:spPr>
          <a:xfrm>
            <a:off x="371524" y="4158615"/>
            <a:ext cx="8424511" cy="9848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endParaRPr lang="en-NZ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NZ" sz="1100" b="0" i="0" u="none" strike="noStrike" baseline="0" dirty="0">
                <a:latin typeface="Calibri"/>
                <a:ea typeface="Calibri"/>
                <a:cs typeface="Calibri"/>
              </a:rPr>
              <a:t>More information on </a:t>
            </a:r>
            <a:r>
              <a:rPr lang="en-NZ" sz="1100" b="0" i="0" u="none" strike="noStrike" baseline="0" dirty="0">
                <a:latin typeface="Calibri"/>
                <a:ea typeface="Calibri"/>
                <a:cs typeface="Calibri"/>
                <a:hlinkClick r:id="rId2"/>
              </a:rPr>
              <a:t>https://www.mbie.govt.nz/science-and-technology/science-and-innovation/research-and-data/successful-funding-application-anzsrc-data/</a:t>
            </a:r>
            <a:r>
              <a:rPr lang="en-NZ" sz="1100" b="0" i="0" u="none" strike="noStrike" baseline="0" dirty="0">
                <a:latin typeface="Calibri"/>
                <a:ea typeface="Calibri"/>
                <a:cs typeface="Calibri"/>
              </a:rPr>
              <a:t> </a:t>
            </a:r>
          </a:p>
          <a:p>
            <a:endParaRPr lang="en-NZ" sz="1100" dirty="0">
              <a:latin typeface="Calibri"/>
              <a:ea typeface="Calibri"/>
              <a:cs typeface="Calibri"/>
            </a:endParaRPr>
          </a:p>
          <a:p>
            <a:r>
              <a:rPr lang="en-NZ" sz="1100" dirty="0">
                <a:latin typeface="Calibri"/>
                <a:ea typeface="Calibri"/>
                <a:cs typeface="Calibri"/>
              </a:rPr>
              <a:t>*Smart Ideas going through assessment</a:t>
            </a:r>
          </a:p>
        </p:txBody>
      </p:sp>
    </p:spTree>
    <p:extLst>
      <p:ext uri="{BB962C8B-B14F-4D97-AF65-F5344CB8AC3E}">
        <p14:creationId xmlns:p14="http://schemas.microsoft.com/office/powerpoint/2010/main" val="8634439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A6BA1-7D85-1477-CD50-6EDF3F16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2DC5-276C-4149-55FB-456743C3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SEO breakdown: existing commitments (dark green) and 2025 investment (bright green)</a:t>
            </a:r>
          </a:p>
        </p:txBody>
      </p:sp>
      <p:pic>
        <p:nvPicPr>
          <p:cNvPr id="3" name="Picture 2" descr="A graph of green and blue bars&#10;&#10;AI-generated content may be incorrect.">
            <a:extLst>
              <a:ext uri="{FF2B5EF4-FFF2-40B4-BE49-F238E27FC236}">
                <a16:creationId xmlns:a16="http://schemas.microsoft.com/office/drawing/2014/main" id="{14BB022E-F729-965D-B695-72FE2464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02" y="1186600"/>
            <a:ext cx="6677939" cy="3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83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98655-6C65-8929-693D-0B22A26C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4EF5-E94B-D62C-0BA7-4114B2F7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Submission rate by </a:t>
            </a:r>
            <a:r>
              <a:rPr lang="en-US" sz="2000" dirty="0" err="1"/>
              <a:t>organisation</a:t>
            </a:r>
            <a:r>
              <a:rPr lang="en-US" sz="2000" dirty="0"/>
              <a:t> (Smart Ideas)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991E1F97-139F-177E-84D8-5BE8E9268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38322"/>
              </p:ext>
            </p:extLst>
          </p:nvPr>
        </p:nvGraphicFramePr>
        <p:xfrm>
          <a:off x="395536" y="1059583"/>
          <a:ext cx="8136897" cy="34563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0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Organisation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 dirty="0">
                          <a:ln>
                            <a:noFill/>
                          </a:ln>
                          <a:effectLst/>
                        </a:rPr>
                        <a:t>Submitted for assessment (%)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 dirty="0">
                          <a:ln>
                            <a:noFill/>
                          </a:ln>
                          <a:effectLst/>
                        </a:rPr>
                        <a:t># funded proposals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 dirty="0">
                          <a:ln>
                            <a:noFill/>
                          </a:ln>
                          <a:effectLst/>
                        </a:rPr>
                        <a:t>Proportion of funded proposals (%)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748">
                <a:tc>
                  <a:txBody>
                    <a:bodyPr/>
                    <a:lstStyle/>
                    <a:p>
                      <a:r>
                        <a:rPr lang="en-NZ" sz="1600" cap="none" spc="0" dirty="0">
                          <a:ln>
                            <a:noFill/>
                          </a:ln>
                          <a:effectLst/>
                        </a:rPr>
                        <a:t>Tertiary institutes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57.4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71">
                <a:tc>
                  <a:txBody>
                    <a:bodyPr/>
                    <a:lstStyle/>
                    <a:p>
                      <a:r>
                        <a:rPr lang="en-NZ" sz="1600" cap="none" spc="0" dirty="0">
                          <a:ln>
                            <a:noFill/>
                          </a:ln>
                          <a:effectLst/>
                        </a:rPr>
                        <a:t>Public Research Organisations (PROs)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23.4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71">
                <a:tc>
                  <a:txBody>
                    <a:bodyPr/>
                    <a:lstStyle/>
                    <a:p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Independent research organisations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6.4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en-NZ" sz="1600" cap="none" spc="0" dirty="0">
                          <a:ln>
                            <a:noFill/>
                          </a:ln>
                          <a:effectLst/>
                        </a:rPr>
                        <a:t>Organisations classified as Other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12.7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4015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613D-5042-07A2-B7F6-214E7765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F1C9-7577-D96B-12CA-B0CB28A1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2400" dirty="0"/>
              <a:t>Success rates over time (Smart Ideas)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7EF4704B-A3E6-28DA-210A-10743AFE6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28626"/>
              </p:ext>
            </p:extLst>
          </p:nvPr>
        </p:nvGraphicFramePr>
        <p:xfrm>
          <a:off x="395536" y="699542"/>
          <a:ext cx="8665709" cy="383332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Investment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1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submitted for assessment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1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Number funded (success rates)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cap="none" spc="0" baseline="0" dirty="0">
                          <a:ln>
                            <a:noFill/>
                          </a:ln>
                          <a:effectLst/>
                        </a:rPr>
                        <a:t>Annual value of new investment (million)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 (16.4%)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 (18.5%)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 (17.4%)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 (12.5%)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937653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51 (15.4%)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57838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 (15.5%)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838470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53 (15.1%)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51216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2025**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 (27.8%)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$17.0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855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8F1A16-4C74-12FC-30A1-EB76AD469CC7}"/>
              </a:ext>
            </a:extLst>
          </p:cNvPr>
          <p:cNvSpPr txBox="1"/>
          <p:nvPr/>
        </p:nvSpPr>
        <p:spPr>
          <a:xfrm>
            <a:off x="323953" y="4443958"/>
            <a:ext cx="8424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NZ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NZ" sz="1400" dirty="0">
                <a:latin typeface="Calibri" panose="020F0502020204030204" pitchFamily="34" charset="0"/>
              </a:rPr>
              <a:t>*   COVID-affected round – no SI funded</a:t>
            </a:r>
          </a:p>
          <a:p>
            <a:r>
              <a:rPr lang="en-NZ" sz="1400" dirty="0">
                <a:latin typeface="Calibri" panose="020F0502020204030204" pitchFamily="34" charset="0"/>
              </a:rPr>
              <a:t>** Move from two stage submission process to one stage and introduced organisational cap.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0788029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74E7-FF7D-70B4-9DF7-FAF064A6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Comparing organisations with successful Smart Ideas proposals over the previous 4 years</a:t>
            </a:r>
            <a:endParaRPr lang="en-NZ" sz="24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F801F35-CFD9-4DB3-BE5E-0CBE7E212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624945"/>
              </p:ext>
            </p:extLst>
          </p:nvPr>
        </p:nvGraphicFramePr>
        <p:xfrm>
          <a:off x="598141" y="921276"/>
          <a:ext cx="7851465" cy="389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9036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CF1E-3B8E-615E-1CB4-DF1F0E7B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2400" dirty="0"/>
              <a:t>Comparing organisations with successful Smart Ideas proposals (%) over the previous 4 years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7996B6-51A7-D46B-8A91-B16EC5945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2404"/>
              </p:ext>
            </p:extLst>
          </p:nvPr>
        </p:nvGraphicFramePr>
        <p:xfrm>
          <a:off x="457200" y="1199445"/>
          <a:ext cx="8343041" cy="376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95129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25B3D6C-1DCB-A246-A6B5-EFFFCEDA5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2025 Endeavour Round – Research </a:t>
            </a:r>
            <a:r>
              <a:rPr lang="en-US" dirty="0" err="1"/>
              <a:t>Programmes</a:t>
            </a:r>
            <a:r>
              <a:rPr lang="en-US" dirty="0"/>
              <a:t> in numbers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D3DAD-7F31-9F41-B0C1-AE29DB2F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</a:t>
            </a:r>
            <a:r>
              <a:rPr lang="en-US" err="1"/>
              <a:t>Programmes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102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655C-D977-9400-5747-0D61D531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90C440-F0E7-D287-F5C0-AF44EED7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24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Research </a:t>
            </a:r>
            <a:r>
              <a:rPr lang="en-US" sz="2400" dirty="0" err="1">
                <a:ea typeface="Calibri"/>
                <a:cs typeface="Calibri"/>
              </a:rPr>
              <a:t>Programmes</a:t>
            </a:r>
            <a:r>
              <a:rPr lang="en-US" sz="2400" dirty="0">
                <a:ea typeface="Calibri"/>
                <a:cs typeface="Calibri"/>
              </a:rPr>
              <a:t> - reflection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7CE66-219F-BF54-0F8C-97DA56AD8C82}"/>
              </a:ext>
            </a:extLst>
          </p:cNvPr>
          <p:cNvSpPr txBox="1"/>
          <p:nvPr/>
        </p:nvSpPr>
        <p:spPr>
          <a:xfrm>
            <a:off x="585855" y="815579"/>
            <a:ext cx="7679634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MBIE received 154 submissions</a:t>
            </a:r>
            <a:endParaRPr lang="en-US" sz="1700" dirty="0">
              <a:ea typeface="Calibri"/>
              <a:cs typeface="Calibri"/>
            </a:endParaRPr>
          </a:p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Only one proposal was not eligible for funding according to the 2025 Endeavour Fund Gazette notice</a:t>
            </a:r>
          </a:p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Largest request for funding was </a:t>
            </a:r>
            <a:r>
              <a:rPr lang="en-US" sz="1600" dirty="0">
                <a:ea typeface="Calibri"/>
                <a:cs typeface="Calibri"/>
              </a:rPr>
              <a:t>$2.93 million/</a:t>
            </a:r>
            <a:r>
              <a:rPr lang="en-US" sz="1600" dirty="0" err="1">
                <a:ea typeface="Calibri"/>
                <a:cs typeface="Calibri"/>
              </a:rPr>
              <a:t>p.a</a:t>
            </a:r>
            <a:r>
              <a:rPr lang="en-NZ" sz="1700" dirty="0">
                <a:ea typeface="Calibri"/>
                <a:cs typeface="Calibri"/>
              </a:rPr>
              <a:t> </a:t>
            </a:r>
          </a:p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Fewer proposals asking for a large amount of funding than 2024</a:t>
            </a:r>
          </a:p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A high proportion of proposals in the area of Primary production in the 2025 Investment round</a:t>
            </a:r>
          </a:p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Funding in the economic SEO category exceeded target of 70%, with funding for both environmental and societal SEO categories below their respective targets </a:t>
            </a:r>
          </a:p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The full portfolio is still over-invested in the societal SEO category</a:t>
            </a:r>
          </a:p>
          <a:p>
            <a:pPr marL="268288" indent="-268288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NZ" sz="1700" dirty="0">
                <a:ea typeface="Calibri"/>
                <a:cs typeface="Calibri"/>
              </a:rPr>
              <a:t>The top areas with high requests for investment were: 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NZ" sz="1700" dirty="0">
                <a:ea typeface="Calibri"/>
                <a:cs typeface="Calibri"/>
              </a:rPr>
              <a:t>      -</a:t>
            </a:r>
            <a:r>
              <a:rPr lang="en-NZ" sz="1600" dirty="0">
                <a:ea typeface="Calibri"/>
                <a:cs typeface="Calibri"/>
              </a:rPr>
              <a:t>Primary production (16.9%)</a:t>
            </a:r>
            <a:endParaRPr lang="en-US" sz="1600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NZ" sz="1600" dirty="0">
                <a:ea typeface="Calibri"/>
                <a:cs typeface="Calibri"/>
              </a:rPr>
              <a:t>      -Manufacturing (11.1%)</a:t>
            </a:r>
            <a:endParaRPr lang="en-US" sz="1600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NZ" sz="1600" dirty="0">
                <a:ea typeface="Calibri"/>
                <a:cs typeface="Calibri"/>
              </a:rPr>
              <a:t>      -Energy and Minerals (7.7%)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NZ" sz="2100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endParaRPr lang="en-NZ" sz="21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2810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E935-ACD5-EF74-9E65-B3E60518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1585914"/>
            <a:ext cx="6278381" cy="29055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sz="1800" dirty="0"/>
              <a:t>Open, contestable fund that supports excellent science in a wide range of areas</a:t>
            </a:r>
            <a:endParaRPr lang="en-NZ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NZ" sz="1800" dirty="0">
              <a:ea typeface="Calibri"/>
              <a:cs typeface="Calibri"/>
            </a:endParaRPr>
          </a:p>
          <a:p>
            <a:r>
              <a:rPr lang="en-NZ" sz="1800" dirty="0"/>
              <a:t>Supports research, science or technology, or related activities that have high potential to positively transform New Zealand’s economic, environmental, and societal outcomes and give effect to the Vision </a:t>
            </a:r>
            <a:r>
              <a:rPr lang="en-NZ" sz="1800" dirty="0" err="1"/>
              <a:t>Mātauranga</a:t>
            </a:r>
            <a:r>
              <a:rPr lang="en-NZ" sz="1800" dirty="0"/>
              <a:t> policy, where applicable</a:t>
            </a:r>
            <a:endParaRPr lang="en-NZ" sz="1800" dirty="0">
              <a:ea typeface="Calibri"/>
              <a:cs typeface="Calibri"/>
            </a:endParaRPr>
          </a:p>
          <a:p>
            <a:pPr marL="342900" lvl="1" indent="0">
              <a:buNone/>
            </a:pPr>
            <a:endParaRPr lang="en-NZ" sz="1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NZ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552E4-97F4-EE59-FDA2-32B38DD9599C}"/>
              </a:ext>
            </a:extLst>
          </p:cNvPr>
          <p:cNvSpPr txBox="1"/>
          <p:nvPr/>
        </p:nvSpPr>
        <p:spPr>
          <a:xfrm>
            <a:off x="530191" y="548929"/>
            <a:ext cx="58243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What is the Endeavour Fund?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2152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B5EC1-0148-CF31-158A-39F5AC802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A746-CA2E-C9C3-E8F7-C61F84A8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2025 Research </a:t>
            </a:r>
            <a:r>
              <a:rPr lang="en-US" sz="2400" dirty="0" err="1"/>
              <a:t>Programmes</a:t>
            </a:r>
            <a:r>
              <a:rPr lang="en-US" sz="2400" dirty="0"/>
              <a:t> breakdown by SEO (socio-economic objectives)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A2950-2718-C2B2-6266-C03EE8D60051}"/>
              </a:ext>
            </a:extLst>
          </p:cNvPr>
          <p:cNvSpPr txBox="1"/>
          <p:nvPr/>
        </p:nvSpPr>
        <p:spPr>
          <a:xfrm>
            <a:off x="323953" y="4431678"/>
            <a:ext cx="8424511" cy="600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endParaRPr lang="en-NZ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r>
              <a:rPr lang="en-NZ" sz="1100" b="0" i="0" u="none" strike="noStrike" baseline="0" dirty="0">
                <a:latin typeface="Calibri"/>
                <a:ea typeface="Calibri"/>
                <a:cs typeface="Calibri"/>
              </a:rPr>
              <a:t>More information on </a:t>
            </a:r>
            <a:r>
              <a:rPr lang="en-NZ" sz="1100" b="0" i="0" u="none" strike="noStrike" baseline="0" dirty="0">
                <a:latin typeface="Calibri"/>
                <a:ea typeface="Calibri"/>
                <a:cs typeface="Calibri"/>
                <a:hlinkClick r:id="rId2"/>
              </a:rPr>
              <a:t>https://www.mbie.govt.nz/science-and-technology/science-and-innovation/research-and-data/successful-funding-application-anzsrc-data/</a:t>
            </a:r>
            <a:r>
              <a:rPr lang="en-NZ" sz="1100" b="0" i="0" u="none" strike="noStrike" baseline="0" dirty="0">
                <a:latin typeface="Calibri"/>
                <a:ea typeface="Calibri"/>
                <a:cs typeface="Calibri"/>
              </a:rPr>
              <a:t> </a:t>
            </a:r>
            <a:endParaRPr lang="en-NZ" sz="1100" dirty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81C35A-E9C4-D61C-84E4-691F0EC68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91550"/>
              </p:ext>
            </p:extLst>
          </p:nvPr>
        </p:nvGraphicFramePr>
        <p:xfrm>
          <a:off x="395536" y="1063230"/>
          <a:ext cx="8356791" cy="35552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68085">
                  <a:extLst>
                    <a:ext uri="{9D8B030D-6E8A-4147-A177-3AD203B41FA5}">
                      <a16:colId xmlns:a16="http://schemas.microsoft.com/office/drawing/2014/main" val="108524227"/>
                    </a:ext>
                  </a:extLst>
                </a:gridCol>
                <a:gridCol w="1006521">
                  <a:extLst>
                    <a:ext uri="{9D8B030D-6E8A-4147-A177-3AD203B41FA5}">
                      <a16:colId xmlns:a16="http://schemas.microsoft.com/office/drawing/2014/main" val="14162982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96371131"/>
                    </a:ext>
                  </a:extLst>
                </a:gridCol>
                <a:gridCol w="1139126">
                  <a:extLst>
                    <a:ext uri="{9D8B030D-6E8A-4147-A177-3AD203B41FA5}">
                      <a16:colId xmlns:a16="http://schemas.microsoft.com/office/drawing/2014/main" val="3657564354"/>
                    </a:ext>
                  </a:extLst>
                </a:gridCol>
                <a:gridCol w="1418095">
                  <a:extLst>
                    <a:ext uri="{9D8B030D-6E8A-4147-A177-3AD203B41FA5}">
                      <a16:colId xmlns:a16="http://schemas.microsoft.com/office/drawing/2014/main" val="2031071579"/>
                    </a:ext>
                  </a:extLst>
                </a:gridCol>
                <a:gridCol w="1553364">
                  <a:extLst>
                    <a:ext uri="{9D8B030D-6E8A-4147-A177-3AD203B41FA5}">
                      <a16:colId xmlns:a16="http://schemas.microsoft.com/office/drawing/2014/main" val="4142361769"/>
                    </a:ext>
                  </a:extLst>
                </a:gridCol>
              </a:tblGrid>
              <a:tr h="112423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SEO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cap="none" spc="0" baseline="0" dirty="0">
                          <a:ln>
                            <a:noFill/>
                          </a:ln>
                          <a:effectLst/>
                        </a:rPr>
                        <a:t>Target (%)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Submission (%)</a:t>
                      </a:r>
                    </a:p>
                    <a:p>
                      <a:r>
                        <a:rPr lang="en-NZ" sz="1400" b="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n=154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Funded (%)</a:t>
                      </a:r>
                    </a:p>
                    <a:p>
                      <a:r>
                        <a:rPr lang="en-NZ" sz="1400" b="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n=19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Current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spread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across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Research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Programmes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(%) 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Current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spread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across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Endeavour </a:t>
                      </a:r>
                      <a:r>
                        <a:rPr lang="mi-NZ" sz="1400" b="1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Fund</a:t>
                      </a:r>
                      <a:r>
                        <a:rPr lang="mi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(%)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7850"/>
                  </a:ext>
                </a:extLst>
              </a:tr>
              <a:tr h="600826">
                <a:tc>
                  <a:txBody>
                    <a:bodyPr/>
                    <a:lstStyle/>
                    <a:p>
                      <a:r>
                        <a:rPr lang="en-NZ" sz="1400" cap="none" spc="0" dirty="0">
                          <a:ln>
                            <a:noFill/>
                          </a:ln>
                          <a:effectLst/>
                        </a:rPr>
                        <a:t>Economic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07726"/>
                  </a:ext>
                </a:extLst>
              </a:tr>
              <a:tr h="619311">
                <a:tc>
                  <a:txBody>
                    <a:bodyPr/>
                    <a:lstStyle/>
                    <a:p>
                      <a:r>
                        <a:rPr lang="en-NZ" sz="1400" cap="none" spc="0" dirty="0">
                          <a:ln>
                            <a:noFill/>
                          </a:ln>
                          <a:effectLst/>
                        </a:rPr>
                        <a:t>Environmental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98157"/>
                  </a:ext>
                </a:extLst>
              </a:tr>
              <a:tr h="619311">
                <a:tc>
                  <a:txBody>
                    <a:bodyPr/>
                    <a:lstStyle/>
                    <a:p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Societal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65550"/>
                  </a:ext>
                </a:extLst>
              </a:tr>
              <a:tr h="591581">
                <a:tc>
                  <a:txBody>
                    <a:bodyPr/>
                    <a:lstStyle/>
                    <a:p>
                      <a:r>
                        <a:rPr lang="en-NZ" sz="1400" cap="none" spc="0" dirty="0">
                          <a:ln>
                            <a:noFill/>
                          </a:ln>
                          <a:effectLst/>
                        </a:rPr>
                        <a:t>Expanding Knowledge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5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1871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1085A-6EFB-C7FD-E84D-B5C2F5122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CF56-C3F6-16F9-3FA5-526C25C3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SEO breakdown: existing commitments (dark green) and 2025 investment (bright green)</a:t>
            </a:r>
          </a:p>
        </p:txBody>
      </p:sp>
      <p:pic>
        <p:nvPicPr>
          <p:cNvPr id="4" name="Picture 3" descr="A graph with green and blue bars&#10;&#10;AI-generated content may be incorrect.">
            <a:extLst>
              <a:ext uri="{FF2B5EF4-FFF2-40B4-BE49-F238E27FC236}">
                <a16:creationId xmlns:a16="http://schemas.microsoft.com/office/drawing/2014/main" id="{755AB8F3-C266-FB4E-F214-641DB396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17" y="978693"/>
            <a:ext cx="6372412" cy="41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69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BF11-580C-51A8-8178-7EE9D16D5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AD77-0461-BB2C-A886-0E929BAE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Submission rate by </a:t>
            </a:r>
            <a:r>
              <a:rPr lang="en-US" sz="2400" err="1"/>
              <a:t>organisation</a:t>
            </a:r>
            <a:r>
              <a:rPr lang="en-US" sz="2400"/>
              <a:t> (Research </a:t>
            </a:r>
            <a:r>
              <a:rPr lang="en-US" sz="2400" err="1"/>
              <a:t>Programmes</a:t>
            </a:r>
            <a:r>
              <a:rPr lang="en-US" sz="2400"/>
              <a:t>)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14D4E85F-3200-E859-A9A5-144BC434A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54013"/>
              </p:ext>
            </p:extLst>
          </p:nvPr>
        </p:nvGraphicFramePr>
        <p:xfrm>
          <a:off x="337558" y="1150692"/>
          <a:ext cx="8354540" cy="33543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0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Organisation type</a:t>
                      </a:r>
                      <a:endParaRPr lang="en-NZ" sz="16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>
                          <a:ln>
                            <a:noFill/>
                          </a:ln>
                          <a:effectLst/>
                        </a:rPr>
                        <a:t>Submitted for assessment (%)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>
                          <a:ln>
                            <a:noFill/>
                          </a:ln>
                          <a:effectLst/>
                        </a:rPr>
                        <a:t># funded proposals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cap="none" spc="0" baseline="0">
                          <a:ln>
                            <a:noFill/>
                          </a:ln>
                          <a:effectLst/>
                        </a:rPr>
                        <a:t>Proportion of funded proposals (%)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748">
                <a:tc>
                  <a:txBody>
                    <a:bodyPr/>
                    <a:lstStyle/>
                    <a:p>
                      <a:r>
                        <a:rPr lang="en-NZ" sz="1600" cap="none" spc="0">
                          <a:ln>
                            <a:noFill/>
                          </a:ln>
                          <a:effectLst/>
                        </a:rPr>
                        <a:t>Tertiary institutes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57.9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71">
                <a:tc>
                  <a:txBody>
                    <a:bodyPr/>
                    <a:lstStyle/>
                    <a:p>
                      <a:r>
                        <a:rPr lang="en-NZ" sz="1600" cap="none" spc="0">
                          <a:ln>
                            <a:noFill/>
                          </a:ln>
                          <a:effectLst/>
                        </a:rPr>
                        <a:t>Public Research Organisations (PROs)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36.8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135">
                <a:tc>
                  <a:txBody>
                    <a:bodyPr/>
                    <a:lstStyle/>
                    <a:p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Independent research organisations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NZ" sz="16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5.3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17">
                <a:tc>
                  <a:txBody>
                    <a:bodyPr/>
                    <a:lstStyle/>
                    <a:p>
                      <a:r>
                        <a:rPr lang="en-NZ" sz="1600" cap="none" spc="0">
                          <a:ln>
                            <a:noFill/>
                          </a:ln>
                          <a:effectLst/>
                        </a:rPr>
                        <a:t>Organisations classified as Other</a:t>
                      </a:r>
                      <a:endParaRPr lang="en-NZ" sz="16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NZ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516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0CE4D-6AE5-6953-A511-D473A558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2D93-164B-F1D6-4A73-B6CDEEDE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2400"/>
              <a:t>Success rates over time (Research </a:t>
            </a:r>
            <a:r>
              <a:rPr lang="en-US" sz="2400" err="1"/>
              <a:t>Programmes</a:t>
            </a:r>
            <a:r>
              <a:rPr lang="en-US" sz="2400"/>
              <a:t>)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7E165101-DEDB-6BD4-EE63-DD8AC7D1B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20289"/>
              </p:ext>
            </p:extLst>
          </p:nvPr>
        </p:nvGraphicFramePr>
        <p:xfrm>
          <a:off x="238166" y="774085"/>
          <a:ext cx="8665709" cy="383332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Investment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1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submitted for assessment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1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Number funded (success rates)</a:t>
                      </a:r>
                      <a:endParaRPr lang="en-NZ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cap="none" spc="0" baseline="0" dirty="0">
                          <a:ln>
                            <a:noFill/>
                          </a:ln>
                          <a:effectLst/>
                        </a:rPr>
                        <a:t>Annual value of new investment ($ million)</a:t>
                      </a:r>
                      <a:endParaRPr lang="en-N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 (17.1%)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 (15.9%)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 (16.8%)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(13.3%)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 (13.3%)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937653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(17.9%)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57838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 (17.9%)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838470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 (13.9%)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51216"/>
                  </a:ext>
                </a:extLst>
              </a:tr>
              <a:tr h="363947"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 (12.3%)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85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1335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7388D-AD99-C279-6EE0-B0AAF6457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C4499-03B5-AEFA-3241-28F7BD7D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631319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E0D77-C9C6-1364-C67A-98C8AAF8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33711BD-48EA-89CC-B24F-9A841F6E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Smart Ideas – Pilot survey 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F0154-BBAC-2A55-9D96-A7C0298139DF}"/>
              </a:ext>
            </a:extLst>
          </p:cNvPr>
          <p:cNvSpPr txBox="1"/>
          <p:nvPr/>
        </p:nvSpPr>
        <p:spPr>
          <a:xfrm>
            <a:off x="126124" y="1285546"/>
            <a:ext cx="833138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38455"/>
            <a:r>
              <a:rPr lang="en-NZ" dirty="0"/>
              <a:t>Applicants: Response rate - 55%</a:t>
            </a:r>
          </a:p>
          <a:p>
            <a:pPr marL="338455"/>
            <a:endParaRPr lang="en-NZ" dirty="0">
              <a:ea typeface="Calibri"/>
              <a:cs typeface="Calibri"/>
            </a:endParaRPr>
          </a:p>
          <a:p>
            <a:pPr marL="338455"/>
            <a:r>
              <a:rPr lang="en-NZ" dirty="0">
                <a:ea typeface="Calibri"/>
                <a:cs typeface="Calibri"/>
              </a:rPr>
              <a:t>Assessors: Response rate - 33%</a:t>
            </a:r>
          </a:p>
          <a:p>
            <a:pPr marL="338455"/>
            <a:endParaRPr lang="en-NZ" dirty="0">
              <a:ea typeface="Calibri"/>
              <a:cs typeface="Calibri"/>
            </a:endParaRPr>
          </a:p>
          <a:p>
            <a:pPr marL="338455"/>
            <a:r>
              <a:rPr lang="en-NZ" dirty="0">
                <a:ea typeface="Calibri"/>
                <a:cs typeface="Calibri"/>
              </a:rPr>
              <a:t>Both applicants and assessor felt there was timely and sufficient guidance given for proposals and assessments, respectively</a:t>
            </a:r>
          </a:p>
          <a:p>
            <a:pPr marL="338455"/>
            <a:endParaRPr lang="en-NZ" dirty="0">
              <a:ea typeface="Calibri"/>
              <a:cs typeface="Calibri"/>
            </a:endParaRPr>
          </a:p>
          <a:p>
            <a:pPr marL="338455"/>
            <a:r>
              <a:rPr lang="en-NZ" dirty="0">
                <a:ea typeface="Calibri"/>
                <a:cs typeface="Calibri"/>
              </a:rPr>
              <a:t>The majority of assessors felt comfortable with assessing both Excellence and Impact; the majority of returning assessors even preferred the combined assessment</a:t>
            </a:r>
          </a:p>
          <a:p>
            <a:pPr marL="338455"/>
            <a:endParaRPr lang="en-NZ" dirty="0">
              <a:ea typeface="Calibri"/>
              <a:cs typeface="Calibri"/>
            </a:endParaRPr>
          </a:p>
          <a:p>
            <a:pPr marL="338455"/>
            <a:endParaRPr lang="en-N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900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9C3A-1968-9D00-4C2C-B151882D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87" y="197697"/>
            <a:ext cx="7989404" cy="675033"/>
          </a:xfrm>
        </p:spPr>
        <p:txBody>
          <a:bodyPr>
            <a:normAutofit/>
          </a:bodyPr>
          <a:lstStyle/>
          <a:p>
            <a:r>
              <a:rPr lang="en-NZ" sz="2400" dirty="0"/>
              <a:t>Smart Ideas - Pilot survey – applicant and assessor experience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55C46AE2-6898-52C8-C8B1-02F276A53B27}"/>
              </a:ext>
            </a:extLst>
          </p:cNvPr>
          <p:cNvGrpSpPr/>
          <p:nvPr/>
        </p:nvGrpSpPr>
        <p:grpSpPr>
          <a:xfrm>
            <a:off x="4363921" y="2033674"/>
            <a:ext cx="3689802" cy="2803866"/>
            <a:chOff x="2307331" y="710182"/>
            <a:chExt cx="4985774" cy="3720849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471843A6-1E18-7696-3C50-08B1D08A30A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7331" y="710182"/>
              <a:ext cx="4985774" cy="3720849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39BC6B8A-38CF-D79C-DF74-9167F98C0A2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851" y="766229"/>
              <a:ext cx="4874768" cy="3610991"/>
            </a:xfrm>
            <a:prstGeom prst="rect">
              <a:avLst/>
            </a:prstGeom>
          </p:spPr>
        </p:pic>
      </p:grpSp>
      <p:grpSp>
        <p:nvGrpSpPr>
          <p:cNvPr id="8" name="object 3">
            <a:extLst>
              <a:ext uri="{FF2B5EF4-FFF2-40B4-BE49-F238E27FC236}">
                <a16:creationId xmlns:a16="http://schemas.microsoft.com/office/drawing/2014/main" id="{4EBB6492-0BEB-47C2-2E13-4AD843AE429D}"/>
              </a:ext>
            </a:extLst>
          </p:cNvPr>
          <p:cNvGrpSpPr/>
          <p:nvPr/>
        </p:nvGrpSpPr>
        <p:grpSpPr>
          <a:xfrm>
            <a:off x="584232" y="2033674"/>
            <a:ext cx="3473093" cy="2803571"/>
            <a:chOff x="1923281" y="714750"/>
            <a:chExt cx="5029979" cy="3883924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E6B66B6A-80A4-D357-4BE5-A54DE74D808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281" y="714750"/>
              <a:ext cx="5029979" cy="3883924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9D6BD9A0-4020-959D-DC5A-D1F3338D11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675" y="771588"/>
              <a:ext cx="4923282" cy="377367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56CEFE-990E-C55A-BAAC-249239569A98}"/>
              </a:ext>
            </a:extLst>
          </p:cNvPr>
          <p:cNvSpPr txBox="1"/>
          <p:nvPr/>
        </p:nvSpPr>
        <p:spPr>
          <a:xfrm>
            <a:off x="482691" y="872730"/>
            <a:ext cx="77624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Overall, applicants and assessors were satisfied with the one stage Smart Ideas process 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39AD6-8548-08A7-9EE3-7F3BEA67C434}"/>
              </a:ext>
            </a:extLst>
          </p:cNvPr>
          <p:cNvSpPr txBox="1"/>
          <p:nvPr/>
        </p:nvSpPr>
        <p:spPr>
          <a:xfrm>
            <a:off x="604019" y="1756675"/>
            <a:ext cx="29249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Applicant responses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75C0C-28F1-2F48-0910-C9CEBFFD500C}"/>
              </a:ext>
            </a:extLst>
          </p:cNvPr>
          <p:cNvSpPr txBox="1"/>
          <p:nvPr/>
        </p:nvSpPr>
        <p:spPr>
          <a:xfrm>
            <a:off x="4363920" y="1789124"/>
            <a:ext cx="29249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Assessor responses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427186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0777" y="2813759"/>
            <a:ext cx="6733192" cy="2206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50" y="3173799"/>
            <a:ext cx="1402350" cy="12553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650" y="425963"/>
            <a:ext cx="79860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NZ" sz="2400" spc="-10" dirty="0"/>
              <a:t>Endeavour</a:t>
            </a:r>
            <a:r>
              <a:rPr lang="en-NZ" sz="2400" spc="-65" dirty="0"/>
              <a:t> </a:t>
            </a:r>
            <a:r>
              <a:rPr lang="en-NZ" sz="2400" dirty="0"/>
              <a:t>Smart</a:t>
            </a:r>
            <a:r>
              <a:rPr lang="en-NZ" sz="2400" spc="-55" dirty="0"/>
              <a:t> </a:t>
            </a:r>
            <a:r>
              <a:rPr lang="en-NZ" sz="2400" dirty="0"/>
              <a:t>Ideas</a:t>
            </a:r>
            <a:r>
              <a:rPr lang="en-NZ" sz="2400" spc="-50" dirty="0"/>
              <a:t> </a:t>
            </a:r>
            <a:r>
              <a:rPr lang="en-NZ" sz="2400" dirty="0"/>
              <a:t>applications</a:t>
            </a:r>
            <a:r>
              <a:rPr lang="en-NZ" sz="2400" spc="-80" dirty="0"/>
              <a:t> </a:t>
            </a:r>
            <a:r>
              <a:rPr lang="en-NZ" sz="2400" dirty="0"/>
              <a:t>by</a:t>
            </a:r>
            <a:r>
              <a:rPr lang="en-NZ" sz="2400" spc="-60" dirty="0"/>
              <a:t> </a:t>
            </a:r>
            <a:r>
              <a:rPr lang="en-NZ" sz="2400" dirty="0"/>
              <a:t>career</a:t>
            </a:r>
            <a:r>
              <a:rPr lang="en-NZ" sz="2400" spc="-25" dirty="0"/>
              <a:t> </a:t>
            </a:r>
            <a:r>
              <a:rPr lang="en-NZ" sz="2400" dirty="0"/>
              <a:t>stage</a:t>
            </a:r>
            <a:r>
              <a:rPr lang="en-NZ" sz="2400" spc="-60" dirty="0"/>
              <a:t> </a:t>
            </a:r>
            <a:br>
              <a:rPr lang="en-NZ" sz="2400" spc="-60" dirty="0"/>
            </a:br>
            <a:r>
              <a:rPr lang="en-NZ" sz="2000" dirty="0"/>
              <a:t>(MBIE</a:t>
            </a:r>
            <a:r>
              <a:rPr lang="en-NZ" sz="2000" spc="-65" dirty="0"/>
              <a:t> </a:t>
            </a:r>
            <a:r>
              <a:rPr lang="en-NZ" sz="2000" spc="-10" dirty="0"/>
              <a:t>analysis)</a:t>
            </a:r>
            <a:endParaRPr lang="en-N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B2E4B-FCF0-EAA2-AAB7-D7C4771FBD12}"/>
              </a:ext>
            </a:extLst>
          </p:cNvPr>
          <p:cNvSpPr txBox="1"/>
          <p:nvPr/>
        </p:nvSpPr>
        <p:spPr>
          <a:xfrm>
            <a:off x="527879" y="1231037"/>
            <a:ext cx="798609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There was initial concern that early career researchers will get disadvantaged when introducing an organizational cap for the 2025 investment 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MBIE compared 2024 and 2025 investment rounds, and the graphics below show minimal changes across career stages, with Emerging researchers still representing a large proportion of applicants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B0F20E-332D-3B4A-B6CA-26BCBF30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Thank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B5E7C-9B7D-3740-8865-ADF4BB55F22B}"/>
              </a:ext>
            </a:extLst>
          </p:cNvPr>
          <p:cNvSpPr txBox="1"/>
          <p:nvPr/>
        </p:nvSpPr>
        <p:spPr>
          <a:xfrm>
            <a:off x="1003539" y="4083917"/>
            <a:ext cx="3596412" cy="533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200">
                <a:solidFill>
                  <a:schemeClr val="bg1"/>
                </a:solidFill>
              </a:rPr>
              <a:t>Ministry of Business,</a:t>
            </a:r>
            <a:r>
              <a:rPr lang="en-NZ" sz="1200" baseline="0">
                <a:solidFill>
                  <a:schemeClr val="bg1"/>
                </a:solidFill>
              </a:rPr>
              <a:t> Innovation &amp; Employment </a:t>
            </a:r>
            <a:r>
              <a:rPr lang="en-NZ" sz="1200">
                <a:solidFill>
                  <a:schemeClr val="bg1"/>
                </a:solidFill>
              </a:rPr>
              <a:t> </a:t>
            </a:r>
            <a:br>
              <a:rPr lang="en-NZ" sz="1200">
                <a:solidFill>
                  <a:schemeClr val="bg1"/>
                </a:solidFill>
              </a:rPr>
            </a:br>
            <a:r>
              <a:rPr lang="en-NZ" sz="1200">
                <a:solidFill>
                  <a:schemeClr val="bg1"/>
                </a:solidFill>
              </a:rPr>
              <a:t>www.mbie.govt.nz</a:t>
            </a:r>
          </a:p>
          <a:p>
            <a:endParaRPr lang="en-GB" sz="1600" baseline="30000">
              <a:solidFill>
                <a:schemeClr val="bg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BDB4BA2-5629-34B1-DD3C-911810207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590" y="2211710"/>
            <a:ext cx="6838527" cy="1314450"/>
          </a:xfrm>
        </p:spPr>
        <p:txBody>
          <a:bodyPr/>
          <a:lstStyle/>
          <a:p>
            <a:r>
              <a:rPr lang="en-NZ" dirty="0"/>
              <a:t>Contact: endeavour@mbie.govt.nz</a:t>
            </a:r>
          </a:p>
        </p:txBody>
      </p:sp>
    </p:spTree>
    <p:extLst>
      <p:ext uri="{BB962C8B-B14F-4D97-AF65-F5344CB8AC3E}">
        <p14:creationId xmlns:p14="http://schemas.microsoft.com/office/powerpoint/2010/main" val="2466849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171C-1F26-BA78-1712-1866F92F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 sz="2400" dirty="0" err="1"/>
              <a:t>Investment</a:t>
            </a:r>
            <a:r>
              <a:rPr lang="mi-NZ" sz="2400" dirty="0"/>
              <a:t> </a:t>
            </a:r>
            <a:r>
              <a:rPr lang="mi-NZ" sz="2400" dirty="0" err="1"/>
              <a:t>Plan</a:t>
            </a:r>
            <a:r>
              <a:rPr lang="mi-NZ" sz="2400" dirty="0"/>
              <a:t> 2025-2027</a:t>
            </a:r>
            <a:endParaRPr lang="en-NZ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1B4BBF-D96A-4FFC-25A5-28FAFC8C1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347"/>
            <a:ext cx="8229600" cy="35932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The Endeavour Fund supports research, science or technology, or related activities that have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1800" dirty="0">
                <a:ea typeface="Calibri"/>
                <a:cs typeface="Calibri"/>
              </a:rPr>
              <a:t>high potential to positively transform New Zealand’s economic, environmental, and societal outcomes, </a:t>
            </a:r>
            <a:endParaRPr lang="en-US" dirty="0"/>
          </a:p>
          <a:p>
            <a:r>
              <a:rPr lang="en-US" sz="1800" dirty="0">
                <a:ea typeface="Calibri"/>
                <a:cs typeface="Calibri"/>
              </a:rPr>
              <a:t>give effect to the Vision </a:t>
            </a:r>
            <a:r>
              <a:rPr lang="en-US" sz="1800" dirty="0" err="1">
                <a:ea typeface="Calibri"/>
                <a:cs typeface="Calibri"/>
              </a:rPr>
              <a:t>Mātauranga</a:t>
            </a:r>
            <a:r>
              <a:rPr lang="en-US" sz="1800" dirty="0">
                <a:ea typeface="Calibri"/>
                <a:cs typeface="Calibri"/>
              </a:rPr>
              <a:t> policy where applicable, and </a:t>
            </a:r>
            <a:endParaRPr lang="en-US" dirty="0"/>
          </a:p>
          <a:p>
            <a:r>
              <a:rPr lang="en-US" sz="1800" dirty="0">
                <a:ea typeface="Calibri"/>
                <a:cs typeface="Calibri"/>
              </a:rPr>
              <a:t>drive an increasing focus on </a:t>
            </a:r>
            <a:r>
              <a:rPr lang="en-US" sz="1800" b="1" dirty="0">
                <a:ea typeface="Calibri"/>
                <a:cs typeface="Calibri"/>
              </a:rPr>
              <a:t>excellent</a:t>
            </a:r>
            <a:r>
              <a:rPr lang="en-US" sz="1800" dirty="0">
                <a:ea typeface="Calibri"/>
                <a:cs typeface="Calibri"/>
              </a:rPr>
              <a:t> research and the </a:t>
            </a:r>
            <a:r>
              <a:rPr lang="en-US" sz="1800" b="1" dirty="0">
                <a:ea typeface="Calibri"/>
                <a:cs typeface="Calibri"/>
              </a:rPr>
              <a:t>potential for impact </a:t>
            </a:r>
            <a:r>
              <a:rPr lang="en-US" sz="1800" dirty="0">
                <a:ea typeface="Calibri"/>
                <a:cs typeface="Calibri"/>
              </a:rPr>
              <a:t>in areas of future value, growth or critical need for New Zealand.</a:t>
            </a:r>
            <a:endParaRPr lang="en-US" dirty="0"/>
          </a:p>
          <a:p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The Science Board will also </a:t>
            </a:r>
            <a:r>
              <a:rPr lang="en-US" sz="2000" b="1" dirty="0">
                <a:ea typeface="Calibri"/>
                <a:cs typeface="Calibri"/>
              </a:rPr>
              <a:t>look for opportunities </a:t>
            </a:r>
            <a:r>
              <a:rPr lang="en-US" sz="2000" dirty="0">
                <a:ea typeface="Calibri"/>
                <a:cs typeface="Calibri"/>
              </a:rPr>
              <a:t>to fund proposals that: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1800" dirty="0">
                <a:ea typeface="Calibri"/>
                <a:cs typeface="Calibri"/>
              </a:rPr>
              <a:t>enable wealth creation through developing new knowledge that lifts New Zealand’s economic performance (including an uplift in </a:t>
            </a:r>
            <a:r>
              <a:rPr lang="en-US" sz="1800" dirty="0" err="1">
                <a:ea typeface="Calibri"/>
                <a:cs typeface="Calibri"/>
              </a:rPr>
              <a:t>commercialisation</a:t>
            </a:r>
            <a:r>
              <a:rPr lang="en-US" sz="1800" dirty="0">
                <a:ea typeface="Calibri"/>
                <a:cs typeface="Calibri"/>
              </a:rPr>
              <a:t>), supports adaptation to climate change, builds a resilient and prosperous society</a:t>
            </a:r>
            <a:endParaRPr lang="en-US" dirty="0"/>
          </a:p>
          <a:p>
            <a:r>
              <a:rPr lang="en-US" sz="1800" dirty="0">
                <a:ea typeface="Calibri"/>
                <a:cs typeface="Calibri"/>
              </a:rPr>
              <a:t>support growth of our base of innovative, high value exporting technology firms</a:t>
            </a:r>
            <a:endParaRPr lang="en-US" dirty="0"/>
          </a:p>
          <a:p>
            <a:pPr marL="0" indent="0">
              <a:buNone/>
            </a:pPr>
            <a:endParaRPr lang="en-US" sz="1800" dirty="0">
              <a:ea typeface="Calibri"/>
              <a:cs typeface="Calibri"/>
            </a:endParaRPr>
          </a:p>
          <a:p>
            <a:r>
              <a:rPr lang="en-US" sz="1100" dirty="0">
                <a:ea typeface="Calibri"/>
                <a:cs typeface="Calibri"/>
              </a:rPr>
              <a:t>Source: </a:t>
            </a:r>
            <a:r>
              <a:rPr lang="en-US" sz="1100" dirty="0">
                <a:ea typeface="Calibri"/>
                <a:cs typeface="Calibri"/>
                <a:hlinkClick r:id="rId2"/>
              </a:rPr>
              <a:t>https://www.mbie.govt.nz/science-and-technology/science-and-innovation/funding-information-and-opportunities/investment-funds/endeavour-fund/smart-ideas-call-for-proposals-2025-investment-round-endeavour-fund</a:t>
            </a:r>
            <a:endParaRPr lang="en-US" dirty="0"/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7682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171C-1F26-BA78-1712-1866F92F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9" y="105967"/>
            <a:ext cx="8229600" cy="85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/>
              <a:t>Gazette Notice – 2025 Investment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E935-ACD5-EF74-9E65-B3E60518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5825"/>
            <a:ext cx="8363272" cy="3819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NZ" sz="1600" b="1" dirty="0"/>
              <a:t>Smart Ideas </a:t>
            </a:r>
            <a:r>
              <a:rPr lang="en-NZ" sz="1600" dirty="0"/>
              <a:t>are intended to catalyse and rapidly test promising, innovative research ideas with high potential for benefit to New Zealand, to enable refresh and diversity in the science portfolio. </a:t>
            </a:r>
            <a:endParaRPr lang="en-NZ" sz="1600" dirty="0">
              <a:ea typeface="Calibri"/>
              <a:cs typeface="Calibri"/>
            </a:endParaRPr>
          </a:p>
          <a:p>
            <a:pPr marL="685800" indent="-347345">
              <a:spcBef>
                <a:spcPts val="375"/>
              </a:spcBef>
            </a:pPr>
            <a:r>
              <a:rPr lang="en-NZ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Proposals may request funding ranging from $0.4 to $1 million, with project durations of 2 to 3 years.</a:t>
            </a:r>
          </a:p>
          <a:p>
            <a:pPr marL="0" indent="0">
              <a:buNone/>
            </a:pPr>
            <a:r>
              <a:rPr lang="en-NZ" sz="1600" b="1" dirty="0"/>
              <a:t>Research Programmes </a:t>
            </a:r>
            <a:r>
              <a:rPr lang="en-NZ" sz="1600" dirty="0"/>
              <a:t>is intended to support ambitious, excellent, and well-defined research ideas which collectively have credible and high potential to positively transform New Zealand’s future in areas of future value, growth, or critical need.</a:t>
            </a:r>
            <a:endParaRPr lang="en-NZ" sz="1600" dirty="0">
              <a:ea typeface="Calibri"/>
              <a:cs typeface="Calibri"/>
            </a:endParaRPr>
          </a:p>
          <a:p>
            <a:pPr marL="685800" marR="0" lvl="0" indent="-34734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Proposals may request funding for at least $0.5 million/year, with project durations of 3 to 5 years.</a:t>
            </a:r>
            <a:endParaRPr lang="en-NZ" sz="16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NZ" sz="1600" b="1" dirty="0"/>
              <a:t>Funding</a:t>
            </a:r>
            <a:r>
              <a:rPr lang="en-NZ" sz="1600" dirty="0"/>
              <a:t> available up to $55 million (excl. GST). Indicative split: </a:t>
            </a:r>
            <a:endParaRPr lang="en-NZ" sz="1600" dirty="0">
              <a:ea typeface="Calibri"/>
              <a:cs typeface="Calibri"/>
            </a:endParaRPr>
          </a:p>
          <a:p>
            <a:pPr marL="685800" lvl="1" indent="-342900"/>
            <a:r>
              <a:rPr lang="en-NZ" sz="1600" dirty="0"/>
              <a:t>$17 million (excl. GST) for Smart Ideas</a:t>
            </a:r>
            <a:endParaRPr lang="en-NZ" sz="1600" dirty="0">
              <a:ea typeface="Calibri"/>
              <a:cs typeface="Calibri"/>
            </a:endParaRPr>
          </a:p>
          <a:p>
            <a:pPr marL="685800" lvl="1" indent="-342900"/>
            <a:r>
              <a:rPr lang="en-NZ" sz="1600" dirty="0"/>
              <a:t>$38 million (excl. GST) for Research Programmes</a:t>
            </a:r>
            <a:endParaRPr lang="en-NZ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NZ" sz="1600" dirty="0"/>
              <a:t>Science Board aims to fund at least </a:t>
            </a:r>
            <a:endParaRPr lang="en-NZ" sz="1600" dirty="0">
              <a:ea typeface="Calibri"/>
              <a:cs typeface="Calibri"/>
            </a:endParaRPr>
          </a:p>
          <a:p>
            <a:pPr marL="685800" lvl="1" indent="-342900"/>
            <a:r>
              <a:rPr lang="en-NZ" sz="1600" dirty="0"/>
              <a:t>47 Smart Ideas </a:t>
            </a:r>
            <a:endParaRPr lang="en-NZ" sz="1600" dirty="0">
              <a:ea typeface="Calibri"/>
              <a:cs typeface="Calibri"/>
            </a:endParaRPr>
          </a:p>
          <a:p>
            <a:pPr marL="685800" lvl="1" indent="-342900"/>
            <a:r>
              <a:rPr lang="en-NZ" sz="1600" dirty="0"/>
              <a:t>17 Research Programmes</a:t>
            </a:r>
            <a:endParaRPr lang="en-NZ" sz="1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8669772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83E45-5C93-D7EF-6FD1-5DB1A34CD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EA8-AE5B-AD7F-6929-3A8514D5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Main changes implemented for the 2025 investment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3C694-530D-E736-6A45-1EB7820D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346"/>
            <a:ext cx="8229600" cy="3675855"/>
          </a:xfrm>
        </p:spPr>
        <p:txBody>
          <a:bodyPr>
            <a:normAutofit fontScale="85000" lnSpcReduction="20000"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en-NZ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Smart Ideas</a:t>
            </a:r>
            <a:endParaRPr lang="en-NZ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Transitioned from a two-step application and assessment process to a streamlined single-step procedure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 an organisational cap on the number of applications per organization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Adjusted the timeline, with Smart Ideas decisions now announced in June instead of September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Lowered costs and reduced workload demands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Smart Ideas pilot received overall positive feedback from both applicant organisations and assessors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en-NZ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en-NZ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Research Programmes</a:t>
            </a:r>
            <a:endParaRPr lang="en-NZ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0000"/>
                </a:solidFill>
                <a:latin typeface="Calibri" panose="020F0502020204030204" pitchFamily="34" charset="0"/>
              </a:rPr>
              <a:t>Removed </a:t>
            </a:r>
            <a:r>
              <a:rPr lang="en-NZ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impact categories “Protect and Add Value” and “Transform”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21880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B1618-5974-1B01-F390-4AD0CDD3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D4EC-CF76-0349-4A64-EB3A0A7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22" y="208361"/>
            <a:ext cx="2400300" cy="857250"/>
          </a:xfrm>
        </p:spPr>
        <p:txBody>
          <a:bodyPr>
            <a:normAutofit/>
          </a:bodyPr>
          <a:lstStyle/>
          <a:p>
            <a:r>
              <a:rPr lang="en-NZ" sz="2400" dirty="0"/>
              <a:t>Funding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8206-A8FC-1065-2983-8B12F3E5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52" y="1390418"/>
            <a:ext cx="8279295" cy="26227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sz="2400" dirty="0"/>
              <a:t>Funding decision is made by the Science Board</a:t>
            </a:r>
            <a:r>
              <a:rPr lang="en-NZ" sz="2000" dirty="0"/>
              <a:t> </a:t>
            </a:r>
            <a:r>
              <a:rPr lang="en-NZ" sz="1400" dirty="0">
                <a:hlinkClick r:id="rId2"/>
              </a:rPr>
              <a:t>https://www.mbie.govt.nz/about/who-we-are/our-external-boards/our-science-board</a:t>
            </a:r>
            <a:r>
              <a:rPr lang="en-NZ" sz="2000" dirty="0"/>
              <a:t> </a:t>
            </a:r>
            <a:endParaRPr lang="en-NZ" sz="20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NZ" sz="2000" dirty="0">
              <a:ea typeface="Calibri" panose="020F0502020204030204"/>
              <a:cs typeface="Calibri" panose="020F0502020204030204"/>
            </a:endParaRPr>
          </a:p>
          <a:p>
            <a:r>
              <a:rPr lang="en-NZ" sz="2400" dirty="0"/>
              <a:t>Decision is based on the Gazette notice for the Endeavour Fund 2025 Investment Round</a:t>
            </a:r>
            <a:r>
              <a:rPr lang="en-NZ" sz="2000" dirty="0"/>
              <a:t> </a:t>
            </a:r>
            <a:r>
              <a:rPr lang="en-NZ" sz="1400" dirty="0">
                <a:hlinkClick r:id="rId3"/>
              </a:rPr>
              <a:t>https://gazette.govt.nz/notice/id/2024-go2942</a:t>
            </a:r>
            <a:r>
              <a:rPr lang="en-NZ" sz="1400" dirty="0"/>
              <a:t> </a:t>
            </a:r>
            <a:endParaRPr lang="en-NZ" sz="1400" dirty="0">
              <a:ea typeface="Calibri"/>
              <a:cs typeface="Calibri"/>
            </a:endParaRPr>
          </a:p>
          <a:p>
            <a:endParaRPr lang="en-NZ" sz="1400" dirty="0"/>
          </a:p>
          <a:p>
            <a:r>
              <a:rPr lang="en-NZ" sz="2400" dirty="0"/>
              <a:t>Alignment with the Endeavour Fund Investment Plan 2025-2027</a:t>
            </a:r>
            <a:r>
              <a:rPr lang="en-NZ" sz="2000" dirty="0"/>
              <a:t> </a:t>
            </a:r>
            <a:r>
              <a:rPr lang="en-NZ" sz="1400" dirty="0">
                <a:hlinkClick r:id="rId4"/>
              </a:rPr>
              <a:t>https://www.mbie.govt.nz/science-and-technology/science-and-innovation/funding-information-and-opportunities/investment-funds/endeavour-fund/investment-plan-2025-2027-transforming-new-zealands-future</a:t>
            </a:r>
            <a:r>
              <a:rPr lang="en-NZ" sz="1400" dirty="0"/>
              <a:t> </a:t>
            </a:r>
            <a:endParaRPr lang="en-NZ" sz="1400" dirty="0">
              <a:ea typeface="Calibri"/>
              <a:cs typeface="Calibri"/>
            </a:endParaRPr>
          </a:p>
          <a:p>
            <a:endParaRPr lang="en-NZ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6594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D23C9-CB6B-8DC2-8AFB-79864A2F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608AC-315A-40D2-36F3-D5C80A34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05" y="1175302"/>
            <a:ext cx="9066142" cy="38914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NZ" sz="1600" b="1" dirty="0">
                <a:ea typeface="Calibri"/>
                <a:cs typeface="Calibri"/>
              </a:rPr>
              <a:t>Smart Ideas (May 2025)</a:t>
            </a:r>
            <a:endParaRPr lang="en-NZ" sz="1600" dirty="0">
              <a:ea typeface="Calibri"/>
              <a:cs typeface="Calibri"/>
            </a:endParaRPr>
          </a:p>
          <a:p>
            <a:r>
              <a:rPr lang="en-NZ" sz="1600" dirty="0">
                <a:ea typeface="Calibri"/>
                <a:cs typeface="Calibri"/>
              </a:rPr>
              <a:t>Typically invest in the best proposals based on a rank-order list (total mean weighted scores). </a:t>
            </a:r>
          </a:p>
          <a:p>
            <a:r>
              <a:rPr lang="en-NZ" sz="1600" dirty="0">
                <a:ea typeface="Calibri"/>
                <a:cs typeface="Calibri"/>
              </a:rPr>
              <a:t>Portfolio approach applied this year for two equal score Smart Ideas that were held in reserve until Research Programmes funding decision</a:t>
            </a:r>
            <a:endParaRPr lang="en-US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NZ" sz="1600" b="1" dirty="0">
                <a:ea typeface="Calibri"/>
                <a:cs typeface="Calibri"/>
              </a:rPr>
              <a:t>Research Programmes (August 2025)</a:t>
            </a:r>
            <a:endParaRPr lang="en-NZ" sz="1600" dirty="0">
              <a:ea typeface="Calibri"/>
              <a:cs typeface="Calibri"/>
            </a:endParaRPr>
          </a:p>
          <a:p>
            <a:r>
              <a:rPr lang="en-NZ" sz="1600" dirty="0">
                <a:ea typeface="Calibri"/>
                <a:cs typeface="Calibri"/>
              </a:rPr>
              <a:t>Sufficient merit (total mean weighted scores)</a:t>
            </a:r>
            <a:endParaRPr lang="en-US" sz="1600" dirty="0">
              <a:ea typeface="Calibri"/>
              <a:cs typeface="Calibri"/>
            </a:endParaRPr>
          </a:p>
          <a:p>
            <a:r>
              <a:rPr lang="en-NZ" sz="1600" dirty="0">
                <a:ea typeface="Calibri"/>
                <a:cs typeface="Calibri"/>
              </a:rPr>
              <a:t>Take a portfolio approach </a:t>
            </a:r>
          </a:p>
          <a:p>
            <a:pPr marL="720725" lvl="1" indent="-377825"/>
            <a:r>
              <a:rPr lang="en-NZ" sz="1600" dirty="0">
                <a:ea typeface="Calibri"/>
                <a:cs typeface="Calibri"/>
              </a:rPr>
              <a:t>Consider how the overall mix of investments meet the investment signals in the Investment Plan</a:t>
            </a:r>
          </a:p>
          <a:p>
            <a:pPr marL="720725" lvl="1" indent="-377825"/>
            <a:r>
              <a:rPr lang="en-NZ" sz="1600" dirty="0">
                <a:ea typeface="Calibri"/>
                <a:cs typeface="Calibri"/>
              </a:rPr>
              <a:t>Consider value offered by the largest Research Programmes proposals</a:t>
            </a:r>
          </a:p>
          <a:p>
            <a:pPr marL="720725" lvl="1" indent="-377825"/>
            <a:r>
              <a:rPr lang="en-NZ" sz="1600" dirty="0">
                <a:ea typeface="Calibri"/>
                <a:cs typeface="Calibri"/>
              </a:rPr>
              <a:t>Duplication or Concentration: avoid duplication and excessive concentration in Endeavour and in the broader public science system (review sectors of the existing portfolio with high investment)</a:t>
            </a:r>
            <a:endParaRPr lang="en-NZ" sz="1600" dirty="0">
              <a:latin typeface="Calibri"/>
              <a:ea typeface="Calibri"/>
              <a:cs typeface="Calibri"/>
            </a:endParaRPr>
          </a:p>
          <a:p>
            <a:pPr marL="720725" lvl="1" indent="-377825"/>
            <a:r>
              <a:rPr lang="en-NZ" sz="1600" dirty="0">
                <a:ea typeface="Calibri"/>
                <a:cs typeface="Calibri"/>
              </a:rPr>
              <a:t>Meeting policy objectives including the Vision </a:t>
            </a:r>
            <a:r>
              <a:rPr lang="en-NZ" sz="1600" dirty="0" err="1">
                <a:ea typeface="Calibri"/>
                <a:cs typeface="Calibri"/>
              </a:rPr>
              <a:t>Mātauranga</a:t>
            </a:r>
            <a:r>
              <a:rPr lang="en-NZ" sz="1600" dirty="0">
                <a:ea typeface="Calibri"/>
                <a:cs typeface="Calibri"/>
              </a:rPr>
              <a:t> policy, if applicable</a:t>
            </a:r>
          </a:p>
          <a:p>
            <a:pPr>
              <a:buNone/>
            </a:pPr>
            <a:endParaRPr lang="en-NZ" sz="1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NZ" sz="1600" dirty="0"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D7DF55-7375-632D-C242-2EF92471ADFE}"/>
              </a:ext>
            </a:extLst>
          </p:cNvPr>
          <p:cNvSpPr txBox="1">
            <a:spLocks/>
          </p:cNvSpPr>
          <p:nvPr/>
        </p:nvSpPr>
        <p:spPr>
          <a:xfrm>
            <a:off x="307491" y="241492"/>
            <a:ext cx="82088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400" dirty="0"/>
              <a:t>Funding decision </a:t>
            </a:r>
          </a:p>
        </p:txBody>
      </p:sp>
    </p:spTree>
    <p:extLst>
      <p:ext uri="{BB962C8B-B14F-4D97-AF65-F5344CB8AC3E}">
        <p14:creationId xmlns:p14="http://schemas.microsoft.com/office/powerpoint/2010/main" val="22127188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F1DF-37F1-DC61-95AE-FF68BA49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083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Overall summary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10FBC-E294-5488-E35F-9C1ABAB7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547"/>
            <a:ext cx="8476938" cy="36041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Calibri"/>
                <a:cs typeface="Calibri"/>
              </a:rPr>
              <a:t>Quality of applications continues to be very high across Smart Ideas and Research </a:t>
            </a:r>
            <a:r>
              <a:rPr lang="en-US" sz="1800" dirty="0" err="1">
                <a:ea typeface="Calibri"/>
                <a:cs typeface="Calibri"/>
              </a:rPr>
              <a:t>Programmes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Total submission of 323 proposals </a:t>
            </a:r>
          </a:p>
          <a:p>
            <a:pPr lvl="1"/>
            <a:r>
              <a:rPr lang="en-US" sz="1500" dirty="0">
                <a:ea typeface="Calibri"/>
                <a:cs typeface="Calibri"/>
              </a:rPr>
              <a:t>169 Smart Ideas with 161 going through assessment. The Science Board decided on eight Smart Ideas not being eligible before going through assessment, and another seven post assessment;</a:t>
            </a:r>
          </a:p>
          <a:p>
            <a:pPr lvl="1"/>
            <a:r>
              <a:rPr lang="en-US" sz="1500" dirty="0">
                <a:ea typeface="Calibri"/>
                <a:cs typeface="Calibri"/>
              </a:rPr>
              <a:t>154 Research </a:t>
            </a:r>
            <a:r>
              <a:rPr lang="en-US" sz="1500" dirty="0" err="1">
                <a:ea typeface="Calibri"/>
                <a:cs typeface="Calibri"/>
              </a:rPr>
              <a:t>Programmes</a:t>
            </a:r>
            <a:r>
              <a:rPr lang="en-US" sz="1500" dirty="0">
                <a:ea typeface="Calibri"/>
                <a:cs typeface="Calibri"/>
              </a:rPr>
              <a:t> proposals were assessed, with one not being eligible;</a:t>
            </a:r>
          </a:p>
          <a:p>
            <a:pPr marL="342900" lvl="1" indent="0">
              <a:buNone/>
            </a:pPr>
            <a:r>
              <a:rPr lang="en-US" sz="1500" dirty="0">
                <a:ea typeface="Calibri"/>
                <a:cs typeface="Calibri"/>
              </a:rPr>
              <a:t>covering a wide breadth of disciplines. </a:t>
            </a:r>
          </a:p>
          <a:p>
            <a:r>
              <a:rPr lang="en-US" sz="1800" dirty="0">
                <a:ea typeface="Calibri"/>
                <a:cs typeface="Calibri"/>
              </a:rPr>
              <a:t>Significant increase in number of Smart Ideas applications from new </a:t>
            </a:r>
            <a:r>
              <a:rPr lang="en-US" sz="1800" dirty="0" err="1">
                <a:ea typeface="Calibri"/>
                <a:cs typeface="Calibri"/>
              </a:rPr>
              <a:t>organisations</a:t>
            </a:r>
            <a:r>
              <a:rPr lang="en-US" sz="1800" dirty="0">
                <a:ea typeface="Calibri"/>
                <a:cs typeface="Calibri"/>
              </a:rPr>
              <a:t>, therefore Science Board met to decide on eligibility of proposals before going through assessment. The Science Board re-reviews eligibility after assessment.</a:t>
            </a:r>
          </a:p>
          <a:p>
            <a:r>
              <a:rPr lang="en-US" sz="1800" dirty="0">
                <a:ea typeface="Calibri"/>
                <a:cs typeface="Calibri"/>
              </a:rPr>
              <a:t>Largest Research </a:t>
            </a:r>
            <a:r>
              <a:rPr lang="en-US" sz="1800" dirty="0" err="1">
                <a:ea typeface="Calibri"/>
                <a:cs typeface="Calibri"/>
              </a:rPr>
              <a:t>Programmes</a:t>
            </a:r>
            <a:r>
              <a:rPr lang="en-US" sz="1800" dirty="0">
                <a:ea typeface="Calibri"/>
                <a:cs typeface="Calibri"/>
              </a:rPr>
              <a:t> proposal requested $2.93 million/p.a., and largest Research </a:t>
            </a:r>
            <a:r>
              <a:rPr lang="en-US" sz="1800" dirty="0" err="1">
                <a:ea typeface="Calibri"/>
                <a:cs typeface="Calibri"/>
              </a:rPr>
              <a:t>Programmes</a:t>
            </a:r>
            <a:r>
              <a:rPr lang="en-US" sz="1800" dirty="0">
                <a:ea typeface="Calibri"/>
                <a:cs typeface="Calibri"/>
              </a:rPr>
              <a:t> proposal funded was $2.47 million/p.a. </a:t>
            </a:r>
            <a:endParaRPr lang="en-US" sz="20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2688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5F2FB2CB-9F27-8C4C-9146-5A398827C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2025 Endeavour Round - Smart Ideas in numbers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A06A1B-A59F-4D44-8BBE-75A496F1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Ideas</a:t>
            </a:r>
          </a:p>
        </p:txBody>
      </p:sp>
    </p:spTree>
    <p:extLst>
      <p:ext uri="{BB962C8B-B14F-4D97-AF65-F5344CB8AC3E}">
        <p14:creationId xmlns:p14="http://schemas.microsoft.com/office/powerpoint/2010/main" val="259890791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Office Theme">
  <a:themeElements>
    <a:clrScheme name="MBIE 1">
      <a:dk1>
        <a:srgbClr val="000000"/>
      </a:dk1>
      <a:lt1>
        <a:srgbClr val="FFFFFF"/>
      </a:lt1>
      <a:dk2>
        <a:srgbClr val="006171"/>
      </a:dk2>
      <a:lt2>
        <a:srgbClr val="00B5E1"/>
      </a:lt2>
      <a:accent1>
        <a:srgbClr val="111C4D"/>
      </a:accent1>
      <a:accent2>
        <a:srgbClr val="70AC46"/>
      </a:accent2>
      <a:accent3>
        <a:srgbClr val="11821F"/>
      </a:accent3>
      <a:accent4>
        <a:srgbClr val="753BBD"/>
      </a:accent4>
      <a:accent5>
        <a:srgbClr val="E16900"/>
      </a:accent5>
      <a:accent6>
        <a:srgbClr val="FBE12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IE Master presentation with karakia.potx" id="{069AE89F-7B75-4F5E-997D-2C8127985FE7}" vid="{18E420F8-3EB3-4A54-AA70-25E4B0140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MBIE presentation template</Template>
  <TotalTime>760</TotalTime>
  <Words>1861</Words>
  <Application>Microsoft Office PowerPoint</Application>
  <PresentationFormat>On-screen Show (16:9)</PresentationFormat>
  <Paragraphs>317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2025 Endeavour Fund - End of year wrap-up</vt:lpstr>
      <vt:lpstr>PowerPoint Presentation</vt:lpstr>
      <vt:lpstr>Investment Plan 2025-2027</vt:lpstr>
      <vt:lpstr>Gazette Notice – 2025 Investment Round</vt:lpstr>
      <vt:lpstr>Main changes implemented for the 2025 investment round</vt:lpstr>
      <vt:lpstr>Funding decision</vt:lpstr>
      <vt:lpstr>PowerPoint Presentation</vt:lpstr>
      <vt:lpstr>Overall summary</vt:lpstr>
      <vt:lpstr>Smart Ideas</vt:lpstr>
      <vt:lpstr>Smart Ideas - reflection</vt:lpstr>
      <vt:lpstr>Smart Ideas - funding</vt:lpstr>
      <vt:lpstr>Smart Ideas breakdown by SEO (socio-economic objectives) categories</vt:lpstr>
      <vt:lpstr>SEO breakdown: existing commitments (dark green) and 2025 investment (bright green)</vt:lpstr>
      <vt:lpstr>Submission rate by organisation (Smart Ideas)</vt:lpstr>
      <vt:lpstr>Success rates over time (Smart Ideas)</vt:lpstr>
      <vt:lpstr>Comparing organisations with successful Smart Ideas proposals over the previous 4 years</vt:lpstr>
      <vt:lpstr>Comparing organisations with successful Smart Ideas proposals (%) over the previous 4 years</vt:lpstr>
      <vt:lpstr>Research Programmes</vt:lpstr>
      <vt:lpstr>Research Programmes - reflection</vt:lpstr>
      <vt:lpstr>2025 Research Programmes breakdown by SEO (socio-economic objectives) categories</vt:lpstr>
      <vt:lpstr>SEO breakdown: existing commitments (dark green) and 2025 investment (bright green)</vt:lpstr>
      <vt:lpstr>Submission rate by organisation (Research Programmes)</vt:lpstr>
      <vt:lpstr>Success rates over time (Research Programmes)</vt:lpstr>
      <vt:lpstr>Additional information</vt:lpstr>
      <vt:lpstr>Smart Ideas – Pilot survey </vt:lpstr>
      <vt:lpstr>Smart Ideas - Pilot survey – applicant and assessor experience</vt:lpstr>
      <vt:lpstr>Endeavour Smart Ideas applications by career stage  (MBIE analysis)</vt:lpstr>
      <vt:lpstr>Thank you.</vt:lpstr>
    </vt:vector>
  </TitlesOfParts>
  <Company>Ministry of Business, Innovation and Employment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406</cp:revision>
  <dcterms:created xsi:type="dcterms:W3CDTF">2025-08-13T20:42:01Z</dcterms:created>
  <dcterms:modified xsi:type="dcterms:W3CDTF">2025-10-07T23:16:07Z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01C0-2960-182B-3132</vt:lpwstr>
  </property>
  <property fmtid="{D5CDD505-2E9C-101B-9397-08002B2CF9AE}" pid="3" name="MSIP_Label_ffa2ea8f-33a2-4d89-bc10-4ca73b1a3f73_Enabled">
    <vt:lpwstr>true</vt:lpwstr>
  </property>
  <property fmtid="{D5CDD505-2E9C-101B-9397-08002B2CF9AE}" pid="4" name="MSIP_Label_ffa2ea8f-33a2-4d89-bc10-4ca73b1a3f73_SetDate">
    <vt:lpwstr>2025-08-13T20:52:55Z</vt:lpwstr>
  </property>
  <property fmtid="{D5CDD505-2E9C-101B-9397-08002B2CF9AE}" pid="5" name="MSIP_Label_ffa2ea8f-33a2-4d89-bc10-4ca73b1a3f73_Method">
    <vt:lpwstr>Standard</vt:lpwstr>
  </property>
  <property fmtid="{D5CDD505-2E9C-101B-9397-08002B2CF9AE}" pid="6" name="MSIP_Label_ffa2ea8f-33a2-4d89-bc10-4ca73b1a3f73_Name">
    <vt:lpwstr>IN-CONFIDENCE</vt:lpwstr>
  </property>
  <property fmtid="{D5CDD505-2E9C-101B-9397-08002B2CF9AE}" pid="7" name="MSIP_Label_ffa2ea8f-33a2-4d89-bc10-4ca73b1a3f73_SiteId">
    <vt:lpwstr>78b2bd11-e42b-47ea-b011-2e04c3af5ec1</vt:lpwstr>
  </property>
  <property fmtid="{D5CDD505-2E9C-101B-9397-08002B2CF9AE}" pid="8" name="MSIP_Label_ffa2ea8f-33a2-4d89-bc10-4ca73b1a3f73_ActionId">
    <vt:lpwstr>0f1fa2b7-237b-4829-bb29-2e645d05af6f</vt:lpwstr>
  </property>
  <property fmtid="{D5CDD505-2E9C-101B-9397-08002B2CF9AE}" pid="9" name="MSIP_Label_ffa2ea8f-33a2-4d89-bc10-4ca73b1a3f73_ContentBits">
    <vt:lpwstr>0</vt:lpwstr>
  </property>
  <property fmtid="{D5CDD505-2E9C-101B-9397-08002B2CF9AE}" pid="10" name="MSIP_Label_ffa2ea8f-33a2-4d89-bc10-4ca73b1a3f73_Tag">
    <vt:lpwstr>10, 1, 2, 1</vt:lpwstr>
  </property>
</Properties>
</file>