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3"/>
  </p:notesMasterIdLst>
  <p:sldIdLst>
    <p:sldId id="256" r:id="rId2"/>
  </p:sldIdLst>
  <p:sldSz cx="10693400" cy="15125700"/>
  <p:notesSz cx="9939338" cy="143684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53" d="100"/>
          <a:sy n="53" d="100"/>
        </p:scale>
        <p:origin x="3018"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6888" cy="720725"/>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5629275" y="0"/>
            <a:ext cx="4308475" cy="720725"/>
          </a:xfrm>
          <a:prstGeom prst="rect">
            <a:avLst/>
          </a:prstGeom>
        </p:spPr>
        <p:txBody>
          <a:bodyPr vert="horz" lIns="91440" tIns="45720" rIns="91440" bIns="45720" rtlCol="0"/>
          <a:lstStyle>
            <a:lvl1pPr algn="r">
              <a:defRPr sz="1200"/>
            </a:lvl1pPr>
          </a:lstStyle>
          <a:p>
            <a:fld id="{259C3C04-205B-45E4-BC76-61459077A585}" type="datetimeFigureOut">
              <a:rPr lang="en-NZ" smtClean="0"/>
              <a:t>22/03/2024</a:t>
            </a:fld>
            <a:endParaRPr lang="en-NZ"/>
          </a:p>
        </p:txBody>
      </p:sp>
      <p:sp>
        <p:nvSpPr>
          <p:cNvPr id="4" name="Slide Image Placeholder 3"/>
          <p:cNvSpPr>
            <a:spLocks noGrp="1" noRot="1" noChangeAspect="1"/>
          </p:cNvSpPr>
          <p:nvPr>
            <p:ph type="sldImg" idx="2"/>
          </p:nvPr>
        </p:nvSpPr>
        <p:spPr>
          <a:xfrm>
            <a:off x="3255963" y="1795463"/>
            <a:ext cx="3427412" cy="4849812"/>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993775" y="6915150"/>
            <a:ext cx="7951788" cy="56578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13647738"/>
            <a:ext cx="4306888" cy="720725"/>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5629275" y="13647738"/>
            <a:ext cx="4308475" cy="720725"/>
          </a:xfrm>
          <a:prstGeom prst="rect">
            <a:avLst/>
          </a:prstGeom>
        </p:spPr>
        <p:txBody>
          <a:bodyPr vert="horz" lIns="91440" tIns="45720" rIns="91440" bIns="45720" rtlCol="0" anchor="b"/>
          <a:lstStyle>
            <a:lvl1pPr algn="r">
              <a:defRPr sz="1200"/>
            </a:lvl1pPr>
          </a:lstStyle>
          <a:p>
            <a:fld id="{27F97833-A624-48D7-827F-AA893B1D57C6}" type="slidenum">
              <a:rPr lang="en-NZ" smtClean="0"/>
              <a:t>‹#›</a:t>
            </a:fld>
            <a:endParaRPr lang="en-NZ"/>
          </a:p>
        </p:txBody>
      </p:sp>
    </p:spTree>
    <p:extLst>
      <p:ext uri="{BB962C8B-B14F-4D97-AF65-F5344CB8AC3E}">
        <p14:creationId xmlns:p14="http://schemas.microsoft.com/office/powerpoint/2010/main" val="2080805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7F97833-A624-48D7-827F-AA893B1D57C6}" type="slidenum">
              <a:rPr lang="en-NZ" smtClean="0"/>
              <a:t>1</a:t>
            </a:fld>
            <a:endParaRPr lang="en-NZ"/>
          </a:p>
        </p:txBody>
      </p:sp>
    </p:spTree>
    <p:extLst>
      <p:ext uri="{BB962C8B-B14F-4D97-AF65-F5344CB8AC3E}">
        <p14:creationId xmlns:p14="http://schemas.microsoft.com/office/powerpoint/2010/main" val="3152876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4688967"/>
            <a:ext cx="9089390" cy="317639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8470392"/>
            <a:ext cx="7485380" cy="37814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3478911"/>
            <a:ext cx="4651629" cy="998296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3478911"/>
            <a:ext cx="4651629" cy="998296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66344" y="10655465"/>
            <a:ext cx="3049270" cy="306070"/>
          </a:xfrm>
          <a:custGeom>
            <a:avLst/>
            <a:gdLst/>
            <a:ahLst/>
            <a:cxnLst/>
            <a:rect l="l" t="t" r="r" b="b"/>
            <a:pathLst>
              <a:path w="3049270" h="306070">
                <a:moveTo>
                  <a:pt x="3048812" y="0"/>
                </a:moveTo>
                <a:lnTo>
                  <a:pt x="0" y="0"/>
                </a:lnTo>
                <a:lnTo>
                  <a:pt x="0" y="305739"/>
                </a:lnTo>
                <a:lnTo>
                  <a:pt x="3048812" y="305739"/>
                </a:lnTo>
                <a:lnTo>
                  <a:pt x="3048812" y="0"/>
                </a:lnTo>
                <a:close/>
              </a:path>
            </a:pathLst>
          </a:custGeom>
          <a:solidFill>
            <a:srgbClr val="00A8A1"/>
          </a:solidFill>
        </p:spPr>
        <p:txBody>
          <a:bodyPr wrap="square" lIns="0" tIns="0" rIns="0" bIns="0" rtlCol="0"/>
          <a:lstStyle/>
          <a:p>
            <a:endParaRPr/>
          </a:p>
        </p:txBody>
      </p:sp>
      <p:sp>
        <p:nvSpPr>
          <p:cNvPr id="17" name="bg object 17"/>
          <p:cNvSpPr/>
          <p:nvPr/>
        </p:nvSpPr>
        <p:spPr>
          <a:xfrm>
            <a:off x="366344" y="10988370"/>
            <a:ext cx="4845050" cy="306070"/>
          </a:xfrm>
          <a:custGeom>
            <a:avLst/>
            <a:gdLst/>
            <a:ahLst/>
            <a:cxnLst/>
            <a:rect l="l" t="t" r="r" b="b"/>
            <a:pathLst>
              <a:path w="4845050" h="306070">
                <a:moveTo>
                  <a:pt x="4844681" y="0"/>
                </a:moveTo>
                <a:lnTo>
                  <a:pt x="0" y="0"/>
                </a:lnTo>
                <a:lnTo>
                  <a:pt x="0" y="305739"/>
                </a:lnTo>
                <a:lnTo>
                  <a:pt x="4844681" y="305739"/>
                </a:lnTo>
                <a:lnTo>
                  <a:pt x="4844681" y="0"/>
                </a:lnTo>
                <a:close/>
              </a:path>
            </a:pathLst>
          </a:custGeom>
          <a:solidFill>
            <a:srgbClr val="00A8A1">
              <a:alpha val="59999"/>
            </a:srgbClr>
          </a:solidFill>
        </p:spPr>
        <p:txBody>
          <a:bodyPr wrap="square" lIns="0" tIns="0" rIns="0" bIns="0" rtlCol="0"/>
          <a:lstStyle/>
          <a:p>
            <a:endParaRPr/>
          </a:p>
        </p:txBody>
      </p:sp>
      <p:sp>
        <p:nvSpPr>
          <p:cNvPr id="18" name="bg object 18"/>
          <p:cNvSpPr/>
          <p:nvPr/>
        </p:nvSpPr>
        <p:spPr>
          <a:xfrm>
            <a:off x="4532769" y="7762571"/>
            <a:ext cx="687705" cy="1224915"/>
          </a:xfrm>
          <a:custGeom>
            <a:avLst/>
            <a:gdLst/>
            <a:ahLst/>
            <a:cxnLst/>
            <a:rect l="l" t="t" r="r" b="b"/>
            <a:pathLst>
              <a:path w="687704" h="1224915">
                <a:moveTo>
                  <a:pt x="0" y="1224610"/>
                </a:moveTo>
                <a:lnTo>
                  <a:pt x="687235" y="1224610"/>
                </a:lnTo>
                <a:lnTo>
                  <a:pt x="687235" y="0"/>
                </a:lnTo>
                <a:lnTo>
                  <a:pt x="0" y="0"/>
                </a:lnTo>
                <a:lnTo>
                  <a:pt x="0" y="1224610"/>
                </a:lnTo>
                <a:close/>
              </a:path>
            </a:pathLst>
          </a:custGeom>
          <a:solidFill>
            <a:srgbClr val="D0275A">
              <a:alpha val="29998"/>
            </a:srgbClr>
          </a:solidFill>
        </p:spPr>
        <p:txBody>
          <a:bodyPr wrap="square" lIns="0" tIns="0" rIns="0" bIns="0" rtlCol="0"/>
          <a:lstStyle/>
          <a:p>
            <a:endParaRPr/>
          </a:p>
        </p:txBody>
      </p:sp>
      <p:sp>
        <p:nvSpPr>
          <p:cNvPr id="19" name="bg object 19"/>
          <p:cNvSpPr/>
          <p:nvPr/>
        </p:nvSpPr>
        <p:spPr>
          <a:xfrm>
            <a:off x="2850248" y="7762571"/>
            <a:ext cx="1682750" cy="1224915"/>
          </a:xfrm>
          <a:custGeom>
            <a:avLst/>
            <a:gdLst/>
            <a:ahLst/>
            <a:cxnLst/>
            <a:rect l="l" t="t" r="r" b="b"/>
            <a:pathLst>
              <a:path w="1682750" h="1224915">
                <a:moveTo>
                  <a:pt x="1682521" y="0"/>
                </a:moveTo>
                <a:lnTo>
                  <a:pt x="0" y="0"/>
                </a:lnTo>
                <a:lnTo>
                  <a:pt x="0" y="1224610"/>
                </a:lnTo>
                <a:lnTo>
                  <a:pt x="1682521" y="1224610"/>
                </a:lnTo>
                <a:lnTo>
                  <a:pt x="1682521" y="0"/>
                </a:lnTo>
                <a:close/>
              </a:path>
            </a:pathLst>
          </a:custGeom>
          <a:solidFill>
            <a:srgbClr val="D0275A"/>
          </a:solidFill>
        </p:spPr>
        <p:txBody>
          <a:bodyPr wrap="square" lIns="0" tIns="0" rIns="0" bIns="0" rtlCol="0"/>
          <a:lstStyle/>
          <a:p>
            <a:endParaRPr/>
          </a:p>
        </p:txBody>
      </p:sp>
      <p:sp>
        <p:nvSpPr>
          <p:cNvPr id="20" name="bg object 20"/>
          <p:cNvSpPr/>
          <p:nvPr/>
        </p:nvSpPr>
        <p:spPr>
          <a:xfrm>
            <a:off x="1764499" y="7762571"/>
            <a:ext cx="972185" cy="1224915"/>
          </a:xfrm>
          <a:custGeom>
            <a:avLst/>
            <a:gdLst/>
            <a:ahLst/>
            <a:cxnLst/>
            <a:rect l="l" t="t" r="r" b="b"/>
            <a:pathLst>
              <a:path w="972185" h="1224915">
                <a:moveTo>
                  <a:pt x="0" y="1224610"/>
                </a:moveTo>
                <a:lnTo>
                  <a:pt x="971600" y="1224610"/>
                </a:lnTo>
                <a:lnTo>
                  <a:pt x="971600" y="0"/>
                </a:lnTo>
                <a:lnTo>
                  <a:pt x="0" y="0"/>
                </a:lnTo>
                <a:lnTo>
                  <a:pt x="0" y="1224610"/>
                </a:lnTo>
                <a:close/>
              </a:path>
            </a:pathLst>
          </a:custGeom>
          <a:solidFill>
            <a:srgbClr val="D0275A">
              <a:alpha val="29998"/>
            </a:srgbClr>
          </a:solidFill>
        </p:spPr>
        <p:txBody>
          <a:bodyPr wrap="square" lIns="0" tIns="0" rIns="0" bIns="0" rtlCol="0"/>
          <a:lstStyle/>
          <a:p>
            <a:endParaRPr/>
          </a:p>
        </p:txBody>
      </p:sp>
      <p:sp>
        <p:nvSpPr>
          <p:cNvPr id="21" name="bg object 21"/>
          <p:cNvSpPr/>
          <p:nvPr/>
        </p:nvSpPr>
        <p:spPr>
          <a:xfrm>
            <a:off x="0" y="0"/>
            <a:ext cx="10691495" cy="1295400"/>
          </a:xfrm>
          <a:custGeom>
            <a:avLst/>
            <a:gdLst/>
            <a:ahLst/>
            <a:cxnLst/>
            <a:rect l="l" t="t" r="r" b="b"/>
            <a:pathLst>
              <a:path w="10691495" h="1295400">
                <a:moveTo>
                  <a:pt x="10691418" y="0"/>
                </a:moveTo>
                <a:lnTo>
                  <a:pt x="0" y="0"/>
                </a:lnTo>
                <a:lnTo>
                  <a:pt x="0" y="1295361"/>
                </a:lnTo>
                <a:lnTo>
                  <a:pt x="10691418" y="1295361"/>
                </a:lnTo>
                <a:lnTo>
                  <a:pt x="10691418" y="0"/>
                </a:lnTo>
                <a:close/>
              </a:path>
            </a:pathLst>
          </a:custGeom>
          <a:solidFill>
            <a:srgbClr val="033570"/>
          </a:solidFill>
        </p:spPr>
        <p:txBody>
          <a:bodyPr wrap="square" lIns="0" tIns="0" rIns="0" bIns="0" rtlCol="0"/>
          <a:lstStyle/>
          <a:p>
            <a:endParaRPr/>
          </a:p>
        </p:txBody>
      </p:sp>
      <p:sp>
        <p:nvSpPr>
          <p:cNvPr id="22" name="bg object 22"/>
          <p:cNvSpPr/>
          <p:nvPr/>
        </p:nvSpPr>
        <p:spPr>
          <a:xfrm>
            <a:off x="8939428" y="0"/>
            <a:ext cx="1752600" cy="1574800"/>
          </a:xfrm>
          <a:custGeom>
            <a:avLst/>
            <a:gdLst/>
            <a:ahLst/>
            <a:cxnLst/>
            <a:rect l="l" t="t" r="r" b="b"/>
            <a:pathLst>
              <a:path w="1752600" h="1574800">
                <a:moveTo>
                  <a:pt x="306463" y="0"/>
                </a:moveTo>
                <a:lnTo>
                  <a:pt x="0" y="0"/>
                </a:lnTo>
                <a:lnTo>
                  <a:pt x="0" y="304812"/>
                </a:lnTo>
                <a:lnTo>
                  <a:pt x="306463" y="0"/>
                </a:lnTo>
                <a:close/>
              </a:path>
              <a:path w="1752600" h="1574800">
                <a:moveTo>
                  <a:pt x="1090980" y="397891"/>
                </a:moveTo>
                <a:lnTo>
                  <a:pt x="691007" y="0"/>
                </a:lnTo>
                <a:lnTo>
                  <a:pt x="676313" y="0"/>
                </a:lnTo>
                <a:lnTo>
                  <a:pt x="676313" y="397891"/>
                </a:lnTo>
                <a:lnTo>
                  <a:pt x="1090980" y="397891"/>
                </a:lnTo>
                <a:close/>
              </a:path>
              <a:path w="1752600" h="1574800">
                <a:moveTo>
                  <a:pt x="1090993" y="529437"/>
                </a:moveTo>
                <a:lnTo>
                  <a:pt x="676313" y="529437"/>
                </a:lnTo>
                <a:lnTo>
                  <a:pt x="676313" y="941857"/>
                </a:lnTo>
                <a:lnTo>
                  <a:pt x="1090993" y="529437"/>
                </a:lnTo>
                <a:close/>
              </a:path>
              <a:path w="1752600" h="1574800">
                <a:moveTo>
                  <a:pt x="1659077" y="0"/>
                </a:moveTo>
                <a:lnTo>
                  <a:pt x="1352613" y="0"/>
                </a:lnTo>
                <a:lnTo>
                  <a:pt x="1352613" y="304850"/>
                </a:lnTo>
                <a:lnTo>
                  <a:pt x="1659077" y="0"/>
                </a:lnTo>
                <a:close/>
              </a:path>
              <a:path w="1752600" h="1574800">
                <a:moveTo>
                  <a:pt x="1752574" y="1162380"/>
                </a:moveTo>
                <a:lnTo>
                  <a:pt x="1352600" y="1162380"/>
                </a:lnTo>
                <a:lnTo>
                  <a:pt x="1352600" y="1574800"/>
                </a:lnTo>
                <a:lnTo>
                  <a:pt x="1752574" y="1177010"/>
                </a:lnTo>
                <a:lnTo>
                  <a:pt x="1752574" y="1162380"/>
                </a:lnTo>
                <a:close/>
              </a:path>
              <a:path w="1752600" h="1574800">
                <a:moveTo>
                  <a:pt x="1752574" y="1020305"/>
                </a:moveTo>
                <a:lnTo>
                  <a:pt x="1352600" y="622427"/>
                </a:lnTo>
                <a:lnTo>
                  <a:pt x="1352600" y="1034935"/>
                </a:lnTo>
                <a:lnTo>
                  <a:pt x="1752574" y="1034935"/>
                </a:lnTo>
                <a:lnTo>
                  <a:pt x="1752574" y="1020305"/>
                </a:lnTo>
                <a:close/>
              </a:path>
            </a:pathLst>
          </a:custGeom>
          <a:solidFill>
            <a:srgbClr val="53769F"/>
          </a:solidFill>
        </p:spPr>
        <p:txBody>
          <a:bodyPr wrap="square" lIns="0" tIns="0" rIns="0" bIns="0" rtlCol="0"/>
          <a:lstStyle/>
          <a:p>
            <a:endParaRPr/>
          </a:p>
        </p:txBody>
      </p:sp>
      <p:sp>
        <p:nvSpPr>
          <p:cNvPr id="23" name="bg object 23"/>
          <p:cNvSpPr/>
          <p:nvPr/>
        </p:nvSpPr>
        <p:spPr>
          <a:xfrm>
            <a:off x="8469528" y="0"/>
            <a:ext cx="2222500" cy="1587500"/>
          </a:xfrm>
          <a:custGeom>
            <a:avLst/>
            <a:gdLst/>
            <a:ahLst/>
            <a:cxnLst/>
            <a:rect l="l" t="t" r="r" b="b"/>
            <a:pathLst>
              <a:path w="2222500" h="1587500">
                <a:moveTo>
                  <a:pt x="305803" y="0"/>
                </a:moveTo>
                <a:lnTo>
                  <a:pt x="0" y="0"/>
                </a:lnTo>
                <a:lnTo>
                  <a:pt x="305803" y="306400"/>
                </a:lnTo>
                <a:lnTo>
                  <a:pt x="305803" y="0"/>
                </a:lnTo>
                <a:close/>
              </a:path>
              <a:path w="2222500" h="1587500">
                <a:moveTo>
                  <a:pt x="980630" y="532155"/>
                </a:moveTo>
                <a:lnTo>
                  <a:pt x="566826" y="532155"/>
                </a:lnTo>
                <a:lnTo>
                  <a:pt x="980630" y="946785"/>
                </a:lnTo>
                <a:lnTo>
                  <a:pt x="980630" y="532155"/>
                </a:lnTo>
                <a:close/>
              </a:path>
              <a:path w="2222500" h="1587500">
                <a:moveTo>
                  <a:pt x="980630" y="0"/>
                </a:moveTo>
                <a:lnTo>
                  <a:pt x="966000" y="0"/>
                </a:lnTo>
                <a:lnTo>
                  <a:pt x="566851" y="399923"/>
                </a:lnTo>
                <a:lnTo>
                  <a:pt x="980630" y="399923"/>
                </a:lnTo>
                <a:lnTo>
                  <a:pt x="980630" y="0"/>
                </a:lnTo>
                <a:close/>
              </a:path>
              <a:path w="2222500" h="1587500">
                <a:moveTo>
                  <a:pt x="1655470" y="625729"/>
                </a:moveTo>
                <a:lnTo>
                  <a:pt x="1241691" y="1040307"/>
                </a:lnTo>
                <a:lnTo>
                  <a:pt x="1655470" y="1040307"/>
                </a:lnTo>
                <a:lnTo>
                  <a:pt x="1655470" y="625729"/>
                </a:lnTo>
                <a:close/>
              </a:path>
              <a:path w="2222500" h="1587500">
                <a:moveTo>
                  <a:pt x="1655483" y="1172527"/>
                </a:moveTo>
                <a:lnTo>
                  <a:pt x="1241666" y="1172527"/>
                </a:lnTo>
                <a:lnTo>
                  <a:pt x="1655483" y="1587157"/>
                </a:lnTo>
                <a:lnTo>
                  <a:pt x="1655483" y="1172527"/>
                </a:lnTo>
                <a:close/>
              </a:path>
              <a:path w="2222500" h="1587500">
                <a:moveTo>
                  <a:pt x="1655483" y="0"/>
                </a:moveTo>
                <a:lnTo>
                  <a:pt x="1349667" y="0"/>
                </a:lnTo>
                <a:lnTo>
                  <a:pt x="1655483" y="306463"/>
                </a:lnTo>
                <a:lnTo>
                  <a:pt x="1655483" y="0"/>
                </a:lnTo>
                <a:close/>
              </a:path>
              <a:path w="2222500" h="1587500">
                <a:moveTo>
                  <a:pt x="2222296" y="532155"/>
                </a:moveTo>
                <a:lnTo>
                  <a:pt x="1916480" y="532155"/>
                </a:lnTo>
                <a:lnTo>
                  <a:pt x="2222296" y="838593"/>
                </a:lnTo>
                <a:lnTo>
                  <a:pt x="2222296" y="532155"/>
                </a:lnTo>
                <a:close/>
              </a:path>
              <a:path w="2222500" h="1587500">
                <a:moveTo>
                  <a:pt x="2222296" y="93586"/>
                </a:moveTo>
                <a:lnTo>
                  <a:pt x="1916506" y="399986"/>
                </a:lnTo>
                <a:lnTo>
                  <a:pt x="2222296" y="399986"/>
                </a:lnTo>
                <a:lnTo>
                  <a:pt x="2222296" y="93586"/>
                </a:lnTo>
                <a:close/>
              </a:path>
            </a:pathLst>
          </a:custGeom>
          <a:solidFill>
            <a:srgbClr val="9DB0C7"/>
          </a:solidFill>
        </p:spPr>
        <p:txBody>
          <a:bodyPr wrap="square" lIns="0" tIns="0" rIns="0" bIns="0" rtlCol="0"/>
          <a:lstStyle/>
          <a:p>
            <a:endParaRPr/>
          </a:p>
        </p:txBody>
      </p:sp>
      <p:pic>
        <p:nvPicPr>
          <p:cNvPr id="24" name="bg object 24"/>
          <p:cNvPicPr/>
          <p:nvPr/>
        </p:nvPicPr>
        <p:blipFill>
          <a:blip r:embed="rId7" cstate="print"/>
          <a:stretch>
            <a:fillRect/>
          </a:stretch>
        </p:blipFill>
        <p:spPr>
          <a:xfrm>
            <a:off x="647700" y="330186"/>
            <a:ext cx="2044700" cy="647700"/>
          </a:xfrm>
          <a:prstGeom prst="rect">
            <a:avLst/>
          </a:prstGeom>
        </p:spPr>
      </p:pic>
      <p:sp>
        <p:nvSpPr>
          <p:cNvPr id="25" name="bg object 25"/>
          <p:cNvSpPr/>
          <p:nvPr/>
        </p:nvSpPr>
        <p:spPr>
          <a:xfrm>
            <a:off x="360000" y="1493346"/>
            <a:ext cx="594995" cy="594995"/>
          </a:xfrm>
          <a:custGeom>
            <a:avLst/>
            <a:gdLst/>
            <a:ahLst/>
            <a:cxnLst/>
            <a:rect l="l" t="t" r="r" b="b"/>
            <a:pathLst>
              <a:path w="594994" h="594994">
                <a:moveTo>
                  <a:pt x="297319" y="0"/>
                </a:moveTo>
                <a:lnTo>
                  <a:pt x="249091" y="3891"/>
                </a:lnTo>
                <a:lnTo>
                  <a:pt x="203341" y="15156"/>
                </a:lnTo>
                <a:lnTo>
                  <a:pt x="160681" y="33185"/>
                </a:lnTo>
                <a:lnTo>
                  <a:pt x="121724" y="57363"/>
                </a:lnTo>
                <a:lnTo>
                  <a:pt x="87080" y="87080"/>
                </a:lnTo>
                <a:lnTo>
                  <a:pt x="57363" y="121724"/>
                </a:lnTo>
                <a:lnTo>
                  <a:pt x="33185" y="160681"/>
                </a:lnTo>
                <a:lnTo>
                  <a:pt x="15156" y="203341"/>
                </a:lnTo>
                <a:lnTo>
                  <a:pt x="3891" y="249091"/>
                </a:lnTo>
                <a:lnTo>
                  <a:pt x="0" y="297319"/>
                </a:lnTo>
                <a:lnTo>
                  <a:pt x="3891" y="345547"/>
                </a:lnTo>
                <a:lnTo>
                  <a:pt x="15156" y="391297"/>
                </a:lnTo>
                <a:lnTo>
                  <a:pt x="33185" y="433957"/>
                </a:lnTo>
                <a:lnTo>
                  <a:pt x="57363" y="472915"/>
                </a:lnTo>
                <a:lnTo>
                  <a:pt x="87080" y="507558"/>
                </a:lnTo>
                <a:lnTo>
                  <a:pt x="121724" y="537275"/>
                </a:lnTo>
                <a:lnTo>
                  <a:pt x="160681" y="561454"/>
                </a:lnTo>
                <a:lnTo>
                  <a:pt x="203341" y="579482"/>
                </a:lnTo>
                <a:lnTo>
                  <a:pt x="249091" y="590748"/>
                </a:lnTo>
                <a:lnTo>
                  <a:pt x="297319" y="594639"/>
                </a:lnTo>
                <a:lnTo>
                  <a:pt x="345547" y="590748"/>
                </a:lnTo>
                <a:lnTo>
                  <a:pt x="391297" y="579482"/>
                </a:lnTo>
                <a:lnTo>
                  <a:pt x="433957" y="561454"/>
                </a:lnTo>
                <a:lnTo>
                  <a:pt x="472915" y="537275"/>
                </a:lnTo>
                <a:lnTo>
                  <a:pt x="507558" y="507558"/>
                </a:lnTo>
                <a:lnTo>
                  <a:pt x="537275" y="472915"/>
                </a:lnTo>
                <a:lnTo>
                  <a:pt x="561454" y="433957"/>
                </a:lnTo>
                <a:lnTo>
                  <a:pt x="579482" y="391297"/>
                </a:lnTo>
                <a:lnTo>
                  <a:pt x="590748" y="345547"/>
                </a:lnTo>
                <a:lnTo>
                  <a:pt x="594639" y="297319"/>
                </a:lnTo>
                <a:lnTo>
                  <a:pt x="590748" y="249091"/>
                </a:lnTo>
                <a:lnTo>
                  <a:pt x="579482" y="203341"/>
                </a:lnTo>
                <a:lnTo>
                  <a:pt x="561454" y="160681"/>
                </a:lnTo>
                <a:lnTo>
                  <a:pt x="537275" y="121724"/>
                </a:lnTo>
                <a:lnTo>
                  <a:pt x="507558" y="87080"/>
                </a:lnTo>
                <a:lnTo>
                  <a:pt x="472915" y="57363"/>
                </a:lnTo>
                <a:lnTo>
                  <a:pt x="433957" y="33185"/>
                </a:lnTo>
                <a:lnTo>
                  <a:pt x="391297" y="15156"/>
                </a:lnTo>
                <a:lnTo>
                  <a:pt x="345547" y="3891"/>
                </a:lnTo>
                <a:lnTo>
                  <a:pt x="297319" y="0"/>
                </a:lnTo>
                <a:close/>
              </a:path>
            </a:pathLst>
          </a:custGeom>
          <a:solidFill>
            <a:srgbClr val="D0275A"/>
          </a:solidFill>
        </p:spPr>
        <p:txBody>
          <a:bodyPr wrap="square" lIns="0" tIns="0" rIns="0" bIns="0" rtlCol="0"/>
          <a:lstStyle/>
          <a:p>
            <a:endParaRPr/>
          </a:p>
        </p:txBody>
      </p:sp>
      <p:sp>
        <p:nvSpPr>
          <p:cNvPr id="26" name="bg object 26"/>
          <p:cNvSpPr/>
          <p:nvPr/>
        </p:nvSpPr>
        <p:spPr>
          <a:xfrm>
            <a:off x="502259" y="359981"/>
            <a:ext cx="3738879" cy="1586230"/>
          </a:xfrm>
          <a:custGeom>
            <a:avLst/>
            <a:gdLst/>
            <a:ahLst/>
            <a:cxnLst/>
            <a:rect l="l" t="t" r="r" b="b"/>
            <a:pathLst>
              <a:path w="3738879" h="1586230">
                <a:moveTo>
                  <a:pt x="310121" y="1564640"/>
                </a:moveTo>
                <a:lnTo>
                  <a:pt x="252653" y="1507172"/>
                </a:lnTo>
                <a:lnTo>
                  <a:pt x="250812" y="1505331"/>
                </a:lnTo>
                <a:lnTo>
                  <a:pt x="231495" y="1486014"/>
                </a:lnTo>
                <a:lnTo>
                  <a:pt x="243573" y="1467891"/>
                </a:lnTo>
                <a:lnTo>
                  <a:pt x="252387" y="1448130"/>
                </a:lnTo>
                <a:lnTo>
                  <a:pt x="257771" y="1427187"/>
                </a:lnTo>
                <a:lnTo>
                  <a:pt x="259600" y="1405483"/>
                </a:lnTo>
                <a:lnTo>
                  <a:pt x="249440" y="1354950"/>
                </a:lnTo>
                <a:lnTo>
                  <a:pt x="229641" y="1325537"/>
                </a:lnTo>
                <a:lnTo>
                  <a:pt x="229641" y="1405483"/>
                </a:lnTo>
                <a:lnTo>
                  <a:pt x="221792" y="1444345"/>
                </a:lnTo>
                <a:lnTo>
                  <a:pt x="200393" y="1476082"/>
                </a:lnTo>
                <a:lnTo>
                  <a:pt x="168656" y="1497482"/>
                </a:lnTo>
                <a:lnTo>
                  <a:pt x="129794" y="1505331"/>
                </a:lnTo>
                <a:lnTo>
                  <a:pt x="90919" y="1497482"/>
                </a:lnTo>
                <a:lnTo>
                  <a:pt x="59194" y="1476082"/>
                </a:lnTo>
                <a:lnTo>
                  <a:pt x="37795" y="1444345"/>
                </a:lnTo>
                <a:lnTo>
                  <a:pt x="29959" y="1405483"/>
                </a:lnTo>
                <a:lnTo>
                  <a:pt x="37795" y="1366621"/>
                </a:lnTo>
                <a:lnTo>
                  <a:pt x="59194" y="1334884"/>
                </a:lnTo>
                <a:lnTo>
                  <a:pt x="90919" y="1313484"/>
                </a:lnTo>
                <a:lnTo>
                  <a:pt x="129794" y="1305636"/>
                </a:lnTo>
                <a:lnTo>
                  <a:pt x="168656" y="1313484"/>
                </a:lnTo>
                <a:lnTo>
                  <a:pt x="200393" y="1334884"/>
                </a:lnTo>
                <a:lnTo>
                  <a:pt x="221792" y="1366621"/>
                </a:lnTo>
                <a:lnTo>
                  <a:pt x="229641" y="1405483"/>
                </a:lnTo>
                <a:lnTo>
                  <a:pt x="229641" y="1325537"/>
                </a:lnTo>
                <a:lnTo>
                  <a:pt x="221653" y="1313662"/>
                </a:lnTo>
                <a:lnTo>
                  <a:pt x="209765" y="1305636"/>
                </a:lnTo>
                <a:lnTo>
                  <a:pt x="180416" y="1285811"/>
                </a:lnTo>
                <a:lnTo>
                  <a:pt x="129908" y="1275575"/>
                </a:lnTo>
                <a:lnTo>
                  <a:pt x="79362" y="1285735"/>
                </a:lnTo>
                <a:lnTo>
                  <a:pt x="38087" y="1313510"/>
                </a:lnTo>
                <a:lnTo>
                  <a:pt x="10236" y="1354747"/>
                </a:lnTo>
                <a:lnTo>
                  <a:pt x="0" y="1405267"/>
                </a:lnTo>
                <a:lnTo>
                  <a:pt x="10147" y="1455801"/>
                </a:lnTo>
                <a:lnTo>
                  <a:pt x="37934" y="1497076"/>
                </a:lnTo>
                <a:lnTo>
                  <a:pt x="79171" y="1524927"/>
                </a:lnTo>
                <a:lnTo>
                  <a:pt x="129692" y="1535176"/>
                </a:lnTo>
                <a:lnTo>
                  <a:pt x="151396" y="1533359"/>
                </a:lnTo>
                <a:lnTo>
                  <a:pt x="172364" y="1527987"/>
                </a:lnTo>
                <a:lnTo>
                  <a:pt x="192151" y="1519212"/>
                </a:lnTo>
                <a:lnTo>
                  <a:pt x="210324" y="1507172"/>
                </a:lnTo>
                <a:lnTo>
                  <a:pt x="288950" y="1585810"/>
                </a:lnTo>
                <a:lnTo>
                  <a:pt x="310121" y="1564640"/>
                </a:lnTo>
                <a:close/>
              </a:path>
              <a:path w="3738879" h="1586230">
                <a:moveTo>
                  <a:pt x="2874340" y="12"/>
                </a:moveTo>
                <a:lnTo>
                  <a:pt x="2517775" y="12"/>
                </a:lnTo>
                <a:lnTo>
                  <a:pt x="2517775" y="142252"/>
                </a:lnTo>
                <a:lnTo>
                  <a:pt x="2624759" y="142252"/>
                </a:lnTo>
                <a:lnTo>
                  <a:pt x="2624759" y="605802"/>
                </a:lnTo>
                <a:lnTo>
                  <a:pt x="2771013" y="605802"/>
                </a:lnTo>
                <a:lnTo>
                  <a:pt x="2771013" y="142252"/>
                </a:lnTo>
                <a:lnTo>
                  <a:pt x="2874340" y="142252"/>
                </a:lnTo>
                <a:lnTo>
                  <a:pt x="2874340" y="12"/>
                </a:lnTo>
                <a:close/>
              </a:path>
              <a:path w="3738879" h="1586230">
                <a:moveTo>
                  <a:pt x="3268256" y="435165"/>
                </a:moveTo>
                <a:lnTo>
                  <a:pt x="3260585" y="378929"/>
                </a:lnTo>
                <a:lnTo>
                  <a:pt x="3240582" y="338963"/>
                </a:lnTo>
                <a:lnTo>
                  <a:pt x="3181400" y="298958"/>
                </a:lnTo>
                <a:lnTo>
                  <a:pt x="3181400" y="295300"/>
                </a:lnTo>
                <a:lnTo>
                  <a:pt x="3210166" y="274561"/>
                </a:lnTo>
                <a:lnTo>
                  <a:pt x="3234499" y="246875"/>
                </a:lnTo>
                <a:lnTo>
                  <a:pt x="3236023" y="245148"/>
                </a:lnTo>
                <a:lnTo>
                  <a:pt x="3254692" y="206997"/>
                </a:lnTo>
                <a:lnTo>
                  <a:pt x="3261868" y="160020"/>
                </a:lnTo>
                <a:lnTo>
                  <a:pt x="3258858" y="129844"/>
                </a:lnTo>
                <a:lnTo>
                  <a:pt x="3245269" y="83578"/>
                </a:lnTo>
                <a:lnTo>
                  <a:pt x="3222307" y="50520"/>
                </a:lnTo>
                <a:lnTo>
                  <a:pt x="3187623" y="24015"/>
                </a:lnTo>
                <a:lnTo>
                  <a:pt x="3139732" y="6388"/>
                </a:lnTo>
                <a:lnTo>
                  <a:pt x="3119221" y="4305"/>
                </a:lnTo>
                <a:lnTo>
                  <a:pt x="3119221" y="184696"/>
                </a:lnTo>
                <a:lnTo>
                  <a:pt x="3116351" y="209829"/>
                </a:lnTo>
                <a:lnTo>
                  <a:pt x="3107321" y="229489"/>
                </a:lnTo>
                <a:lnTo>
                  <a:pt x="3091446" y="242303"/>
                </a:lnTo>
                <a:lnTo>
                  <a:pt x="3068028" y="246875"/>
                </a:lnTo>
                <a:lnTo>
                  <a:pt x="3047009" y="246875"/>
                </a:lnTo>
                <a:lnTo>
                  <a:pt x="3047009" y="129844"/>
                </a:lnTo>
                <a:lnTo>
                  <a:pt x="3070758" y="129844"/>
                </a:lnTo>
                <a:lnTo>
                  <a:pt x="3092221" y="133273"/>
                </a:lnTo>
                <a:lnTo>
                  <a:pt x="3107334" y="143548"/>
                </a:lnTo>
                <a:lnTo>
                  <a:pt x="3116275" y="160693"/>
                </a:lnTo>
                <a:lnTo>
                  <a:pt x="3119221" y="184696"/>
                </a:lnTo>
                <a:lnTo>
                  <a:pt x="3119221" y="4305"/>
                </a:lnTo>
                <a:lnTo>
                  <a:pt x="3077184" y="0"/>
                </a:lnTo>
                <a:lnTo>
                  <a:pt x="2900705" y="0"/>
                </a:lnTo>
                <a:lnTo>
                  <a:pt x="2900705" y="606158"/>
                </a:lnTo>
                <a:lnTo>
                  <a:pt x="3047009" y="606158"/>
                </a:lnTo>
                <a:lnTo>
                  <a:pt x="3047009" y="378485"/>
                </a:lnTo>
                <a:lnTo>
                  <a:pt x="3072574" y="378485"/>
                </a:lnTo>
                <a:lnTo>
                  <a:pt x="3095726" y="382257"/>
                </a:lnTo>
                <a:lnTo>
                  <a:pt x="3110979" y="393585"/>
                </a:lnTo>
                <a:lnTo>
                  <a:pt x="3119374" y="412445"/>
                </a:lnTo>
                <a:lnTo>
                  <a:pt x="3121952" y="438835"/>
                </a:lnTo>
                <a:lnTo>
                  <a:pt x="3121952" y="606158"/>
                </a:lnTo>
                <a:lnTo>
                  <a:pt x="3268256" y="606158"/>
                </a:lnTo>
                <a:lnTo>
                  <a:pt x="3268256" y="435165"/>
                </a:lnTo>
                <a:close/>
              </a:path>
              <a:path w="3738879" h="1586230">
                <a:moveTo>
                  <a:pt x="3738524" y="606171"/>
                </a:moveTo>
                <a:lnTo>
                  <a:pt x="3712743" y="493687"/>
                </a:lnTo>
                <a:lnTo>
                  <a:pt x="3683622" y="366623"/>
                </a:lnTo>
                <a:lnTo>
                  <a:pt x="3641509" y="182867"/>
                </a:lnTo>
                <a:lnTo>
                  <a:pt x="3599599" y="12"/>
                </a:lnTo>
                <a:lnTo>
                  <a:pt x="3544735" y="12"/>
                </a:lnTo>
                <a:lnTo>
                  <a:pt x="3544735" y="366623"/>
                </a:lnTo>
                <a:lnTo>
                  <a:pt x="3477971" y="366623"/>
                </a:lnTo>
                <a:lnTo>
                  <a:pt x="3509073" y="182867"/>
                </a:lnTo>
                <a:lnTo>
                  <a:pt x="3514572" y="182867"/>
                </a:lnTo>
                <a:lnTo>
                  <a:pt x="3544735" y="366623"/>
                </a:lnTo>
                <a:lnTo>
                  <a:pt x="3544735" y="12"/>
                </a:lnTo>
                <a:lnTo>
                  <a:pt x="3429546" y="12"/>
                </a:lnTo>
                <a:lnTo>
                  <a:pt x="3286899" y="606171"/>
                </a:lnTo>
                <a:lnTo>
                  <a:pt x="3432264" y="606171"/>
                </a:lnTo>
                <a:lnTo>
                  <a:pt x="3453295" y="493687"/>
                </a:lnTo>
                <a:lnTo>
                  <a:pt x="3567595" y="493687"/>
                </a:lnTo>
                <a:lnTo>
                  <a:pt x="3588613" y="606171"/>
                </a:lnTo>
                <a:lnTo>
                  <a:pt x="3738524" y="606171"/>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534670" y="605028"/>
            <a:ext cx="9624060" cy="24201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3478911"/>
            <a:ext cx="9624060" cy="99829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14066901"/>
            <a:ext cx="3421888" cy="75628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14066901"/>
            <a:ext cx="2459482" cy="75628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3/22/2024</a:t>
            </a:fld>
            <a:endParaRPr lang="en-US"/>
          </a:p>
        </p:txBody>
      </p:sp>
      <p:sp>
        <p:nvSpPr>
          <p:cNvPr id="6" name="Holder 6"/>
          <p:cNvSpPr>
            <a:spLocks noGrp="1"/>
          </p:cNvSpPr>
          <p:nvPr>
            <p:ph type="sldNum" sz="quarter" idx="7"/>
          </p:nvPr>
        </p:nvSpPr>
        <p:spPr>
          <a:xfrm>
            <a:off x="7699248" y="14066901"/>
            <a:ext cx="2459482" cy="75628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69843" y="2091913"/>
            <a:ext cx="5069833" cy="2555828"/>
          </a:xfrm>
          <a:prstGeom prst="rect">
            <a:avLst/>
          </a:prstGeom>
        </p:spPr>
        <p:txBody>
          <a:bodyPr vert="horz" wrap="square" lIns="0" tIns="12700" rIns="0" bIns="0" rtlCol="0" anchor="t">
            <a:spAutoFit/>
          </a:bodyPr>
          <a:lstStyle/>
          <a:p>
            <a:pPr marL="12700" marR="86360">
              <a:lnSpc>
                <a:spcPct val="106100"/>
              </a:lnSpc>
              <a:spcBef>
                <a:spcPts val="100"/>
              </a:spcBef>
            </a:pPr>
            <a:r>
              <a:rPr sz="1100" dirty="0">
                <a:solidFill>
                  <a:srgbClr val="231F20"/>
                </a:solidFill>
                <a:latin typeface="Arial MT"/>
                <a:cs typeface="Arial MT"/>
              </a:rPr>
              <a:t>Small</a:t>
            </a:r>
            <a:r>
              <a:rPr sz="1100" spc="25" dirty="0">
                <a:solidFill>
                  <a:srgbClr val="231F20"/>
                </a:solidFill>
                <a:latin typeface="Arial MT"/>
                <a:cs typeface="Arial MT"/>
              </a:rPr>
              <a:t> </a:t>
            </a:r>
            <a:r>
              <a:rPr sz="1100" spc="-5" dirty="0">
                <a:solidFill>
                  <a:srgbClr val="231F20"/>
                </a:solidFill>
                <a:latin typeface="Arial MT"/>
                <a:cs typeface="Arial MT"/>
              </a:rPr>
              <a:t>businesses,</a:t>
            </a:r>
            <a:r>
              <a:rPr sz="1100" spc="25" dirty="0">
                <a:solidFill>
                  <a:srgbClr val="231F20"/>
                </a:solidFill>
                <a:latin typeface="Arial MT"/>
                <a:cs typeface="Arial MT"/>
              </a:rPr>
              <a:t> </a:t>
            </a:r>
            <a:r>
              <a:rPr sz="1100" dirty="0">
                <a:solidFill>
                  <a:srgbClr val="231F20"/>
                </a:solidFill>
                <a:latin typeface="Arial MT"/>
                <a:cs typeface="Arial MT"/>
              </a:rPr>
              <a:t>those</a:t>
            </a:r>
            <a:r>
              <a:rPr sz="1100" spc="30" dirty="0">
                <a:solidFill>
                  <a:srgbClr val="231F20"/>
                </a:solidFill>
                <a:latin typeface="Arial MT"/>
                <a:cs typeface="Arial MT"/>
              </a:rPr>
              <a:t> </a:t>
            </a:r>
            <a:r>
              <a:rPr sz="1100" spc="-5" dirty="0">
                <a:solidFill>
                  <a:srgbClr val="231F20"/>
                </a:solidFill>
                <a:latin typeface="Arial MT"/>
                <a:cs typeface="Arial MT"/>
              </a:rPr>
              <a:t>with</a:t>
            </a:r>
            <a:r>
              <a:rPr sz="1100" spc="20" dirty="0">
                <a:solidFill>
                  <a:srgbClr val="231F20"/>
                </a:solidFill>
                <a:latin typeface="Arial MT"/>
                <a:cs typeface="Arial MT"/>
              </a:rPr>
              <a:t> </a:t>
            </a:r>
            <a:r>
              <a:rPr sz="1100" spc="-5" dirty="0">
                <a:solidFill>
                  <a:srgbClr val="231F20"/>
                </a:solidFill>
                <a:latin typeface="Arial MT"/>
                <a:cs typeface="Arial MT"/>
              </a:rPr>
              <a:t>less</a:t>
            </a:r>
            <a:r>
              <a:rPr sz="1100" spc="25" dirty="0">
                <a:solidFill>
                  <a:srgbClr val="231F20"/>
                </a:solidFill>
                <a:latin typeface="Arial MT"/>
                <a:cs typeface="Arial MT"/>
              </a:rPr>
              <a:t> </a:t>
            </a:r>
            <a:r>
              <a:rPr sz="1100" dirty="0">
                <a:solidFill>
                  <a:srgbClr val="231F20"/>
                </a:solidFill>
                <a:latin typeface="Arial MT"/>
                <a:cs typeface="Arial MT"/>
              </a:rPr>
              <a:t>than</a:t>
            </a:r>
            <a:r>
              <a:rPr sz="1100" spc="30" dirty="0">
                <a:solidFill>
                  <a:srgbClr val="231F20"/>
                </a:solidFill>
                <a:latin typeface="Arial MT"/>
                <a:cs typeface="Arial MT"/>
              </a:rPr>
              <a:t> </a:t>
            </a:r>
            <a:r>
              <a:rPr sz="1100" spc="-5" dirty="0">
                <a:solidFill>
                  <a:srgbClr val="231F20"/>
                </a:solidFill>
                <a:latin typeface="Arial MT"/>
                <a:cs typeface="Arial MT"/>
              </a:rPr>
              <a:t>20</a:t>
            </a:r>
            <a:r>
              <a:rPr sz="1100" spc="25" dirty="0">
                <a:solidFill>
                  <a:srgbClr val="231F20"/>
                </a:solidFill>
                <a:latin typeface="Arial MT"/>
                <a:cs typeface="Arial MT"/>
              </a:rPr>
              <a:t> </a:t>
            </a:r>
            <a:r>
              <a:rPr sz="1100" dirty="0">
                <a:solidFill>
                  <a:srgbClr val="231F20"/>
                </a:solidFill>
                <a:latin typeface="Arial MT"/>
                <a:cs typeface="Arial MT"/>
              </a:rPr>
              <a:t>FTE,</a:t>
            </a:r>
            <a:r>
              <a:rPr sz="1100" spc="25" dirty="0">
                <a:solidFill>
                  <a:srgbClr val="231F20"/>
                </a:solidFill>
                <a:latin typeface="Arial MT"/>
                <a:cs typeface="Arial MT"/>
              </a:rPr>
              <a:t> </a:t>
            </a:r>
            <a:r>
              <a:rPr sz="1100" spc="-5" dirty="0">
                <a:solidFill>
                  <a:srgbClr val="231F20"/>
                </a:solidFill>
                <a:latin typeface="Arial MT"/>
                <a:cs typeface="Arial MT"/>
              </a:rPr>
              <a:t>are</a:t>
            </a:r>
            <a:r>
              <a:rPr sz="1100" spc="25" dirty="0">
                <a:solidFill>
                  <a:srgbClr val="231F20"/>
                </a:solidFill>
                <a:latin typeface="Arial MT"/>
                <a:cs typeface="Arial MT"/>
              </a:rPr>
              <a:t> </a:t>
            </a:r>
            <a:r>
              <a:rPr sz="1100" dirty="0">
                <a:solidFill>
                  <a:srgbClr val="231F20"/>
                </a:solidFill>
                <a:latin typeface="Arial MT"/>
                <a:cs typeface="Arial MT"/>
              </a:rPr>
              <a:t>a</a:t>
            </a:r>
            <a:r>
              <a:rPr sz="1100" spc="25" dirty="0">
                <a:solidFill>
                  <a:srgbClr val="231F20"/>
                </a:solidFill>
                <a:latin typeface="Arial MT"/>
                <a:cs typeface="Arial MT"/>
              </a:rPr>
              <a:t> </a:t>
            </a:r>
            <a:r>
              <a:rPr sz="1100" dirty="0">
                <a:solidFill>
                  <a:srgbClr val="231F20"/>
                </a:solidFill>
                <a:latin typeface="Arial MT"/>
                <a:cs typeface="Arial MT"/>
              </a:rPr>
              <a:t>cornerstone</a:t>
            </a:r>
            <a:r>
              <a:rPr sz="1100" spc="30" dirty="0">
                <a:solidFill>
                  <a:srgbClr val="231F20"/>
                </a:solidFill>
                <a:latin typeface="Arial MT"/>
                <a:cs typeface="Arial MT"/>
              </a:rPr>
              <a:t> </a:t>
            </a:r>
            <a:r>
              <a:rPr sz="1100" spc="-5" dirty="0">
                <a:solidFill>
                  <a:srgbClr val="231F20"/>
                </a:solidFill>
                <a:latin typeface="Arial MT"/>
                <a:cs typeface="Arial MT"/>
              </a:rPr>
              <a:t>of</a:t>
            </a:r>
            <a:r>
              <a:rPr lang="en-US" sz="1100" spc="-5" dirty="0">
                <a:solidFill>
                  <a:srgbClr val="231F20"/>
                </a:solidFill>
                <a:latin typeface="Arial MT"/>
                <a:cs typeface="Arial MT"/>
              </a:rPr>
              <a:t> </a:t>
            </a:r>
            <a:r>
              <a:rPr sz="1100" dirty="0">
                <a:solidFill>
                  <a:srgbClr val="231F20"/>
                </a:solidFill>
                <a:latin typeface="Arial MT"/>
                <a:cs typeface="Arial MT"/>
              </a:rPr>
              <a:t>the</a:t>
            </a:r>
            <a:r>
              <a:rPr lang="en-US" sz="1100" dirty="0">
                <a:solidFill>
                  <a:srgbClr val="231F20"/>
                </a:solidFill>
                <a:latin typeface="Arial MT"/>
                <a:cs typeface="Arial MT"/>
              </a:rPr>
              <a:t> </a:t>
            </a:r>
            <a:r>
              <a:rPr lang="en-US" sz="1100" spc="-5" dirty="0">
                <a:solidFill>
                  <a:srgbClr val="231F20"/>
                </a:solidFill>
                <a:latin typeface="Arial MT"/>
                <a:cs typeface="Arial MT"/>
              </a:rPr>
              <a:t>New </a:t>
            </a:r>
            <a:r>
              <a:rPr lang="en-US" sz="1100" dirty="0">
                <a:solidFill>
                  <a:srgbClr val="231F20"/>
                </a:solidFill>
                <a:latin typeface="Arial MT"/>
                <a:cs typeface="Arial MT"/>
              </a:rPr>
              <a:t>Zealand (NZ)</a:t>
            </a:r>
            <a:r>
              <a:rPr sz="1100" dirty="0">
                <a:solidFill>
                  <a:srgbClr val="231F20"/>
                </a:solidFill>
                <a:latin typeface="Arial MT"/>
                <a:cs typeface="Arial MT"/>
              </a:rPr>
              <a:t> </a:t>
            </a:r>
            <a:r>
              <a:rPr sz="1100" spc="-15" dirty="0">
                <a:solidFill>
                  <a:srgbClr val="231F20"/>
                </a:solidFill>
                <a:latin typeface="Arial MT"/>
                <a:cs typeface="Arial MT"/>
              </a:rPr>
              <a:t>economy. </a:t>
            </a:r>
            <a:r>
              <a:rPr sz="1100" dirty="0">
                <a:solidFill>
                  <a:srgbClr val="231F20"/>
                </a:solidFill>
                <a:latin typeface="Arial MT"/>
                <a:cs typeface="Arial MT"/>
              </a:rPr>
              <a:t>They </a:t>
            </a:r>
            <a:r>
              <a:rPr sz="1100" spc="-5" dirty="0">
                <a:solidFill>
                  <a:srgbClr val="231F20"/>
                </a:solidFill>
                <a:latin typeface="Arial MT"/>
                <a:cs typeface="Arial MT"/>
              </a:rPr>
              <a:t>employ 29% of </a:t>
            </a:r>
            <a:r>
              <a:rPr lang="en-US" sz="1100" spc="-5" dirty="0">
                <a:solidFill>
                  <a:srgbClr val="231F20"/>
                </a:solidFill>
                <a:latin typeface="Arial MT"/>
                <a:cs typeface="Arial MT"/>
              </a:rPr>
              <a:t>the workforce</a:t>
            </a:r>
            <a:r>
              <a:rPr sz="1100" dirty="0">
                <a:solidFill>
                  <a:srgbClr val="231F20"/>
                </a:solidFill>
                <a:latin typeface="Arial MT"/>
                <a:cs typeface="Arial MT"/>
              </a:rPr>
              <a:t> </a:t>
            </a:r>
            <a:r>
              <a:rPr sz="1100" spc="-5" dirty="0">
                <a:solidFill>
                  <a:srgbClr val="231F20"/>
                </a:solidFill>
                <a:latin typeface="Arial MT"/>
                <a:cs typeface="Arial MT"/>
              </a:rPr>
              <a:t>and </a:t>
            </a:r>
            <a:r>
              <a:rPr sz="1100" dirty="0">
                <a:solidFill>
                  <a:srgbClr val="231F20"/>
                </a:solidFill>
                <a:latin typeface="Arial MT"/>
                <a:cs typeface="Arial MT"/>
              </a:rPr>
              <a:t>contribute</a:t>
            </a:r>
            <a:r>
              <a:rPr lang="en-US" sz="1100" dirty="0">
                <a:solidFill>
                  <a:srgbClr val="231F20"/>
                </a:solidFill>
                <a:latin typeface="Arial MT"/>
                <a:cs typeface="Arial MT"/>
              </a:rPr>
              <a:t> </a:t>
            </a:r>
            <a:r>
              <a:rPr sz="1100" spc="-295" dirty="0">
                <a:solidFill>
                  <a:srgbClr val="231F20"/>
                </a:solidFill>
                <a:latin typeface="Arial MT"/>
                <a:cs typeface="Arial MT"/>
              </a:rPr>
              <a:t> </a:t>
            </a:r>
            <a:r>
              <a:rPr sz="1100" dirty="0">
                <a:solidFill>
                  <a:srgbClr val="231F20"/>
                </a:solidFill>
                <a:latin typeface="Arial MT"/>
                <a:cs typeface="Arial MT"/>
              </a:rPr>
              <a:t>more</a:t>
            </a:r>
            <a:r>
              <a:rPr sz="1100" spc="-5" dirty="0">
                <a:solidFill>
                  <a:srgbClr val="231F20"/>
                </a:solidFill>
                <a:latin typeface="Arial MT"/>
                <a:cs typeface="Arial MT"/>
              </a:rPr>
              <a:t> </a:t>
            </a:r>
            <a:r>
              <a:rPr sz="1100" dirty="0">
                <a:solidFill>
                  <a:srgbClr val="231F20"/>
                </a:solidFill>
                <a:latin typeface="Arial MT"/>
                <a:cs typeface="Arial MT"/>
              </a:rPr>
              <a:t>than </a:t>
            </a:r>
            <a:r>
              <a:rPr sz="1100" spc="-5" dirty="0">
                <a:solidFill>
                  <a:srgbClr val="231F20"/>
                </a:solidFill>
                <a:latin typeface="Arial MT"/>
                <a:cs typeface="Arial MT"/>
              </a:rPr>
              <a:t>25% </a:t>
            </a:r>
            <a:r>
              <a:rPr lang="en-US" sz="1100" spc="-5" dirty="0">
                <a:solidFill>
                  <a:srgbClr val="231F20"/>
                </a:solidFill>
                <a:latin typeface="Arial MT"/>
                <a:cs typeface="Arial MT"/>
              </a:rPr>
              <a:t>of</a:t>
            </a:r>
            <a:r>
              <a:rPr lang="en-US" sz="1100" dirty="0">
                <a:solidFill>
                  <a:srgbClr val="231F20"/>
                </a:solidFill>
                <a:latin typeface="Arial MT"/>
                <a:cs typeface="Arial MT"/>
              </a:rPr>
              <a:t> </a:t>
            </a:r>
            <a:r>
              <a:rPr sz="1100" spc="-40" dirty="0">
                <a:solidFill>
                  <a:srgbClr val="231F20"/>
                </a:solidFill>
                <a:latin typeface="Arial MT"/>
                <a:cs typeface="Arial MT"/>
              </a:rPr>
              <a:t>GDP.</a:t>
            </a:r>
            <a:endParaRPr sz="1100" dirty="0">
              <a:latin typeface="Arial MT"/>
              <a:cs typeface="Arial MT"/>
            </a:endParaRPr>
          </a:p>
          <a:p>
            <a:pPr marL="12700">
              <a:spcBef>
                <a:spcPts val="930"/>
              </a:spcBef>
            </a:pPr>
            <a:r>
              <a:rPr sz="1100" dirty="0">
                <a:solidFill>
                  <a:srgbClr val="231F20"/>
                </a:solidFill>
                <a:latin typeface="Arial MT"/>
                <a:cs typeface="Arial MT"/>
              </a:rPr>
              <a:t>Forming</a:t>
            </a:r>
            <a:r>
              <a:rPr sz="1100" spc="-5" dirty="0">
                <a:solidFill>
                  <a:srgbClr val="231F20"/>
                </a:solidFill>
                <a:latin typeface="Arial MT"/>
                <a:cs typeface="Arial MT"/>
              </a:rPr>
              <a:t> an</a:t>
            </a:r>
            <a:r>
              <a:rPr sz="1100" spc="-10" dirty="0">
                <a:solidFill>
                  <a:srgbClr val="231F20"/>
                </a:solidFill>
                <a:latin typeface="Arial MT"/>
                <a:cs typeface="Arial MT"/>
              </a:rPr>
              <a:t> </a:t>
            </a:r>
            <a:r>
              <a:rPr sz="1100" spc="-5" dirty="0">
                <a:solidFill>
                  <a:srgbClr val="231F20"/>
                </a:solidFill>
                <a:latin typeface="Arial MT"/>
                <a:cs typeface="Arial MT"/>
              </a:rPr>
              <a:t>integral</a:t>
            </a:r>
            <a:r>
              <a:rPr sz="1100" spc="-10" dirty="0">
                <a:solidFill>
                  <a:srgbClr val="231F20"/>
                </a:solidFill>
                <a:latin typeface="Arial MT"/>
                <a:cs typeface="Arial MT"/>
              </a:rPr>
              <a:t> </a:t>
            </a:r>
            <a:r>
              <a:rPr sz="1100" spc="-5" dirty="0">
                <a:solidFill>
                  <a:srgbClr val="231F20"/>
                </a:solidFill>
                <a:latin typeface="Arial MT"/>
                <a:cs typeface="Arial MT"/>
              </a:rPr>
              <a:t>part</a:t>
            </a:r>
            <a:r>
              <a:rPr sz="1100" spc="-10" dirty="0">
                <a:solidFill>
                  <a:srgbClr val="231F20"/>
                </a:solidFill>
                <a:latin typeface="Arial MT"/>
                <a:cs typeface="Arial MT"/>
              </a:rPr>
              <a:t> </a:t>
            </a:r>
            <a:r>
              <a:rPr sz="1100" spc="-5" dirty="0">
                <a:solidFill>
                  <a:srgbClr val="231F20"/>
                </a:solidFill>
                <a:latin typeface="Arial MT"/>
                <a:cs typeface="Arial MT"/>
              </a:rPr>
              <a:t>of</a:t>
            </a:r>
            <a:r>
              <a:rPr sz="1100" spc="-10" dirty="0">
                <a:solidFill>
                  <a:srgbClr val="231F20"/>
                </a:solidFill>
                <a:latin typeface="Arial MT"/>
                <a:cs typeface="Arial MT"/>
              </a:rPr>
              <a:t> </a:t>
            </a:r>
            <a:r>
              <a:rPr sz="1100" spc="-5" dirty="0">
                <a:solidFill>
                  <a:srgbClr val="231F20"/>
                </a:solidFill>
                <a:latin typeface="Arial MT"/>
                <a:cs typeface="Arial MT"/>
              </a:rPr>
              <a:t>our</a:t>
            </a:r>
            <a:r>
              <a:rPr sz="1100" spc="-10" dirty="0">
                <a:solidFill>
                  <a:srgbClr val="231F20"/>
                </a:solidFill>
                <a:latin typeface="Arial MT"/>
                <a:cs typeface="Arial MT"/>
              </a:rPr>
              <a:t> </a:t>
            </a:r>
            <a:r>
              <a:rPr sz="1100" dirty="0">
                <a:solidFill>
                  <a:srgbClr val="231F20"/>
                </a:solidFill>
                <a:latin typeface="Arial MT"/>
                <a:cs typeface="Arial MT"/>
              </a:rPr>
              <a:t>communities,</a:t>
            </a:r>
            <a:r>
              <a:rPr sz="1100" spc="-5" dirty="0">
                <a:solidFill>
                  <a:srgbClr val="231F20"/>
                </a:solidFill>
                <a:latin typeface="Arial MT"/>
                <a:cs typeface="Arial MT"/>
              </a:rPr>
              <a:t> </a:t>
            </a:r>
            <a:r>
              <a:rPr sz="1100" dirty="0">
                <a:solidFill>
                  <a:srgbClr val="231F20"/>
                </a:solidFill>
                <a:latin typeface="Arial MT"/>
                <a:cs typeface="Arial MT"/>
              </a:rPr>
              <a:t>they</a:t>
            </a:r>
            <a:r>
              <a:rPr sz="1100" spc="-5" dirty="0">
                <a:solidFill>
                  <a:srgbClr val="231F20"/>
                </a:solidFill>
                <a:latin typeface="Arial MT"/>
                <a:cs typeface="Arial MT"/>
              </a:rPr>
              <a:t> provide</a:t>
            </a:r>
            <a:r>
              <a:rPr sz="1100" spc="-10" dirty="0">
                <a:solidFill>
                  <a:srgbClr val="231F20"/>
                </a:solidFill>
                <a:latin typeface="Arial MT"/>
                <a:cs typeface="Arial MT"/>
              </a:rPr>
              <a:t> </a:t>
            </a:r>
            <a:r>
              <a:rPr sz="1100" spc="-5" dirty="0">
                <a:solidFill>
                  <a:srgbClr val="231F20"/>
                </a:solidFill>
                <a:latin typeface="Arial MT"/>
                <a:cs typeface="Arial MT"/>
              </a:rPr>
              <a:t>us</a:t>
            </a:r>
            <a:r>
              <a:rPr sz="1100" spc="-10" dirty="0">
                <a:solidFill>
                  <a:srgbClr val="231F20"/>
                </a:solidFill>
                <a:latin typeface="Arial MT"/>
                <a:cs typeface="Arial MT"/>
              </a:rPr>
              <a:t> </a:t>
            </a:r>
            <a:r>
              <a:rPr sz="1100" spc="-5" dirty="0">
                <a:solidFill>
                  <a:srgbClr val="231F20"/>
                </a:solidFill>
                <a:latin typeface="Arial MT"/>
                <a:cs typeface="Arial MT"/>
              </a:rPr>
              <a:t>with</a:t>
            </a:r>
            <a:r>
              <a:rPr sz="1100" spc="-10" dirty="0">
                <a:solidFill>
                  <a:srgbClr val="231F20"/>
                </a:solidFill>
                <a:latin typeface="Arial MT"/>
                <a:cs typeface="Arial MT"/>
              </a:rPr>
              <a:t> </a:t>
            </a:r>
            <a:r>
              <a:rPr sz="1100" dirty="0">
                <a:solidFill>
                  <a:srgbClr val="231F20"/>
                </a:solidFill>
                <a:latin typeface="Arial MT"/>
                <a:cs typeface="Arial MT"/>
              </a:rPr>
              <a:t>fish</a:t>
            </a:r>
            <a:r>
              <a:rPr sz="1100" spc="-5" dirty="0">
                <a:solidFill>
                  <a:srgbClr val="231F20"/>
                </a:solidFill>
                <a:latin typeface="Arial MT"/>
                <a:cs typeface="Arial MT"/>
              </a:rPr>
              <a:t> and</a:t>
            </a:r>
            <a:r>
              <a:rPr sz="1100" spc="-10" dirty="0">
                <a:solidFill>
                  <a:srgbClr val="231F20"/>
                </a:solidFill>
                <a:latin typeface="Arial MT"/>
                <a:cs typeface="Arial MT"/>
              </a:rPr>
              <a:t> </a:t>
            </a:r>
            <a:r>
              <a:rPr sz="1100" dirty="0">
                <a:solidFill>
                  <a:srgbClr val="231F20"/>
                </a:solidFill>
                <a:latin typeface="Arial MT"/>
                <a:cs typeface="Arial MT"/>
              </a:rPr>
              <a:t>chips,</a:t>
            </a:r>
            <a:r>
              <a:rPr sz="1100" spc="-5" dirty="0">
                <a:solidFill>
                  <a:srgbClr val="231F20"/>
                </a:solidFill>
                <a:latin typeface="Arial MT"/>
                <a:cs typeface="Arial MT"/>
              </a:rPr>
              <a:t> </a:t>
            </a:r>
            <a:r>
              <a:rPr sz="1100" dirty="0">
                <a:solidFill>
                  <a:srgbClr val="231F20"/>
                </a:solidFill>
                <a:latin typeface="Arial MT"/>
                <a:cs typeface="Arial MT"/>
              </a:rPr>
              <a:t>cut </a:t>
            </a:r>
            <a:r>
              <a:rPr sz="1100" spc="-5" dirty="0">
                <a:solidFill>
                  <a:srgbClr val="231F20"/>
                </a:solidFill>
                <a:latin typeface="Arial MT"/>
                <a:cs typeface="Arial MT"/>
              </a:rPr>
              <a:t>our</a:t>
            </a:r>
            <a:r>
              <a:rPr sz="1100" spc="-10" dirty="0">
                <a:solidFill>
                  <a:srgbClr val="231F20"/>
                </a:solidFill>
                <a:latin typeface="Arial MT"/>
                <a:cs typeface="Arial MT"/>
              </a:rPr>
              <a:t> </a:t>
            </a:r>
            <a:r>
              <a:rPr sz="1100" spc="-15" dirty="0">
                <a:solidFill>
                  <a:srgbClr val="231F20"/>
                </a:solidFill>
                <a:latin typeface="Arial MT"/>
                <a:cs typeface="Arial MT"/>
              </a:rPr>
              <a:t>hair,</a:t>
            </a:r>
            <a:r>
              <a:rPr sz="1100" spc="-5" dirty="0">
                <a:solidFill>
                  <a:srgbClr val="231F20"/>
                </a:solidFill>
                <a:latin typeface="Arial MT"/>
                <a:cs typeface="Arial MT"/>
              </a:rPr>
              <a:t> </a:t>
            </a:r>
            <a:r>
              <a:rPr sz="1100" dirty="0">
                <a:solidFill>
                  <a:srgbClr val="231F20"/>
                </a:solidFill>
                <a:latin typeface="Arial MT"/>
                <a:cs typeface="Arial MT"/>
              </a:rPr>
              <a:t>fix </a:t>
            </a:r>
            <a:r>
              <a:rPr sz="1100" spc="-5" dirty="0">
                <a:solidFill>
                  <a:srgbClr val="231F20"/>
                </a:solidFill>
                <a:latin typeface="Arial MT"/>
                <a:cs typeface="Arial MT"/>
              </a:rPr>
              <a:t>our</a:t>
            </a:r>
            <a:r>
              <a:rPr sz="1100" spc="-10" dirty="0">
                <a:solidFill>
                  <a:srgbClr val="231F20"/>
                </a:solidFill>
                <a:latin typeface="Arial MT"/>
                <a:cs typeface="Arial MT"/>
              </a:rPr>
              <a:t> </a:t>
            </a:r>
            <a:r>
              <a:rPr sz="1100" dirty="0">
                <a:solidFill>
                  <a:srgbClr val="231F20"/>
                </a:solidFill>
                <a:latin typeface="Arial MT"/>
                <a:cs typeface="Arial MT"/>
              </a:rPr>
              <a:t>cars,</a:t>
            </a:r>
            <a:r>
              <a:rPr sz="1100" spc="-5" dirty="0">
                <a:solidFill>
                  <a:srgbClr val="231F20"/>
                </a:solidFill>
                <a:latin typeface="Arial MT"/>
                <a:cs typeface="Arial MT"/>
              </a:rPr>
              <a:t> </a:t>
            </a:r>
            <a:r>
              <a:rPr sz="1100" dirty="0">
                <a:solidFill>
                  <a:srgbClr val="231F20"/>
                </a:solidFill>
                <a:latin typeface="Arial MT"/>
                <a:cs typeface="Arial MT"/>
              </a:rPr>
              <a:t>the </a:t>
            </a:r>
            <a:r>
              <a:rPr sz="1100" spc="-5" dirty="0">
                <a:solidFill>
                  <a:srgbClr val="231F20"/>
                </a:solidFill>
                <a:latin typeface="Arial MT"/>
                <a:cs typeface="Arial MT"/>
              </a:rPr>
              <a:t>list</a:t>
            </a:r>
            <a:r>
              <a:rPr sz="1100" spc="-10" dirty="0">
                <a:solidFill>
                  <a:srgbClr val="231F20"/>
                </a:solidFill>
                <a:latin typeface="Arial MT"/>
                <a:cs typeface="Arial MT"/>
              </a:rPr>
              <a:t> </a:t>
            </a:r>
            <a:r>
              <a:rPr sz="1100" spc="-5" dirty="0">
                <a:solidFill>
                  <a:srgbClr val="231F20"/>
                </a:solidFill>
                <a:latin typeface="Arial MT"/>
                <a:cs typeface="Arial MT"/>
              </a:rPr>
              <a:t>goes</a:t>
            </a:r>
            <a:r>
              <a:rPr sz="1100" spc="-10" dirty="0">
                <a:solidFill>
                  <a:srgbClr val="231F20"/>
                </a:solidFill>
                <a:latin typeface="Arial MT"/>
                <a:cs typeface="Arial MT"/>
              </a:rPr>
              <a:t> </a:t>
            </a:r>
            <a:r>
              <a:rPr sz="1100" spc="-5" dirty="0">
                <a:solidFill>
                  <a:srgbClr val="231F20"/>
                </a:solidFill>
                <a:latin typeface="Arial MT"/>
                <a:cs typeface="Arial MT"/>
              </a:rPr>
              <a:t>on</a:t>
            </a:r>
            <a:r>
              <a:rPr sz="1100" spc="-10" dirty="0">
                <a:solidFill>
                  <a:srgbClr val="231F20"/>
                </a:solidFill>
                <a:latin typeface="Arial MT"/>
                <a:cs typeface="Arial MT"/>
              </a:rPr>
              <a:t> </a:t>
            </a:r>
            <a:r>
              <a:rPr sz="1100" spc="-5" dirty="0">
                <a:solidFill>
                  <a:srgbClr val="231F20"/>
                </a:solidFill>
                <a:latin typeface="Arial MT"/>
                <a:cs typeface="Arial MT"/>
              </a:rPr>
              <a:t>and on.</a:t>
            </a:r>
            <a:r>
              <a:rPr lang="en-US" sz="1100" spc="-5" dirty="0">
                <a:solidFill>
                  <a:srgbClr val="231F20"/>
                </a:solidFill>
                <a:latin typeface="Arial MT"/>
                <a:cs typeface="Arial MT"/>
              </a:rPr>
              <a:t> Life</a:t>
            </a:r>
            <a:r>
              <a:rPr lang="en-US" sz="1100" dirty="0">
                <a:solidFill>
                  <a:srgbClr val="231F20"/>
                </a:solidFill>
                <a:latin typeface="Arial MT"/>
                <a:cs typeface="Arial MT"/>
              </a:rPr>
              <a:t> </a:t>
            </a:r>
            <a:r>
              <a:rPr sz="1100" spc="-5" dirty="0">
                <a:solidFill>
                  <a:srgbClr val="231F20"/>
                </a:solidFill>
                <a:latin typeface="Arial MT"/>
                <a:cs typeface="Arial MT"/>
              </a:rPr>
              <a:t>wouldn’t</a:t>
            </a:r>
            <a:endParaRPr sz="1100" dirty="0">
              <a:latin typeface="Arial MT"/>
              <a:cs typeface="Arial MT"/>
            </a:endParaRPr>
          </a:p>
          <a:p>
            <a:pPr marL="12700" marR="5080">
              <a:lnSpc>
                <a:spcPct val="106100"/>
              </a:lnSpc>
            </a:pPr>
            <a:r>
              <a:rPr sz="1100" spc="-5" dirty="0">
                <a:solidFill>
                  <a:srgbClr val="231F20"/>
                </a:solidFill>
                <a:latin typeface="Arial MT"/>
                <a:cs typeface="Arial MT"/>
              </a:rPr>
              <a:t>be </a:t>
            </a:r>
            <a:r>
              <a:rPr sz="1100" dirty="0">
                <a:solidFill>
                  <a:srgbClr val="231F20"/>
                </a:solidFill>
                <a:latin typeface="Arial MT"/>
                <a:cs typeface="Arial MT"/>
              </a:rPr>
              <a:t>the same </a:t>
            </a:r>
            <a:r>
              <a:rPr sz="1100" spc="-5" dirty="0">
                <a:solidFill>
                  <a:srgbClr val="231F20"/>
                </a:solidFill>
                <a:latin typeface="Arial MT"/>
                <a:cs typeface="Arial MT"/>
              </a:rPr>
              <a:t>without </a:t>
            </a:r>
            <a:r>
              <a:rPr sz="1100" spc="-15" dirty="0">
                <a:solidFill>
                  <a:srgbClr val="231F20"/>
                </a:solidFill>
                <a:latin typeface="Arial MT"/>
                <a:cs typeface="Arial MT"/>
              </a:rPr>
              <a:t>them.</a:t>
            </a:r>
            <a:r>
              <a:rPr lang="en-NZ" sz="1100" spc="-15" dirty="0">
                <a:solidFill>
                  <a:srgbClr val="231F20"/>
                </a:solidFill>
                <a:latin typeface="Arial MT"/>
                <a:cs typeface="Arial MT"/>
              </a:rPr>
              <a:t> </a:t>
            </a:r>
            <a:r>
              <a:rPr sz="1100" spc="-15" dirty="0">
                <a:solidFill>
                  <a:srgbClr val="231F20"/>
                </a:solidFill>
                <a:latin typeface="Arial MT"/>
                <a:cs typeface="Arial MT"/>
              </a:rPr>
              <a:t>Yet </a:t>
            </a:r>
            <a:r>
              <a:rPr sz="1100" dirty="0">
                <a:solidFill>
                  <a:srgbClr val="231F20"/>
                </a:solidFill>
                <a:latin typeface="Arial MT"/>
                <a:cs typeface="Arial MT"/>
              </a:rPr>
              <a:t>theirs </a:t>
            </a:r>
            <a:r>
              <a:rPr sz="1100" spc="-5" dirty="0">
                <a:solidFill>
                  <a:srgbClr val="231F20"/>
                </a:solidFill>
                <a:latin typeface="Arial MT"/>
                <a:cs typeface="Arial MT"/>
              </a:rPr>
              <a:t>is </a:t>
            </a:r>
            <a:r>
              <a:rPr sz="1100" dirty="0">
                <a:solidFill>
                  <a:srgbClr val="231F20"/>
                </a:solidFill>
                <a:latin typeface="Arial MT"/>
                <a:cs typeface="Arial MT"/>
              </a:rPr>
              <a:t>a </a:t>
            </a:r>
            <a:r>
              <a:rPr sz="1100" spc="-5" dirty="0">
                <a:solidFill>
                  <a:srgbClr val="231F20"/>
                </a:solidFill>
                <a:latin typeface="Arial MT"/>
                <a:cs typeface="Arial MT"/>
              </a:rPr>
              <a:t>precarious position. </a:t>
            </a:r>
            <a:r>
              <a:rPr sz="1100" dirty="0">
                <a:solidFill>
                  <a:srgbClr val="231F20"/>
                </a:solidFill>
                <a:latin typeface="Arial MT"/>
                <a:cs typeface="Arial MT"/>
              </a:rPr>
              <a:t>They </a:t>
            </a:r>
            <a:r>
              <a:rPr sz="1100" spc="-5" dirty="0">
                <a:solidFill>
                  <a:srgbClr val="231F20"/>
                </a:solidFill>
                <a:latin typeface="Arial MT"/>
                <a:cs typeface="Arial MT"/>
              </a:rPr>
              <a:t>experience</a:t>
            </a:r>
            <a:r>
              <a:rPr lang="en-US" sz="1100" spc="-5" dirty="0">
                <a:solidFill>
                  <a:srgbClr val="231F20"/>
                </a:solidFill>
                <a:latin typeface="Arial MT"/>
                <a:cs typeface="Arial MT"/>
              </a:rPr>
              <a:t> </a:t>
            </a:r>
            <a:r>
              <a:rPr sz="1100" spc="-295" dirty="0">
                <a:solidFill>
                  <a:srgbClr val="231F20"/>
                </a:solidFill>
                <a:latin typeface="Arial MT"/>
                <a:cs typeface="Arial MT"/>
              </a:rPr>
              <a:t> </a:t>
            </a:r>
            <a:r>
              <a:rPr sz="1100" dirty="0">
                <a:solidFill>
                  <a:srgbClr val="231F20"/>
                </a:solidFill>
                <a:latin typeface="Arial MT"/>
                <a:cs typeface="Arial MT"/>
              </a:rPr>
              <a:t>the </a:t>
            </a:r>
            <a:r>
              <a:rPr lang="en-NZ" sz="1100" spc="-5" dirty="0">
                <a:solidFill>
                  <a:srgbClr val="231F20"/>
                </a:solidFill>
                <a:latin typeface="Arial MT"/>
                <a:cs typeface="Arial MT"/>
              </a:rPr>
              <a:t>highest failure rates</a:t>
            </a:r>
            <a:r>
              <a:rPr lang="en-US" sz="1100" dirty="0">
                <a:solidFill>
                  <a:srgbClr val="231F20"/>
                </a:solidFill>
                <a:latin typeface="Arial MT"/>
                <a:cs typeface="Arial MT"/>
              </a:rPr>
              <a:t>,</a:t>
            </a:r>
            <a:r>
              <a:rPr sz="1100" dirty="0">
                <a:solidFill>
                  <a:srgbClr val="231F20"/>
                </a:solidFill>
                <a:latin typeface="Arial MT"/>
                <a:cs typeface="Arial MT"/>
              </a:rPr>
              <a:t> </a:t>
            </a:r>
            <a:r>
              <a:rPr sz="1100" spc="-5" dirty="0">
                <a:solidFill>
                  <a:srgbClr val="231F20"/>
                </a:solidFill>
                <a:latin typeface="Arial MT"/>
                <a:cs typeface="Arial MT"/>
              </a:rPr>
              <a:t>and </a:t>
            </a:r>
            <a:r>
              <a:rPr sz="1100" dirty="0">
                <a:solidFill>
                  <a:srgbClr val="231F20"/>
                </a:solidFill>
                <a:latin typeface="Arial MT"/>
                <a:cs typeface="Arial MT"/>
              </a:rPr>
              <a:t>the </a:t>
            </a:r>
            <a:r>
              <a:rPr sz="1100" spc="-5" dirty="0">
                <a:solidFill>
                  <a:srgbClr val="231F20"/>
                </a:solidFill>
                <a:latin typeface="Arial MT"/>
                <a:cs typeface="Arial MT"/>
              </a:rPr>
              <a:t>owners often </a:t>
            </a:r>
            <a:r>
              <a:rPr sz="1100" dirty="0">
                <a:solidFill>
                  <a:srgbClr val="231F20"/>
                </a:solidFill>
                <a:latin typeface="Arial MT"/>
                <a:cs typeface="Arial MT"/>
              </a:rPr>
              <a:t>find themselves</a:t>
            </a:r>
            <a:r>
              <a:rPr lang="en-US" sz="1100" dirty="0">
                <a:solidFill>
                  <a:srgbClr val="231F20"/>
                </a:solidFill>
                <a:latin typeface="Arial MT"/>
                <a:cs typeface="Arial MT"/>
              </a:rPr>
              <a:t> </a:t>
            </a:r>
            <a:r>
              <a:rPr sz="1100" dirty="0">
                <a:solidFill>
                  <a:srgbClr val="231F20"/>
                </a:solidFill>
                <a:latin typeface="Arial MT"/>
                <a:cs typeface="Arial MT"/>
              </a:rPr>
              <a:t>stressed</a:t>
            </a:r>
            <a:r>
              <a:rPr sz="1100" spc="-5" dirty="0">
                <a:solidFill>
                  <a:srgbClr val="231F20"/>
                </a:solidFill>
                <a:latin typeface="Arial MT"/>
                <a:cs typeface="Arial MT"/>
              </a:rPr>
              <a:t> and only </a:t>
            </a:r>
            <a:r>
              <a:rPr sz="1100" dirty="0">
                <a:solidFill>
                  <a:srgbClr val="231F20"/>
                </a:solidFill>
                <a:latin typeface="Arial MT"/>
                <a:cs typeface="Arial MT"/>
              </a:rPr>
              <a:t>focusing </a:t>
            </a:r>
            <a:r>
              <a:rPr sz="1100" spc="-5" dirty="0">
                <a:solidFill>
                  <a:srgbClr val="231F20"/>
                </a:solidFill>
                <a:latin typeface="Arial MT"/>
                <a:cs typeface="Arial MT"/>
              </a:rPr>
              <a:t>on</a:t>
            </a:r>
            <a:r>
              <a:rPr sz="1100" spc="-10" dirty="0">
                <a:solidFill>
                  <a:srgbClr val="231F20"/>
                </a:solidFill>
                <a:latin typeface="Arial MT"/>
                <a:cs typeface="Arial MT"/>
              </a:rPr>
              <a:t> </a:t>
            </a:r>
            <a:r>
              <a:rPr sz="1100" dirty="0">
                <a:solidFill>
                  <a:srgbClr val="231F20"/>
                </a:solidFill>
                <a:latin typeface="Arial MT"/>
                <a:cs typeface="Arial MT"/>
              </a:rPr>
              <a:t>the </a:t>
            </a:r>
            <a:r>
              <a:rPr sz="1100" spc="-5" dirty="0">
                <a:solidFill>
                  <a:srgbClr val="231F20"/>
                </a:solidFill>
                <a:latin typeface="Arial MT"/>
                <a:cs typeface="Arial MT"/>
              </a:rPr>
              <a:t>day </a:t>
            </a:r>
            <a:r>
              <a:rPr sz="1100" dirty="0">
                <a:solidFill>
                  <a:srgbClr val="231F20"/>
                </a:solidFill>
                <a:latin typeface="Arial MT"/>
                <a:cs typeface="Arial MT"/>
              </a:rPr>
              <a:t>to </a:t>
            </a:r>
            <a:r>
              <a:rPr sz="1100" spc="-25" dirty="0">
                <a:solidFill>
                  <a:srgbClr val="231F20"/>
                </a:solidFill>
                <a:latin typeface="Arial MT"/>
                <a:cs typeface="Arial MT"/>
              </a:rPr>
              <a:t>day</a:t>
            </a:r>
            <a:r>
              <a:rPr lang="en-NZ" sz="1100" spc="-25" dirty="0">
                <a:solidFill>
                  <a:srgbClr val="231F20"/>
                </a:solidFill>
                <a:latin typeface="Arial MT"/>
                <a:cs typeface="Arial MT"/>
              </a:rPr>
              <a:t> rather than the longer-term health of the business.</a:t>
            </a:r>
            <a:endParaRPr sz="1100" dirty="0">
              <a:latin typeface="Arial MT"/>
              <a:cs typeface="Arial MT"/>
            </a:endParaRPr>
          </a:p>
          <a:p>
            <a:pPr marL="12700" marR="310515">
              <a:lnSpc>
                <a:spcPct val="106100"/>
              </a:lnSpc>
              <a:spcBef>
                <a:spcPts val="850"/>
              </a:spcBef>
            </a:pPr>
            <a:r>
              <a:rPr lang="en-NZ" sz="1100" dirty="0">
                <a:solidFill>
                  <a:srgbClr val="231F20"/>
                </a:solidFill>
                <a:latin typeface="Arial MT"/>
                <a:cs typeface="Arial MT"/>
              </a:rPr>
              <a:t>As evidenced by the severe weather events in 2023, these businesses operate in an environment that is highly vulnerable to natural hazards. (NZ has been ranked as the second riskiest country in the world for natural disasters*). At the end of the global supply chain, NZ is also susceptible to external disruptions. </a:t>
            </a:r>
            <a:endParaRPr sz="1100" dirty="0">
              <a:latin typeface="Arial MT"/>
              <a:cs typeface="Arial MT"/>
            </a:endParaRPr>
          </a:p>
        </p:txBody>
      </p:sp>
      <p:sp>
        <p:nvSpPr>
          <p:cNvPr id="3" name="object 3"/>
          <p:cNvSpPr txBox="1"/>
          <p:nvPr/>
        </p:nvSpPr>
        <p:spPr>
          <a:xfrm>
            <a:off x="5507400" y="2091913"/>
            <a:ext cx="4838700" cy="2114681"/>
          </a:xfrm>
          <a:prstGeom prst="rect">
            <a:avLst/>
          </a:prstGeom>
        </p:spPr>
        <p:txBody>
          <a:bodyPr vert="horz" wrap="square" lIns="0" tIns="12700" rIns="0" bIns="0" rtlCol="0" anchor="t">
            <a:spAutoFit/>
          </a:bodyPr>
          <a:lstStyle/>
          <a:p>
            <a:pPr marL="12700" marR="5080">
              <a:lnSpc>
                <a:spcPct val="106100"/>
              </a:lnSpc>
              <a:spcBef>
                <a:spcPts val="100"/>
              </a:spcBef>
            </a:pPr>
            <a:r>
              <a:rPr lang="en-NZ" sz="1100" dirty="0">
                <a:solidFill>
                  <a:srgbClr val="231F20"/>
                </a:solidFill>
                <a:latin typeface="Arial MT"/>
                <a:cs typeface="Arial MT"/>
              </a:rPr>
              <a:t>Add </a:t>
            </a:r>
            <a:r>
              <a:rPr lang="en-NZ" sz="1100" spc="-5" dirty="0">
                <a:solidFill>
                  <a:srgbClr val="231F20"/>
                </a:solidFill>
                <a:latin typeface="Arial MT"/>
                <a:cs typeface="Arial MT"/>
              </a:rPr>
              <a:t>in the tailwinds of COVID-19</a:t>
            </a:r>
            <a:r>
              <a:rPr lang="en-NZ" sz="1100" dirty="0">
                <a:solidFill>
                  <a:srgbClr val="231F20"/>
                </a:solidFill>
                <a:latin typeface="Arial MT"/>
                <a:cs typeface="Arial MT"/>
              </a:rPr>
              <a:t> and </a:t>
            </a:r>
            <a:r>
              <a:rPr lang="en-NZ" sz="1100" spc="-10" dirty="0">
                <a:solidFill>
                  <a:srgbClr val="231F20"/>
                </a:solidFill>
                <a:latin typeface="Arial MT"/>
                <a:cs typeface="Arial MT"/>
              </a:rPr>
              <a:t>it’s </a:t>
            </a:r>
            <a:r>
              <a:rPr lang="en-NZ" sz="1100" spc="-5" dirty="0">
                <a:solidFill>
                  <a:srgbClr val="231F20"/>
                </a:solidFill>
                <a:latin typeface="Arial MT"/>
                <a:cs typeface="Arial MT"/>
              </a:rPr>
              <a:t>no </a:t>
            </a:r>
            <a:r>
              <a:rPr lang="en-NZ" sz="1100" dirty="0">
                <a:solidFill>
                  <a:srgbClr val="231F20"/>
                </a:solidFill>
                <a:latin typeface="Arial MT"/>
                <a:cs typeface="Arial MT"/>
              </a:rPr>
              <a:t>surprise that small </a:t>
            </a:r>
            <a:r>
              <a:rPr lang="en-NZ" sz="1100" spc="-5" dirty="0">
                <a:solidFill>
                  <a:srgbClr val="231F20"/>
                </a:solidFill>
                <a:latin typeface="Arial MT"/>
                <a:cs typeface="Arial MT"/>
              </a:rPr>
              <a:t>businesses </a:t>
            </a:r>
            <a:r>
              <a:rPr lang="en-NZ" sz="1100" spc="-295" dirty="0">
                <a:solidFill>
                  <a:srgbClr val="231F20"/>
                </a:solidFill>
                <a:latin typeface="Arial MT"/>
                <a:cs typeface="Arial MT"/>
              </a:rPr>
              <a:t> </a:t>
            </a:r>
            <a:r>
              <a:rPr lang="en-NZ" sz="1100" spc="-5" dirty="0">
                <a:solidFill>
                  <a:srgbClr val="231F20"/>
                </a:solidFill>
                <a:latin typeface="Arial MT"/>
                <a:cs typeface="Arial MT"/>
              </a:rPr>
              <a:t>are</a:t>
            </a:r>
            <a:r>
              <a:rPr lang="en-NZ" sz="1100" spc="-10" dirty="0">
                <a:solidFill>
                  <a:srgbClr val="231F20"/>
                </a:solidFill>
                <a:latin typeface="Arial MT"/>
                <a:cs typeface="Arial MT"/>
              </a:rPr>
              <a:t> </a:t>
            </a:r>
            <a:r>
              <a:rPr lang="en-NZ" sz="1100" dirty="0">
                <a:solidFill>
                  <a:srgbClr val="231F20"/>
                </a:solidFill>
                <a:latin typeface="Arial MT"/>
                <a:cs typeface="Arial MT"/>
              </a:rPr>
              <a:t>reporting more stress</a:t>
            </a:r>
            <a:r>
              <a:rPr lang="en-NZ" sz="1100" spc="-5" dirty="0">
                <a:solidFill>
                  <a:srgbClr val="231F20"/>
                </a:solidFill>
                <a:latin typeface="Arial MT"/>
                <a:cs typeface="Arial MT"/>
              </a:rPr>
              <a:t> </a:t>
            </a:r>
            <a:r>
              <a:rPr lang="en-NZ" sz="1100" dirty="0">
                <a:solidFill>
                  <a:srgbClr val="231F20"/>
                </a:solidFill>
                <a:latin typeface="Arial MT"/>
                <a:cs typeface="Arial MT"/>
              </a:rPr>
              <a:t>than </a:t>
            </a:r>
            <a:r>
              <a:rPr lang="en-NZ" sz="1100" spc="-5" dirty="0">
                <a:solidFill>
                  <a:srgbClr val="231F20"/>
                </a:solidFill>
                <a:latin typeface="Arial MT"/>
                <a:cs typeface="Arial MT"/>
              </a:rPr>
              <a:t>optimism.</a:t>
            </a:r>
          </a:p>
          <a:p>
            <a:pPr marL="12700" marR="5080">
              <a:lnSpc>
                <a:spcPct val="106100"/>
              </a:lnSpc>
              <a:spcBef>
                <a:spcPts val="100"/>
              </a:spcBef>
            </a:pPr>
            <a:endParaRPr lang="en-NZ" sz="1100" dirty="0">
              <a:solidFill>
                <a:srgbClr val="231F20"/>
              </a:solidFill>
              <a:latin typeface="Arial MT"/>
              <a:cs typeface="Arial MT"/>
            </a:endParaRPr>
          </a:p>
          <a:p>
            <a:pPr marL="12700" marR="5080">
              <a:lnSpc>
                <a:spcPct val="106100"/>
              </a:lnSpc>
              <a:spcBef>
                <a:spcPts val="100"/>
              </a:spcBef>
            </a:pPr>
            <a:r>
              <a:rPr sz="1100" dirty="0">
                <a:solidFill>
                  <a:srgbClr val="231F20"/>
                </a:solidFill>
                <a:latin typeface="Arial MT"/>
                <a:cs typeface="Arial MT"/>
              </a:rPr>
              <a:t>International studies </a:t>
            </a:r>
            <a:r>
              <a:rPr sz="1100" spc="-5" dirty="0">
                <a:solidFill>
                  <a:srgbClr val="231F20"/>
                </a:solidFill>
                <a:latin typeface="Arial MT"/>
                <a:cs typeface="Arial MT"/>
              </a:rPr>
              <a:t>have </a:t>
            </a:r>
            <a:r>
              <a:rPr sz="1100" dirty="0">
                <a:solidFill>
                  <a:srgbClr val="231F20"/>
                </a:solidFill>
                <a:latin typeface="Arial MT"/>
                <a:cs typeface="Arial MT"/>
              </a:rPr>
              <a:t>shown the </a:t>
            </a:r>
            <a:r>
              <a:rPr sz="1100" spc="-5" dirty="0">
                <a:solidFill>
                  <a:srgbClr val="231F20"/>
                </a:solidFill>
                <a:latin typeface="Arial MT"/>
                <a:cs typeface="Arial MT"/>
              </a:rPr>
              <a:t>benefits of</a:t>
            </a:r>
            <a:r>
              <a:rPr lang="en-NZ" sz="1100" spc="-5" dirty="0">
                <a:solidFill>
                  <a:srgbClr val="231F20"/>
                </a:solidFill>
                <a:latin typeface="Arial MT"/>
                <a:cs typeface="Arial MT"/>
              </a:rPr>
              <a:t> having s</a:t>
            </a:r>
            <a:r>
              <a:rPr lang="en-NZ" sz="1100" dirty="0">
                <a:solidFill>
                  <a:srgbClr val="231F20"/>
                </a:solidFill>
                <a:latin typeface="Arial MT"/>
                <a:cs typeface="Arial MT"/>
              </a:rPr>
              <a:t>tronger</a:t>
            </a:r>
            <a:r>
              <a:rPr sz="1100" dirty="0">
                <a:solidFill>
                  <a:srgbClr val="231F20"/>
                </a:solidFill>
                <a:latin typeface="Arial MT"/>
                <a:cs typeface="Arial MT"/>
              </a:rPr>
              <a:t> </a:t>
            </a:r>
            <a:r>
              <a:rPr sz="1100" spc="-5" dirty="0">
                <a:solidFill>
                  <a:srgbClr val="231F20"/>
                </a:solidFill>
                <a:latin typeface="Arial MT"/>
                <a:cs typeface="Arial MT"/>
              </a:rPr>
              <a:t>businesses, with higher economic </a:t>
            </a:r>
            <a:r>
              <a:rPr sz="1100" dirty="0">
                <a:solidFill>
                  <a:srgbClr val="231F20"/>
                </a:solidFill>
                <a:latin typeface="Arial MT"/>
                <a:cs typeface="Arial MT"/>
              </a:rPr>
              <a:t>contributions, </a:t>
            </a:r>
            <a:r>
              <a:rPr sz="1100" spc="-5" dirty="0">
                <a:solidFill>
                  <a:srgbClr val="231F20"/>
                </a:solidFill>
                <a:latin typeface="Arial MT"/>
                <a:cs typeface="Arial MT"/>
              </a:rPr>
              <a:t>improved </a:t>
            </a:r>
            <a:r>
              <a:rPr sz="1100" dirty="0">
                <a:solidFill>
                  <a:srgbClr val="231F20"/>
                </a:solidFill>
                <a:latin typeface="Arial MT"/>
                <a:cs typeface="Arial MT"/>
              </a:rPr>
              <a:t>mental</a:t>
            </a:r>
            <a:r>
              <a:rPr lang="en-US" sz="1100" dirty="0">
                <a:solidFill>
                  <a:srgbClr val="231F20"/>
                </a:solidFill>
                <a:latin typeface="Arial MT"/>
                <a:cs typeface="Arial MT"/>
              </a:rPr>
              <a:t> </a:t>
            </a:r>
            <a:r>
              <a:rPr sz="1100" spc="-295" dirty="0">
                <a:solidFill>
                  <a:srgbClr val="231F20"/>
                </a:solidFill>
                <a:latin typeface="Arial MT"/>
                <a:cs typeface="Arial MT"/>
              </a:rPr>
              <a:t> </a:t>
            </a:r>
            <a:r>
              <a:rPr sz="1100" spc="-5" dirty="0">
                <a:solidFill>
                  <a:srgbClr val="231F20"/>
                </a:solidFill>
                <a:latin typeface="Arial MT"/>
                <a:cs typeface="Arial MT"/>
              </a:rPr>
              <a:t>health</a:t>
            </a:r>
            <a:r>
              <a:rPr sz="1100" spc="-10" dirty="0">
                <a:solidFill>
                  <a:srgbClr val="231F20"/>
                </a:solidFill>
                <a:latin typeface="Arial MT"/>
                <a:cs typeface="Arial MT"/>
              </a:rPr>
              <a:t> </a:t>
            </a:r>
            <a:r>
              <a:rPr sz="1100" spc="-5" dirty="0">
                <a:solidFill>
                  <a:srgbClr val="231F20"/>
                </a:solidFill>
                <a:latin typeface="Arial MT"/>
                <a:cs typeface="Arial MT"/>
              </a:rPr>
              <a:t>of owners</a:t>
            </a:r>
            <a:r>
              <a:rPr sz="1100" spc="-10" dirty="0">
                <a:solidFill>
                  <a:srgbClr val="231F20"/>
                </a:solidFill>
                <a:latin typeface="Arial MT"/>
                <a:cs typeface="Arial MT"/>
              </a:rPr>
              <a:t> </a:t>
            </a:r>
            <a:r>
              <a:rPr sz="1100" spc="-5" dirty="0">
                <a:solidFill>
                  <a:srgbClr val="231F20"/>
                </a:solidFill>
                <a:latin typeface="Arial MT"/>
                <a:cs typeface="Arial MT"/>
              </a:rPr>
              <a:t>and workers</a:t>
            </a:r>
            <a:r>
              <a:rPr lang="en-US" sz="1100" spc="-5" dirty="0">
                <a:solidFill>
                  <a:srgbClr val="231F20"/>
                </a:solidFill>
                <a:latin typeface="Arial MT"/>
                <a:cs typeface="Arial MT"/>
              </a:rPr>
              <a:t>,</a:t>
            </a:r>
            <a:r>
              <a:rPr sz="1100" spc="-5" dirty="0">
                <a:solidFill>
                  <a:srgbClr val="231F20"/>
                </a:solidFill>
                <a:latin typeface="Arial MT"/>
                <a:cs typeface="Arial MT"/>
              </a:rPr>
              <a:t> and</a:t>
            </a:r>
            <a:r>
              <a:rPr sz="1100" spc="-10" dirty="0">
                <a:solidFill>
                  <a:srgbClr val="231F20"/>
                </a:solidFill>
                <a:latin typeface="Arial MT"/>
                <a:cs typeface="Arial MT"/>
              </a:rPr>
              <a:t> </a:t>
            </a:r>
            <a:r>
              <a:rPr sz="1100" spc="-5" dirty="0">
                <a:solidFill>
                  <a:srgbClr val="231F20"/>
                </a:solidFill>
                <a:latin typeface="Arial MT"/>
                <a:cs typeface="Arial MT"/>
              </a:rPr>
              <a:t>broader benefits </a:t>
            </a:r>
            <a:r>
              <a:rPr sz="1100" dirty="0">
                <a:solidFill>
                  <a:srgbClr val="231F20"/>
                </a:solidFill>
                <a:latin typeface="Arial MT"/>
                <a:cs typeface="Arial MT"/>
              </a:rPr>
              <a:t>to</a:t>
            </a:r>
            <a:r>
              <a:rPr sz="1100" spc="-5" dirty="0">
                <a:solidFill>
                  <a:srgbClr val="231F20"/>
                </a:solidFill>
                <a:latin typeface="Arial MT"/>
                <a:cs typeface="Arial MT"/>
              </a:rPr>
              <a:t> </a:t>
            </a:r>
            <a:r>
              <a:rPr sz="1100" dirty="0">
                <a:solidFill>
                  <a:srgbClr val="231F20"/>
                </a:solidFill>
                <a:latin typeface="Arial MT"/>
                <a:cs typeface="Arial MT"/>
              </a:rPr>
              <a:t>the </a:t>
            </a:r>
            <a:r>
              <a:rPr sz="1100" spc="-10" dirty="0">
                <a:solidFill>
                  <a:srgbClr val="231F20"/>
                </a:solidFill>
                <a:latin typeface="Arial MT"/>
                <a:cs typeface="Arial MT"/>
              </a:rPr>
              <a:t>community.</a:t>
            </a:r>
            <a:endParaRPr sz="1100" dirty="0">
              <a:latin typeface="Arial MT"/>
              <a:cs typeface="Arial MT"/>
            </a:endParaRPr>
          </a:p>
          <a:p>
            <a:pPr marL="12700" marR="243840">
              <a:lnSpc>
                <a:spcPct val="106100"/>
              </a:lnSpc>
              <a:spcBef>
                <a:spcPts val="850"/>
              </a:spcBef>
            </a:pPr>
            <a:r>
              <a:rPr sz="1100" dirty="0">
                <a:solidFill>
                  <a:srgbClr val="231F20"/>
                </a:solidFill>
                <a:latin typeface="Arial MT"/>
                <a:cs typeface="Arial MT"/>
              </a:rPr>
              <a:t>Therefore,</a:t>
            </a:r>
            <a:r>
              <a:rPr sz="1100" spc="-15" dirty="0">
                <a:solidFill>
                  <a:srgbClr val="231F20"/>
                </a:solidFill>
                <a:latin typeface="Arial MT"/>
                <a:cs typeface="Arial MT"/>
              </a:rPr>
              <a:t> </a:t>
            </a:r>
            <a:r>
              <a:rPr sz="1100" dirty="0">
                <a:solidFill>
                  <a:srgbClr val="231F20"/>
                </a:solidFill>
                <a:latin typeface="Arial MT"/>
                <a:cs typeface="Arial MT"/>
              </a:rPr>
              <a:t>Better</a:t>
            </a:r>
            <a:r>
              <a:rPr sz="1100" spc="-10" dirty="0">
                <a:solidFill>
                  <a:srgbClr val="231F20"/>
                </a:solidFill>
                <a:latin typeface="Arial MT"/>
                <a:cs typeface="Arial MT"/>
              </a:rPr>
              <a:t> </a:t>
            </a:r>
            <a:r>
              <a:rPr sz="1100" dirty="0">
                <a:solidFill>
                  <a:srgbClr val="231F20"/>
                </a:solidFill>
                <a:latin typeface="Arial MT"/>
                <a:cs typeface="Arial MT"/>
              </a:rPr>
              <a:t>for</a:t>
            </a:r>
            <a:r>
              <a:rPr sz="1100" spc="-10" dirty="0">
                <a:solidFill>
                  <a:srgbClr val="231F20"/>
                </a:solidFill>
                <a:latin typeface="Arial MT"/>
                <a:cs typeface="Arial MT"/>
              </a:rPr>
              <a:t> </a:t>
            </a:r>
            <a:r>
              <a:rPr sz="1100" dirty="0">
                <a:solidFill>
                  <a:srgbClr val="231F20"/>
                </a:solidFill>
                <a:latin typeface="Arial MT"/>
                <a:cs typeface="Arial MT"/>
              </a:rPr>
              <a:t>Business</a:t>
            </a:r>
            <a:r>
              <a:rPr lang="en-US" sz="1100" spc="-10" dirty="0">
                <a:solidFill>
                  <a:srgbClr val="231F20"/>
                </a:solidFill>
                <a:latin typeface="Arial MT"/>
                <a:cs typeface="Arial MT"/>
              </a:rPr>
              <a:t> (B4B) </a:t>
            </a:r>
            <a:r>
              <a:rPr sz="1100" dirty="0">
                <a:solidFill>
                  <a:srgbClr val="231F20"/>
                </a:solidFill>
                <a:latin typeface="Arial MT"/>
                <a:cs typeface="Arial MT"/>
              </a:rPr>
              <a:t>commissioned</a:t>
            </a:r>
            <a:r>
              <a:rPr sz="1100" spc="-10" dirty="0">
                <a:solidFill>
                  <a:srgbClr val="231F20"/>
                </a:solidFill>
                <a:latin typeface="Arial MT"/>
                <a:cs typeface="Arial MT"/>
              </a:rPr>
              <a:t> </a:t>
            </a:r>
            <a:r>
              <a:rPr sz="1100" dirty="0">
                <a:solidFill>
                  <a:srgbClr val="231F20"/>
                </a:solidFill>
                <a:latin typeface="Arial MT"/>
                <a:cs typeface="Arial MT"/>
              </a:rPr>
              <a:t>a</a:t>
            </a:r>
            <a:r>
              <a:rPr sz="1100" spc="-15" dirty="0">
                <a:solidFill>
                  <a:srgbClr val="231F20"/>
                </a:solidFill>
                <a:latin typeface="Arial MT"/>
                <a:cs typeface="Arial MT"/>
              </a:rPr>
              <a:t> </a:t>
            </a:r>
            <a:r>
              <a:rPr sz="1100" dirty="0">
                <a:solidFill>
                  <a:srgbClr val="231F20"/>
                </a:solidFill>
                <a:latin typeface="Arial MT"/>
                <a:cs typeface="Arial MT"/>
              </a:rPr>
              <a:t>study</a:t>
            </a:r>
            <a:r>
              <a:rPr sz="1100" spc="-10" dirty="0">
                <a:solidFill>
                  <a:srgbClr val="231F20"/>
                </a:solidFill>
                <a:latin typeface="Arial MT"/>
                <a:cs typeface="Arial MT"/>
              </a:rPr>
              <a:t> </a:t>
            </a:r>
            <a:r>
              <a:rPr sz="1100" dirty="0">
                <a:solidFill>
                  <a:srgbClr val="231F20"/>
                </a:solidFill>
                <a:latin typeface="Arial MT"/>
                <a:cs typeface="Arial MT"/>
              </a:rPr>
              <a:t>to</a:t>
            </a:r>
            <a:r>
              <a:rPr sz="1100" spc="-10" dirty="0">
                <a:solidFill>
                  <a:srgbClr val="231F20"/>
                </a:solidFill>
                <a:latin typeface="Arial MT"/>
                <a:cs typeface="Arial MT"/>
              </a:rPr>
              <a:t> </a:t>
            </a:r>
            <a:r>
              <a:rPr sz="1100" spc="-5" dirty="0">
                <a:solidFill>
                  <a:srgbClr val="231F20"/>
                </a:solidFill>
                <a:latin typeface="Arial MT"/>
                <a:cs typeface="Arial MT"/>
              </a:rPr>
              <a:t>better</a:t>
            </a:r>
            <a:r>
              <a:rPr sz="1100" spc="-15" dirty="0">
                <a:solidFill>
                  <a:srgbClr val="231F20"/>
                </a:solidFill>
                <a:latin typeface="Arial MT"/>
                <a:cs typeface="Arial MT"/>
              </a:rPr>
              <a:t> </a:t>
            </a:r>
            <a:r>
              <a:rPr sz="1100" spc="-5" dirty="0">
                <a:solidFill>
                  <a:srgbClr val="231F20"/>
                </a:solidFill>
                <a:latin typeface="Arial MT"/>
                <a:cs typeface="Arial MT"/>
              </a:rPr>
              <a:t>understand</a:t>
            </a:r>
            <a:r>
              <a:rPr lang="en-US" sz="1100" spc="-5" dirty="0">
                <a:solidFill>
                  <a:srgbClr val="231F20"/>
                </a:solidFill>
                <a:latin typeface="Arial MT"/>
                <a:cs typeface="Arial MT"/>
              </a:rPr>
              <a:t> </a:t>
            </a:r>
            <a:r>
              <a:rPr sz="1100" spc="-290" dirty="0">
                <a:solidFill>
                  <a:srgbClr val="231F20"/>
                </a:solidFill>
                <a:latin typeface="Arial MT"/>
                <a:cs typeface="Arial MT"/>
              </a:rPr>
              <a:t> </a:t>
            </a:r>
            <a:r>
              <a:rPr sz="1100" spc="-5" dirty="0">
                <a:solidFill>
                  <a:srgbClr val="231F20"/>
                </a:solidFill>
                <a:latin typeface="Arial MT"/>
                <a:cs typeface="Arial MT"/>
              </a:rPr>
              <a:t>how</a:t>
            </a:r>
            <a:r>
              <a:rPr sz="1100" spc="-10" dirty="0">
                <a:solidFill>
                  <a:srgbClr val="231F20"/>
                </a:solidFill>
                <a:latin typeface="Arial MT"/>
                <a:cs typeface="Arial MT"/>
              </a:rPr>
              <a:t> </a:t>
            </a:r>
            <a:r>
              <a:rPr sz="1100" dirty="0">
                <a:solidFill>
                  <a:srgbClr val="231F20"/>
                </a:solidFill>
                <a:latin typeface="Arial MT"/>
                <a:cs typeface="Arial MT"/>
              </a:rPr>
              <a:t>resilient</a:t>
            </a:r>
            <a:r>
              <a:rPr sz="1100" spc="-5" dirty="0">
                <a:solidFill>
                  <a:srgbClr val="231F20"/>
                </a:solidFill>
                <a:latin typeface="Arial MT"/>
                <a:cs typeface="Arial MT"/>
              </a:rPr>
              <a:t> </a:t>
            </a:r>
            <a:r>
              <a:rPr sz="1100" dirty="0">
                <a:solidFill>
                  <a:srgbClr val="231F20"/>
                </a:solidFill>
                <a:latin typeface="Arial MT"/>
                <a:cs typeface="Arial MT"/>
              </a:rPr>
              <a:t>small</a:t>
            </a:r>
            <a:r>
              <a:rPr sz="1100" spc="-5" dirty="0">
                <a:solidFill>
                  <a:srgbClr val="231F20"/>
                </a:solidFill>
                <a:latin typeface="Arial MT"/>
                <a:cs typeface="Arial MT"/>
              </a:rPr>
              <a:t> businesses</a:t>
            </a:r>
            <a:r>
              <a:rPr sz="1100" spc="-10" dirty="0">
                <a:solidFill>
                  <a:srgbClr val="231F20"/>
                </a:solidFill>
                <a:latin typeface="Arial MT"/>
                <a:cs typeface="Arial MT"/>
              </a:rPr>
              <a:t> </a:t>
            </a:r>
            <a:r>
              <a:rPr sz="1100" spc="-5" dirty="0">
                <a:solidFill>
                  <a:srgbClr val="231F20"/>
                </a:solidFill>
                <a:latin typeface="Arial MT"/>
                <a:cs typeface="Arial MT"/>
              </a:rPr>
              <a:t>are, and</a:t>
            </a:r>
            <a:r>
              <a:rPr sz="1100" spc="-10" dirty="0">
                <a:solidFill>
                  <a:srgbClr val="231F20"/>
                </a:solidFill>
                <a:latin typeface="Arial MT"/>
                <a:cs typeface="Arial MT"/>
              </a:rPr>
              <a:t> </a:t>
            </a:r>
            <a:r>
              <a:rPr sz="1100" spc="-5" dirty="0">
                <a:solidFill>
                  <a:srgbClr val="231F20"/>
                </a:solidFill>
                <a:latin typeface="Arial MT"/>
                <a:cs typeface="Arial MT"/>
              </a:rPr>
              <a:t>how</a:t>
            </a:r>
            <a:r>
              <a:rPr lang="en-US" sz="1100" spc="-10" dirty="0">
                <a:solidFill>
                  <a:srgbClr val="231F20"/>
                </a:solidFill>
                <a:latin typeface="Arial MT"/>
                <a:cs typeface="Arial MT"/>
              </a:rPr>
              <a:t> government</a:t>
            </a:r>
            <a:r>
              <a:rPr lang="en-US" sz="1100" spc="-5" dirty="0">
                <a:solidFill>
                  <a:srgbClr val="231F20"/>
                </a:solidFill>
                <a:latin typeface="Arial MT"/>
                <a:cs typeface="Arial MT"/>
              </a:rPr>
              <a:t> </a:t>
            </a:r>
            <a:r>
              <a:rPr sz="1100" dirty="0">
                <a:solidFill>
                  <a:srgbClr val="231F20"/>
                </a:solidFill>
                <a:latin typeface="Arial MT"/>
                <a:cs typeface="Arial MT"/>
              </a:rPr>
              <a:t>can </a:t>
            </a:r>
            <a:r>
              <a:rPr sz="1100" spc="-5" dirty="0">
                <a:solidFill>
                  <a:srgbClr val="231F20"/>
                </a:solidFill>
                <a:latin typeface="Arial MT"/>
                <a:cs typeface="Arial MT"/>
              </a:rPr>
              <a:t>best</a:t>
            </a:r>
            <a:r>
              <a:rPr sz="1100" spc="-10" dirty="0">
                <a:solidFill>
                  <a:srgbClr val="231F20"/>
                </a:solidFill>
                <a:latin typeface="Arial MT"/>
                <a:cs typeface="Arial MT"/>
              </a:rPr>
              <a:t> </a:t>
            </a:r>
            <a:r>
              <a:rPr sz="1100" dirty="0">
                <a:solidFill>
                  <a:srgbClr val="231F20"/>
                </a:solidFill>
                <a:latin typeface="Arial MT"/>
                <a:cs typeface="Arial MT"/>
              </a:rPr>
              <a:t>support</a:t>
            </a:r>
            <a:r>
              <a:rPr sz="1100" spc="-5" dirty="0">
                <a:solidFill>
                  <a:srgbClr val="231F20"/>
                </a:solidFill>
                <a:latin typeface="Arial MT"/>
                <a:cs typeface="Arial MT"/>
              </a:rPr>
              <a:t> </a:t>
            </a:r>
            <a:r>
              <a:rPr lang="en-US" sz="1100" dirty="0">
                <a:solidFill>
                  <a:srgbClr val="231F20"/>
                </a:solidFill>
                <a:latin typeface="Arial MT"/>
                <a:cs typeface="Arial MT"/>
              </a:rPr>
              <a:t>them to </a:t>
            </a:r>
            <a:r>
              <a:rPr sz="1100" spc="-5" dirty="0">
                <a:solidFill>
                  <a:srgbClr val="231F20"/>
                </a:solidFill>
                <a:latin typeface="Arial MT"/>
                <a:cs typeface="Arial MT"/>
              </a:rPr>
              <a:t>be </a:t>
            </a:r>
            <a:r>
              <a:rPr lang="en-NZ" sz="1100" spc="-5" dirty="0">
                <a:solidFill>
                  <a:srgbClr val="231F20"/>
                </a:solidFill>
                <a:latin typeface="Arial MT"/>
                <a:cs typeface="Arial MT"/>
              </a:rPr>
              <a:t>stronger</a:t>
            </a:r>
            <a:r>
              <a:rPr sz="1100" dirty="0">
                <a:solidFill>
                  <a:srgbClr val="231F20"/>
                </a:solidFill>
                <a:latin typeface="Arial MT"/>
                <a:cs typeface="Arial MT"/>
              </a:rPr>
              <a:t>. Increased </a:t>
            </a:r>
            <a:r>
              <a:rPr lang="en-NZ" sz="1100" dirty="0">
                <a:solidFill>
                  <a:srgbClr val="231F20"/>
                </a:solidFill>
                <a:latin typeface="Arial MT"/>
                <a:cs typeface="Arial MT"/>
              </a:rPr>
              <a:t>business strength</a:t>
            </a:r>
            <a:r>
              <a:rPr sz="1100" dirty="0">
                <a:solidFill>
                  <a:srgbClr val="231F20"/>
                </a:solidFill>
                <a:latin typeface="Arial MT"/>
                <a:cs typeface="Arial MT"/>
              </a:rPr>
              <a:t> </a:t>
            </a:r>
            <a:r>
              <a:rPr sz="1100" spc="-5" dirty="0">
                <a:solidFill>
                  <a:srgbClr val="231F20"/>
                </a:solidFill>
                <a:latin typeface="Arial MT"/>
                <a:cs typeface="Arial MT"/>
              </a:rPr>
              <a:t>will improve </a:t>
            </a:r>
            <a:r>
              <a:rPr sz="1100" dirty="0">
                <a:solidFill>
                  <a:srgbClr val="231F20"/>
                </a:solidFill>
                <a:latin typeface="Arial MT"/>
                <a:cs typeface="Arial MT"/>
              </a:rPr>
              <a:t>small </a:t>
            </a:r>
            <a:r>
              <a:rPr lang="en-US" sz="1100" spc="-5" dirty="0">
                <a:solidFill>
                  <a:srgbClr val="231F20"/>
                </a:solidFill>
                <a:latin typeface="Arial MT"/>
                <a:cs typeface="Arial MT"/>
              </a:rPr>
              <a:t>business'</a:t>
            </a:r>
            <a:r>
              <a:rPr sz="1100" spc="-5" dirty="0">
                <a:solidFill>
                  <a:srgbClr val="231F20"/>
                </a:solidFill>
                <a:latin typeface="Arial MT"/>
                <a:cs typeface="Arial MT"/>
              </a:rPr>
              <a:t> ability</a:t>
            </a:r>
            <a:r>
              <a:rPr lang="en-US" sz="1100" spc="-5" dirty="0">
                <a:solidFill>
                  <a:srgbClr val="231F20"/>
                </a:solidFill>
                <a:latin typeface="Arial MT"/>
                <a:cs typeface="Arial MT"/>
              </a:rPr>
              <a:t> </a:t>
            </a:r>
            <a:r>
              <a:rPr sz="1100" spc="-295" dirty="0">
                <a:solidFill>
                  <a:srgbClr val="231F20"/>
                </a:solidFill>
                <a:latin typeface="Arial MT"/>
                <a:cs typeface="Arial MT"/>
              </a:rPr>
              <a:t> </a:t>
            </a:r>
            <a:r>
              <a:rPr sz="1100" dirty="0">
                <a:solidFill>
                  <a:srgbClr val="231F20"/>
                </a:solidFill>
                <a:latin typeface="Arial MT"/>
                <a:cs typeface="Arial MT"/>
              </a:rPr>
              <a:t>to</a:t>
            </a:r>
            <a:r>
              <a:rPr sz="1100" spc="-5" dirty="0">
                <a:solidFill>
                  <a:srgbClr val="231F20"/>
                </a:solidFill>
                <a:latin typeface="Arial MT"/>
                <a:cs typeface="Arial MT"/>
              </a:rPr>
              <a:t> </a:t>
            </a:r>
            <a:r>
              <a:rPr sz="1100" dirty="0">
                <a:solidFill>
                  <a:srgbClr val="231F20"/>
                </a:solidFill>
                <a:latin typeface="Arial MT"/>
                <a:cs typeface="Arial MT"/>
              </a:rPr>
              <a:t>survive</a:t>
            </a:r>
            <a:r>
              <a:rPr sz="1100" spc="-5" dirty="0">
                <a:solidFill>
                  <a:srgbClr val="231F20"/>
                </a:solidFill>
                <a:latin typeface="Arial MT"/>
                <a:cs typeface="Arial MT"/>
              </a:rPr>
              <a:t> and</a:t>
            </a:r>
            <a:r>
              <a:rPr sz="1100" spc="-10" dirty="0">
                <a:solidFill>
                  <a:srgbClr val="231F20"/>
                </a:solidFill>
                <a:latin typeface="Arial MT"/>
                <a:cs typeface="Arial MT"/>
              </a:rPr>
              <a:t> </a:t>
            </a:r>
            <a:r>
              <a:rPr sz="1100" dirty="0">
                <a:solidFill>
                  <a:srgbClr val="231F20"/>
                </a:solidFill>
                <a:latin typeface="Arial MT"/>
                <a:cs typeface="Arial MT"/>
              </a:rPr>
              <a:t>thrive through</a:t>
            </a:r>
            <a:r>
              <a:rPr sz="1100" spc="-5" dirty="0">
                <a:solidFill>
                  <a:srgbClr val="231F20"/>
                </a:solidFill>
                <a:latin typeface="Arial MT"/>
                <a:cs typeface="Arial MT"/>
              </a:rPr>
              <a:t> likely</a:t>
            </a:r>
            <a:r>
              <a:rPr sz="1100" spc="-10" dirty="0">
                <a:solidFill>
                  <a:srgbClr val="231F20"/>
                </a:solidFill>
                <a:latin typeface="Arial MT"/>
                <a:cs typeface="Arial MT"/>
              </a:rPr>
              <a:t> </a:t>
            </a:r>
            <a:r>
              <a:rPr sz="1100" dirty="0">
                <a:solidFill>
                  <a:srgbClr val="231F20"/>
                </a:solidFill>
                <a:latin typeface="Arial MT"/>
                <a:cs typeface="Arial MT"/>
              </a:rPr>
              <a:t>future</a:t>
            </a:r>
            <a:r>
              <a:rPr sz="1100" spc="-5" dirty="0">
                <a:solidFill>
                  <a:srgbClr val="231F20"/>
                </a:solidFill>
                <a:latin typeface="Arial MT"/>
                <a:cs typeface="Arial MT"/>
              </a:rPr>
              <a:t> disruption</a:t>
            </a:r>
            <a:r>
              <a:rPr lang="en-NZ" sz="1100" spc="-5" dirty="0">
                <a:solidFill>
                  <a:srgbClr val="231F20"/>
                </a:solidFill>
                <a:latin typeface="Arial MT"/>
                <a:cs typeface="Arial MT"/>
              </a:rPr>
              <a:t>s</a:t>
            </a:r>
            <a:r>
              <a:rPr sz="1100" spc="-5" dirty="0">
                <a:solidFill>
                  <a:srgbClr val="231F20"/>
                </a:solidFill>
                <a:latin typeface="Arial MT"/>
                <a:cs typeface="Arial MT"/>
              </a:rPr>
              <a:t> and</a:t>
            </a:r>
            <a:r>
              <a:rPr sz="1100" spc="-10" dirty="0">
                <a:solidFill>
                  <a:srgbClr val="231F20"/>
                </a:solidFill>
                <a:latin typeface="Arial MT"/>
                <a:cs typeface="Arial MT"/>
              </a:rPr>
              <a:t> </a:t>
            </a:r>
            <a:r>
              <a:rPr sz="1100" dirty="0">
                <a:solidFill>
                  <a:srgbClr val="231F20"/>
                </a:solidFill>
                <a:latin typeface="Arial MT"/>
                <a:cs typeface="Arial MT"/>
              </a:rPr>
              <a:t>transitions.</a:t>
            </a:r>
            <a:endParaRPr sz="1100" dirty="0">
              <a:latin typeface="Arial MT"/>
              <a:cs typeface="Arial MT"/>
            </a:endParaRPr>
          </a:p>
        </p:txBody>
      </p:sp>
      <p:sp>
        <p:nvSpPr>
          <p:cNvPr id="4" name="object 4"/>
          <p:cNvSpPr/>
          <p:nvPr/>
        </p:nvSpPr>
        <p:spPr>
          <a:xfrm>
            <a:off x="360000" y="4636340"/>
            <a:ext cx="9972040" cy="0"/>
          </a:xfrm>
          <a:custGeom>
            <a:avLst/>
            <a:gdLst/>
            <a:ahLst/>
            <a:cxnLst/>
            <a:rect l="l" t="t" r="r" b="b"/>
            <a:pathLst>
              <a:path w="9972040">
                <a:moveTo>
                  <a:pt x="0" y="0"/>
                </a:moveTo>
                <a:lnTo>
                  <a:pt x="9972001" y="0"/>
                </a:lnTo>
              </a:path>
            </a:pathLst>
          </a:custGeom>
          <a:ln w="6350">
            <a:solidFill>
              <a:srgbClr val="231F20"/>
            </a:solidFill>
          </a:ln>
        </p:spPr>
        <p:txBody>
          <a:bodyPr wrap="square" lIns="0" tIns="0" rIns="0" bIns="0" rtlCol="0"/>
          <a:lstStyle/>
          <a:p>
            <a:endParaRPr/>
          </a:p>
        </p:txBody>
      </p:sp>
      <p:sp>
        <p:nvSpPr>
          <p:cNvPr id="5" name="object 5"/>
          <p:cNvSpPr txBox="1"/>
          <p:nvPr/>
        </p:nvSpPr>
        <p:spPr>
          <a:xfrm>
            <a:off x="1135696" y="1535738"/>
            <a:ext cx="9210404" cy="505267"/>
          </a:xfrm>
          <a:prstGeom prst="rect">
            <a:avLst/>
          </a:prstGeom>
        </p:spPr>
        <p:txBody>
          <a:bodyPr vert="horz" wrap="square" lIns="0" tIns="12700" rIns="0" bIns="0" rtlCol="0">
            <a:spAutoFit/>
          </a:bodyPr>
          <a:lstStyle/>
          <a:p>
            <a:pPr marL="12700">
              <a:lnSpc>
                <a:spcPct val="100000"/>
              </a:lnSpc>
              <a:spcBef>
                <a:spcPts val="100"/>
              </a:spcBef>
            </a:pPr>
            <a:r>
              <a:rPr lang="en-NZ" sz="1600" b="1" spc="25" dirty="0">
                <a:solidFill>
                  <a:srgbClr val="231F20"/>
                </a:solidFill>
                <a:latin typeface="Arial"/>
                <a:cs typeface="Arial"/>
              </a:rPr>
              <a:t>Having strong small businesses is a challenge for New Zealand in a country extremely vulnerable to natural hazards and at the end of the global supply chain.</a:t>
            </a:r>
            <a:endParaRPr sz="1600" dirty="0">
              <a:latin typeface="Arial"/>
              <a:cs typeface="Arial"/>
            </a:endParaRPr>
          </a:p>
        </p:txBody>
      </p:sp>
      <p:sp>
        <p:nvSpPr>
          <p:cNvPr id="6" name="object 6"/>
          <p:cNvSpPr/>
          <p:nvPr/>
        </p:nvSpPr>
        <p:spPr>
          <a:xfrm>
            <a:off x="360000" y="12197860"/>
            <a:ext cx="9972040" cy="0"/>
          </a:xfrm>
          <a:custGeom>
            <a:avLst/>
            <a:gdLst/>
            <a:ahLst/>
            <a:cxnLst/>
            <a:rect l="l" t="t" r="r" b="b"/>
            <a:pathLst>
              <a:path w="9972040">
                <a:moveTo>
                  <a:pt x="0" y="0"/>
                </a:moveTo>
                <a:lnTo>
                  <a:pt x="9972001" y="0"/>
                </a:lnTo>
              </a:path>
            </a:pathLst>
          </a:custGeom>
          <a:ln w="6350">
            <a:solidFill>
              <a:srgbClr val="231F20"/>
            </a:solidFill>
          </a:ln>
        </p:spPr>
        <p:txBody>
          <a:bodyPr wrap="square" lIns="0" tIns="0" rIns="0" bIns="0" rtlCol="0"/>
          <a:lstStyle/>
          <a:p>
            <a:endParaRPr/>
          </a:p>
        </p:txBody>
      </p:sp>
      <p:sp>
        <p:nvSpPr>
          <p:cNvPr id="7" name="object 7"/>
          <p:cNvSpPr txBox="1"/>
          <p:nvPr/>
        </p:nvSpPr>
        <p:spPr>
          <a:xfrm>
            <a:off x="5377914" y="12375235"/>
            <a:ext cx="5148382" cy="2148280"/>
          </a:xfrm>
          <a:prstGeom prst="rect">
            <a:avLst/>
          </a:prstGeom>
          <a:solidFill>
            <a:srgbClr val="B2E4E3"/>
          </a:solidFill>
        </p:spPr>
        <p:txBody>
          <a:bodyPr vert="horz" wrap="square" lIns="0" tIns="131445" rIns="0" bIns="0" rtlCol="0" anchor="t">
            <a:spAutoFit/>
          </a:bodyPr>
          <a:lstStyle/>
          <a:p>
            <a:pPr marL="179705" marR="881380">
              <a:lnSpc>
                <a:spcPct val="106100"/>
              </a:lnSpc>
              <a:spcBef>
                <a:spcPts val="1035"/>
              </a:spcBef>
            </a:pPr>
            <a:r>
              <a:rPr sz="1100" b="1" dirty="0">
                <a:solidFill>
                  <a:srgbClr val="231F20"/>
                </a:solidFill>
                <a:latin typeface="Arial"/>
                <a:cs typeface="Arial"/>
              </a:rPr>
              <a:t>Improving </a:t>
            </a:r>
            <a:r>
              <a:rPr lang="en-NZ" sz="1100" b="1" spc="-5" dirty="0">
                <a:solidFill>
                  <a:srgbClr val="231F20"/>
                </a:solidFill>
                <a:latin typeface="Arial"/>
                <a:cs typeface="Arial"/>
              </a:rPr>
              <a:t>resilience</a:t>
            </a:r>
            <a:r>
              <a:rPr sz="1100" b="1" spc="-5" dirty="0">
                <a:solidFill>
                  <a:srgbClr val="231F20"/>
                </a:solidFill>
                <a:latin typeface="Arial"/>
                <a:cs typeface="Arial"/>
              </a:rPr>
              <a:t> amongst small </a:t>
            </a:r>
            <a:r>
              <a:rPr sz="1100" b="1" dirty="0">
                <a:solidFill>
                  <a:srgbClr val="231F20"/>
                </a:solidFill>
                <a:latin typeface="Arial"/>
                <a:cs typeface="Arial"/>
              </a:rPr>
              <a:t>businesses will have</a:t>
            </a:r>
            <a:r>
              <a:rPr lang="en-US" sz="1100" b="1" dirty="0">
                <a:solidFill>
                  <a:srgbClr val="231F20"/>
                </a:solidFill>
                <a:latin typeface="Arial"/>
                <a:cs typeface="Arial"/>
              </a:rPr>
              <a:t> </a:t>
            </a:r>
            <a:r>
              <a:rPr sz="1100" b="1" spc="-295" dirty="0">
                <a:solidFill>
                  <a:srgbClr val="231F20"/>
                </a:solidFill>
                <a:latin typeface="Arial"/>
                <a:cs typeface="Arial"/>
              </a:rPr>
              <a:t> </a:t>
            </a:r>
            <a:r>
              <a:rPr sz="1100" b="1" dirty="0">
                <a:solidFill>
                  <a:srgbClr val="231F20"/>
                </a:solidFill>
                <a:latin typeface="Arial"/>
                <a:cs typeface="Arial"/>
              </a:rPr>
              <a:t>benefits to </a:t>
            </a:r>
            <a:r>
              <a:rPr lang="en-US" sz="1100" b="1" spc="-5" dirty="0">
                <a:solidFill>
                  <a:srgbClr val="231F20"/>
                </a:solidFill>
                <a:latin typeface="Arial"/>
                <a:cs typeface="Arial"/>
              </a:rPr>
              <a:t>New Zealand’s</a:t>
            </a:r>
            <a:r>
              <a:rPr sz="1100" b="1" spc="-5" dirty="0">
                <a:solidFill>
                  <a:srgbClr val="231F20"/>
                </a:solidFill>
                <a:latin typeface="Arial"/>
                <a:cs typeface="Arial"/>
              </a:rPr>
              <a:t> economy and communities</a:t>
            </a:r>
            <a:r>
              <a:rPr lang="mi-NZ" sz="1100" b="1" spc="-5" dirty="0">
                <a:solidFill>
                  <a:srgbClr val="231F20"/>
                </a:solidFill>
                <a:latin typeface="Arial"/>
                <a:cs typeface="Arial"/>
              </a:rPr>
              <a:t>.</a:t>
            </a:r>
            <a:r>
              <a:rPr sz="1100" b="1" dirty="0">
                <a:solidFill>
                  <a:srgbClr val="231F20"/>
                </a:solidFill>
                <a:latin typeface="Arial"/>
                <a:cs typeface="Arial"/>
              </a:rPr>
              <a:t> </a:t>
            </a:r>
            <a:r>
              <a:rPr lang="mi-NZ" sz="1100" b="1" dirty="0">
                <a:solidFill>
                  <a:srgbClr val="231F20"/>
                </a:solidFill>
                <a:latin typeface="Arial"/>
                <a:cs typeface="Arial"/>
              </a:rPr>
              <a:t>H</a:t>
            </a:r>
            <a:r>
              <a:rPr sz="1100" b="1" dirty="0">
                <a:solidFill>
                  <a:srgbClr val="231F20"/>
                </a:solidFill>
                <a:latin typeface="Arial"/>
                <a:cs typeface="Arial"/>
              </a:rPr>
              <a:t>ere</a:t>
            </a:r>
            <a:r>
              <a:rPr sz="1100" b="1" spc="-5" dirty="0">
                <a:solidFill>
                  <a:srgbClr val="231F20"/>
                </a:solidFill>
                <a:latin typeface="Arial"/>
                <a:cs typeface="Arial"/>
              </a:rPr>
              <a:t> are some </a:t>
            </a:r>
            <a:r>
              <a:rPr sz="1100" b="1" dirty="0">
                <a:solidFill>
                  <a:srgbClr val="231F20"/>
                </a:solidFill>
                <a:latin typeface="Arial"/>
                <a:cs typeface="Arial"/>
              </a:rPr>
              <a:t>thoughts:</a:t>
            </a:r>
            <a:endParaRPr lang="en-NZ" sz="1100" b="1" dirty="0">
              <a:solidFill>
                <a:srgbClr val="231F20"/>
              </a:solidFill>
              <a:latin typeface="Arial"/>
              <a:ea typeface="+mn-lt"/>
              <a:cs typeface="Arial"/>
            </a:endParaRPr>
          </a:p>
          <a:p>
            <a:pPr marL="171450" indent="-171450">
              <a:buFont typeface="Arial"/>
              <a:buChar char="•"/>
              <a:tabLst>
                <a:tab pos="408305" algn="l"/>
                <a:tab pos="408940" algn="l"/>
              </a:tabLst>
            </a:pPr>
            <a:r>
              <a:rPr lang="en-NZ" sz="1200" dirty="0">
                <a:solidFill>
                  <a:srgbClr val="231F20"/>
                </a:solidFill>
                <a:ea typeface="+mn-lt"/>
                <a:cs typeface="+mn-lt"/>
              </a:rPr>
              <a:t>Use the resilience research to inform policy and operational initiatives to enable small businesses to be stronger.</a:t>
            </a:r>
            <a:endParaRPr lang="en-NZ" sz="1200" dirty="0">
              <a:cs typeface="Calibri"/>
            </a:endParaRPr>
          </a:p>
          <a:p>
            <a:pPr marL="171450" indent="-171450">
              <a:buFont typeface="Arial"/>
              <a:buChar char="•"/>
              <a:tabLst>
                <a:tab pos="408305" algn="l"/>
                <a:tab pos="408940" algn="l"/>
              </a:tabLst>
            </a:pPr>
            <a:r>
              <a:rPr lang="en-NZ" sz="1200" dirty="0">
                <a:solidFill>
                  <a:srgbClr val="231F20"/>
                </a:solidFill>
                <a:ea typeface="+mn-lt"/>
                <a:cs typeface="+mn-lt"/>
              </a:rPr>
              <a:t>Appeal to business owners' personal motivations for resilience.</a:t>
            </a:r>
            <a:endParaRPr lang="en-NZ" sz="1200" dirty="0">
              <a:cs typeface="Calibri"/>
            </a:endParaRPr>
          </a:p>
          <a:p>
            <a:pPr marL="171450" indent="-171450">
              <a:buFont typeface="Arial"/>
              <a:buChar char="•"/>
              <a:tabLst>
                <a:tab pos="408305" algn="l"/>
                <a:tab pos="408940" algn="l"/>
              </a:tabLst>
            </a:pPr>
            <a:r>
              <a:rPr lang="en-NZ" sz="1200" dirty="0">
                <a:solidFill>
                  <a:srgbClr val="231F20"/>
                </a:solidFill>
                <a:ea typeface="+mn-lt"/>
                <a:cs typeface="+mn-lt"/>
              </a:rPr>
              <a:t>Develop businesses’ understanding of the benefits of stronger businesses via peers and advisors.</a:t>
            </a:r>
            <a:endParaRPr lang="en-NZ" sz="1200" dirty="0">
              <a:cs typeface="Calibri"/>
            </a:endParaRPr>
          </a:p>
          <a:p>
            <a:pPr marL="171450" indent="-171450">
              <a:buFont typeface="Arial"/>
              <a:buChar char="•"/>
              <a:tabLst>
                <a:tab pos="408305" algn="l"/>
                <a:tab pos="408940" algn="l"/>
              </a:tabLst>
            </a:pPr>
            <a:r>
              <a:rPr lang="en-NZ" sz="1200" dirty="0">
                <a:solidFill>
                  <a:srgbClr val="231F20"/>
                </a:solidFill>
                <a:ea typeface="+mn-lt"/>
                <a:cs typeface="+mn-lt"/>
              </a:rPr>
              <a:t>Encourage hardiness to be part of everyday business actions and wrap it up in building a better business.</a:t>
            </a:r>
            <a:endParaRPr lang="en-NZ" sz="1200" dirty="0">
              <a:solidFill>
                <a:srgbClr val="000000"/>
              </a:solidFill>
              <a:ea typeface="+mn-lt"/>
              <a:cs typeface="+mn-lt"/>
            </a:endParaRPr>
          </a:p>
          <a:p>
            <a:pPr marL="171450" indent="-171450">
              <a:buFont typeface="Arial"/>
              <a:buChar char="•"/>
              <a:tabLst>
                <a:tab pos="408305" algn="l"/>
                <a:tab pos="408940" algn="l"/>
              </a:tabLst>
            </a:pPr>
            <a:r>
              <a:rPr lang="en-NZ" sz="1200" dirty="0">
                <a:solidFill>
                  <a:srgbClr val="231F20"/>
                </a:solidFill>
                <a:ea typeface="+mn-lt"/>
                <a:cs typeface="+mn-lt"/>
              </a:rPr>
              <a:t>Monitor levels of specific elements of business strength.</a:t>
            </a:r>
            <a:endParaRPr lang="en-NZ" sz="1200" dirty="0">
              <a:cs typeface="Calibri"/>
            </a:endParaRPr>
          </a:p>
        </p:txBody>
      </p:sp>
      <p:graphicFrame>
        <p:nvGraphicFramePr>
          <p:cNvPr id="8" name="object 8"/>
          <p:cNvGraphicFramePr>
            <a:graphicFrameLocks noGrp="1"/>
          </p:cNvGraphicFramePr>
          <p:nvPr>
            <p:extLst>
              <p:ext uri="{D42A27DB-BD31-4B8C-83A1-F6EECF244321}">
                <p14:modId xmlns:p14="http://schemas.microsoft.com/office/powerpoint/2010/main" val="621597030"/>
              </p:ext>
            </p:extLst>
          </p:nvPr>
        </p:nvGraphicFramePr>
        <p:xfrm>
          <a:off x="433676" y="13117963"/>
          <a:ext cx="4853305" cy="1489300"/>
        </p:xfrm>
        <a:graphic>
          <a:graphicData uri="http://schemas.openxmlformats.org/drawingml/2006/table">
            <a:tbl>
              <a:tblPr firstRow="1" bandRow="1">
                <a:tableStyleId>{2D5ABB26-0587-4C30-8999-92F81FD0307C}</a:tableStyleId>
              </a:tblPr>
              <a:tblGrid>
                <a:gridCol w="311150">
                  <a:extLst>
                    <a:ext uri="{9D8B030D-6E8A-4147-A177-3AD203B41FA5}">
                      <a16:colId xmlns:a16="http://schemas.microsoft.com/office/drawing/2014/main" val="20000"/>
                    </a:ext>
                  </a:extLst>
                </a:gridCol>
                <a:gridCol w="4542155">
                  <a:extLst>
                    <a:ext uri="{9D8B030D-6E8A-4147-A177-3AD203B41FA5}">
                      <a16:colId xmlns:a16="http://schemas.microsoft.com/office/drawing/2014/main" val="20001"/>
                    </a:ext>
                  </a:extLst>
                </a:gridCol>
              </a:tblGrid>
              <a:tr h="241628">
                <a:tc gridSpan="2">
                  <a:txBody>
                    <a:bodyPr/>
                    <a:lstStyle/>
                    <a:p>
                      <a:pPr>
                        <a:lnSpc>
                          <a:spcPts val="1105"/>
                        </a:lnSpc>
                      </a:pPr>
                      <a:r>
                        <a:rPr sz="1000" spc="5" dirty="0">
                          <a:solidFill>
                            <a:srgbClr val="231F20"/>
                          </a:solidFill>
                          <a:latin typeface="Arial MT"/>
                          <a:cs typeface="Arial MT"/>
                        </a:rPr>
                        <a:t>TOP</a:t>
                      </a:r>
                      <a:r>
                        <a:rPr sz="1000" spc="15" dirty="0">
                          <a:solidFill>
                            <a:srgbClr val="231F20"/>
                          </a:solidFill>
                          <a:latin typeface="Arial MT"/>
                          <a:cs typeface="Arial MT"/>
                        </a:rPr>
                        <a:t> </a:t>
                      </a:r>
                      <a:r>
                        <a:rPr sz="1000" dirty="0">
                          <a:solidFill>
                            <a:srgbClr val="231F20"/>
                          </a:solidFill>
                          <a:latin typeface="Arial MT"/>
                          <a:cs typeface="Arial MT"/>
                        </a:rPr>
                        <a:t>5</a:t>
                      </a:r>
                      <a:r>
                        <a:rPr sz="1000" spc="30" dirty="0">
                          <a:solidFill>
                            <a:srgbClr val="231F20"/>
                          </a:solidFill>
                          <a:latin typeface="Arial MT"/>
                          <a:cs typeface="Arial MT"/>
                        </a:rPr>
                        <a:t> </a:t>
                      </a:r>
                      <a:r>
                        <a:rPr sz="1000" dirty="0">
                          <a:solidFill>
                            <a:srgbClr val="231F20"/>
                          </a:solidFill>
                          <a:latin typeface="Arial MT"/>
                          <a:cs typeface="Arial MT"/>
                        </a:rPr>
                        <a:t>MOTIVATIONS</a:t>
                      </a:r>
                      <a:r>
                        <a:rPr sz="1000" spc="15" dirty="0">
                          <a:solidFill>
                            <a:srgbClr val="231F20"/>
                          </a:solidFill>
                          <a:latin typeface="Arial MT"/>
                          <a:cs typeface="Arial MT"/>
                        </a:rPr>
                        <a:t> </a:t>
                      </a:r>
                      <a:r>
                        <a:rPr sz="1000" dirty="0">
                          <a:solidFill>
                            <a:srgbClr val="231F20"/>
                          </a:solidFill>
                          <a:latin typeface="Arial MT"/>
                          <a:cs typeface="Arial MT"/>
                        </a:rPr>
                        <a:t>TO</a:t>
                      </a:r>
                      <a:r>
                        <a:rPr sz="1000" spc="35" dirty="0">
                          <a:solidFill>
                            <a:srgbClr val="231F20"/>
                          </a:solidFill>
                          <a:latin typeface="Arial MT"/>
                          <a:cs typeface="Arial MT"/>
                        </a:rPr>
                        <a:t> </a:t>
                      </a:r>
                      <a:r>
                        <a:rPr sz="1000" spc="15" dirty="0">
                          <a:solidFill>
                            <a:srgbClr val="231F20"/>
                          </a:solidFill>
                          <a:latin typeface="Arial MT"/>
                          <a:cs typeface="Arial MT"/>
                        </a:rPr>
                        <a:t>BUILDING</a:t>
                      </a:r>
                      <a:r>
                        <a:rPr lang="en-NZ" sz="1000" spc="15" dirty="0">
                          <a:solidFill>
                            <a:srgbClr val="231F20"/>
                          </a:solidFill>
                          <a:latin typeface="Arial MT"/>
                          <a:cs typeface="Arial MT"/>
                        </a:rPr>
                        <a:t> RESILIENCE</a:t>
                      </a:r>
                      <a:endParaRPr sz="1000" dirty="0">
                        <a:latin typeface="Arial MT"/>
                        <a:cs typeface="Arial MT"/>
                      </a:endParaRPr>
                    </a:p>
                  </a:txBody>
                  <a:tcPr marL="0" marR="0" marT="0" marB="0">
                    <a:lnB w="6350">
                      <a:solidFill>
                        <a:srgbClr val="A7A9AC"/>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249534">
                <a:tc>
                  <a:txBody>
                    <a:bodyPr/>
                    <a:lstStyle/>
                    <a:p>
                      <a:pPr>
                        <a:lnSpc>
                          <a:spcPts val="1864"/>
                        </a:lnSpc>
                      </a:pPr>
                      <a:r>
                        <a:rPr sz="1600" b="1" dirty="0">
                          <a:solidFill>
                            <a:srgbClr val="007AB3"/>
                          </a:solidFill>
                          <a:latin typeface="Arial"/>
                          <a:cs typeface="Arial"/>
                        </a:rPr>
                        <a:t>1</a:t>
                      </a:r>
                      <a:endParaRPr sz="1600">
                        <a:latin typeface="Arial"/>
                        <a:cs typeface="Arial"/>
                      </a:endParaRPr>
                    </a:p>
                  </a:txBody>
                  <a:tcPr marL="0" marR="0" marT="0" marB="0">
                    <a:lnT w="6350">
                      <a:solidFill>
                        <a:srgbClr val="A7A9AC"/>
                      </a:solidFill>
                      <a:prstDash val="solid"/>
                    </a:lnT>
                    <a:lnB w="6350">
                      <a:solidFill>
                        <a:srgbClr val="A7A9AC"/>
                      </a:solidFill>
                      <a:prstDash val="solid"/>
                    </a:lnB>
                  </a:tcPr>
                </a:tc>
                <a:tc>
                  <a:txBody>
                    <a:bodyPr/>
                    <a:lstStyle/>
                    <a:p>
                      <a:pPr marL="198120">
                        <a:lnSpc>
                          <a:spcPct val="100000"/>
                        </a:lnSpc>
                        <a:spcBef>
                          <a:spcPts val="280"/>
                        </a:spcBef>
                      </a:pPr>
                      <a:r>
                        <a:rPr lang="en-NZ" sz="1100" b="0" dirty="0">
                          <a:solidFill>
                            <a:srgbClr val="231F20"/>
                          </a:solidFill>
                          <a:latin typeface="Arial"/>
                          <a:cs typeface="Arial"/>
                        </a:rPr>
                        <a:t>H</a:t>
                      </a:r>
                      <a:r>
                        <a:rPr sz="1100" b="0" dirty="0" err="1">
                          <a:solidFill>
                            <a:srgbClr val="231F20"/>
                          </a:solidFill>
                          <a:latin typeface="Arial"/>
                          <a:cs typeface="Arial"/>
                        </a:rPr>
                        <a:t>elp</a:t>
                      </a:r>
                      <a:r>
                        <a:rPr sz="1100" b="0" spc="-10" dirty="0">
                          <a:solidFill>
                            <a:srgbClr val="231F20"/>
                          </a:solidFill>
                          <a:latin typeface="Arial"/>
                          <a:cs typeface="Arial"/>
                        </a:rPr>
                        <a:t> </a:t>
                      </a:r>
                      <a:r>
                        <a:rPr sz="1100" b="0" spc="-5" dirty="0">
                          <a:solidFill>
                            <a:srgbClr val="231F20"/>
                          </a:solidFill>
                          <a:latin typeface="Arial"/>
                          <a:cs typeface="Arial"/>
                        </a:rPr>
                        <a:t>my</a:t>
                      </a:r>
                      <a:r>
                        <a:rPr sz="1100" b="0" spc="-15" dirty="0">
                          <a:solidFill>
                            <a:srgbClr val="231F20"/>
                          </a:solidFill>
                          <a:latin typeface="Arial"/>
                          <a:cs typeface="Arial"/>
                        </a:rPr>
                        <a:t> </a:t>
                      </a:r>
                      <a:r>
                        <a:rPr sz="1100" b="0" dirty="0">
                          <a:solidFill>
                            <a:srgbClr val="231F20"/>
                          </a:solidFill>
                          <a:latin typeface="Arial"/>
                          <a:cs typeface="Arial"/>
                        </a:rPr>
                        <a:t>business</a:t>
                      </a:r>
                      <a:r>
                        <a:rPr sz="1100" b="0" spc="-10" dirty="0">
                          <a:solidFill>
                            <a:srgbClr val="231F20"/>
                          </a:solidFill>
                          <a:latin typeface="Arial"/>
                          <a:cs typeface="Arial"/>
                        </a:rPr>
                        <a:t> </a:t>
                      </a:r>
                      <a:r>
                        <a:rPr sz="1100" b="0" spc="-5" dirty="0">
                          <a:solidFill>
                            <a:srgbClr val="231F20"/>
                          </a:solidFill>
                          <a:latin typeface="Arial"/>
                          <a:cs typeface="Arial"/>
                        </a:rPr>
                        <a:t>stay</a:t>
                      </a:r>
                      <a:r>
                        <a:rPr sz="1100" b="0" spc="-15" dirty="0">
                          <a:solidFill>
                            <a:srgbClr val="231F20"/>
                          </a:solidFill>
                          <a:latin typeface="Arial"/>
                          <a:cs typeface="Arial"/>
                        </a:rPr>
                        <a:t> </a:t>
                      </a:r>
                      <a:r>
                        <a:rPr sz="1100" b="0" spc="-5" dirty="0">
                          <a:solidFill>
                            <a:srgbClr val="231F20"/>
                          </a:solidFill>
                          <a:latin typeface="Arial"/>
                          <a:cs typeface="Arial"/>
                        </a:rPr>
                        <a:t>around</a:t>
                      </a:r>
                      <a:r>
                        <a:rPr sz="1100" b="0" spc="-15" dirty="0">
                          <a:solidFill>
                            <a:srgbClr val="231F20"/>
                          </a:solidFill>
                          <a:latin typeface="Arial"/>
                          <a:cs typeface="Arial"/>
                        </a:rPr>
                        <a:t> </a:t>
                      </a:r>
                      <a:r>
                        <a:rPr sz="1100" b="0" dirty="0">
                          <a:solidFill>
                            <a:srgbClr val="231F20"/>
                          </a:solidFill>
                          <a:latin typeface="Arial"/>
                          <a:cs typeface="Arial"/>
                        </a:rPr>
                        <a:t>for</a:t>
                      </a:r>
                      <a:r>
                        <a:rPr sz="1100" b="0" spc="-10" dirty="0">
                          <a:solidFill>
                            <a:srgbClr val="231F20"/>
                          </a:solidFill>
                          <a:latin typeface="Arial"/>
                          <a:cs typeface="Arial"/>
                        </a:rPr>
                        <a:t> </a:t>
                      </a:r>
                      <a:r>
                        <a:rPr sz="1100" b="0" dirty="0">
                          <a:solidFill>
                            <a:srgbClr val="231F20"/>
                          </a:solidFill>
                          <a:latin typeface="Arial"/>
                          <a:cs typeface="Arial"/>
                        </a:rPr>
                        <a:t>longer</a:t>
                      </a:r>
                      <a:endParaRPr sz="1100" b="0" dirty="0">
                        <a:latin typeface="Arial"/>
                        <a:cs typeface="Arial"/>
                      </a:endParaRPr>
                    </a:p>
                  </a:txBody>
                  <a:tcPr marL="0" marR="0" marT="35560" marB="0">
                    <a:lnT w="6350">
                      <a:solidFill>
                        <a:srgbClr val="A7A9AC"/>
                      </a:solidFill>
                      <a:prstDash val="solid"/>
                    </a:lnT>
                    <a:lnB w="6350">
                      <a:solidFill>
                        <a:srgbClr val="A7A9AC"/>
                      </a:solidFill>
                      <a:prstDash val="solid"/>
                    </a:lnB>
                  </a:tcPr>
                </a:tc>
                <a:extLst>
                  <a:ext uri="{0D108BD9-81ED-4DB2-BD59-A6C34878D82A}">
                    <a16:rowId xmlns:a16="http://schemas.microsoft.com/office/drawing/2014/main" val="10001"/>
                  </a:ext>
                </a:extLst>
              </a:tr>
              <a:tr h="249535">
                <a:tc>
                  <a:txBody>
                    <a:bodyPr/>
                    <a:lstStyle/>
                    <a:p>
                      <a:pPr>
                        <a:lnSpc>
                          <a:spcPts val="1864"/>
                        </a:lnSpc>
                      </a:pPr>
                      <a:r>
                        <a:rPr sz="1600" b="1" dirty="0">
                          <a:solidFill>
                            <a:srgbClr val="007AB3"/>
                          </a:solidFill>
                          <a:latin typeface="Arial"/>
                          <a:cs typeface="Arial"/>
                        </a:rPr>
                        <a:t>2</a:t>
                      </a:r>
                      <a:endParaRPr sz="1600">
                        <a:latin typeface="Arial"/>
                        <a:cs typeface="Arial"/>
                      </a:endParaRPr>
                    </a:p>
                  </a:txBody>
                  <a:tcPr marL="0" marR="0" marT="0" marB="0">
                    <a:lnT w="6350">
                      <a:solidFill>
                        <a:srgbClr val="A7A9AC"/>
                      </a:solidFill>
                      <a:prstDash val="solid"/>
                    </a:lnT>
                    <a:lnB w="6350">
                      <a:solidFill>
                        <a:srgbClr val="A7A9AC"/>
                      </a:solidFill>
                      <a:prstDash val="solid"/>
                    </a:lnB>
                  </a:tcPr>
                </a:tc>
                <a:tc>
                  <a:txBody>
                    <a:bodyPr/>
                    <a:lstStyle/>
                    <a:p>
                      <a:pPr marL="198120">
                        <a:lnSpc>
                          <a:spcPct val="100000"/>
                        </a:lnSpc>
                        <a:spcBef>
                          <a:spcPts val="280"/>
                        </a:spcBef>
                      </a:pPr>
                      <a:r>
                        <a:rPr lang="en-NZ" sz="1100" b="0" dirty="0">
                          <a:solidFill>
                            <a:srgbClr val="231F20"/>
                          </a:solidFill>
                          <a:latin typeface="Arial"/>
                          <a:cs typeface="Arial"/>
                        </a:rPr>
                        <a:t>H</a:t>
                      </a:r>
                      <a:r>
                        <a:rPr sz="1100" b="0" dirty="0" err="1">
                          <a:solidFill>
                            <a:srgbClr val="231F20"/>
                          </a:solidFill>
                          <a:latin typeface="Arial"/>
                          <a:cs typeface="Arial"/>
                        </a:rPr>
                        <a:t>elp</a:t>
                      </a:r>
                      <a:r>
                        <a:rPr sz="1100" b="0" spc="-5" dirty="0">
                          <a:solidFill>
                            <a:srgbClr val="231F20"/>
                          </a:solidFill>
                          <a:latin typeface="Arial"/>
                          <a:cs typeface="Arial"/>
                        </a:rPr>
                        <a:t> me</a:t>
                      </a:r>
                      <a:r>
                        <a:rPr sz="1100" b="0" spc="-15" dirty="0">
                          <a:solidFill>
                            <a:srgbClr val="231F20"/>
                          </a:solidFill>
                          <a:latin typeface="Arial"/>
                          <a:cs typeface="Arial"/>
                        </a:rPr>
                        <a:t> </a:t>
                      </a:r>
                      <a:r>
                        <a:rPr sz="1100" b="0" spc="-5" dirty="0">
                          <a:solidFill>
                            <a:srgbClr val="231F20"/>
                          </a:solidFill>
                          <a:latin typeface="Arial"/>
                          <a:cs typeface="Arial"/>
                        </a:rPr>
                        <a:t>continue</a:t>
                      </a:r>
                      <a:r>
                        <a:rPr sz="1100" b="0" spc="-10" dirty="0">
                          <a:solidFill>
                            <a:srgbClr val="231F20"/>
                          </a:solidFill>
                          <a:latin typeface="Arial"/>
                          <a:cs typeface="Arial"/>
                        </a:rPr>
                        <a:t> </a:t>
                      </a:r>
                      <a:r>
                        <a:rPr sz="1100" b="0" dirty="0">
                          <a:solidFill>
                            <a:srgbClr val="231F20"/>
                          </a:solidFill>
                          <a:latin typeface="Arial"/>
                          <a:cs typeface="Arial"/>
                        </a:rPr>
                        <a:t>to</a:t>
                      </a:r>
                      <a:r>
                        <a:rPr sz="1100" b="0" spc="-10" dirty="0">
                          <a:solidFill>
                            <a:srgbClr val="231F20"/>
                          </a:solidFill>
                          <a:latin typeface="Arial"/>
                          <a:cs typeface="Arial"/>
                        </a:rPr>
                        <a:t> </a:t>
                      </a:r>
                      <a:r>
                        <a:rPr sz="1100" b="0" dirty="0">
                          <a:solidFill>
                            <a:srgbClr val="231F20"/>
                          </a:solidFill>
                          <a:latin typeface="Arial"/>
                          <a:cs typeface="Arial"/>
                        </a:rPr>
                        <a:t>provide</a:t>
                      </a:r>
                      <a:r>
                        <a:rPr sz="1100" b="0" spc="-5" dirty="0">
                          <a:solidFill>
                            <a:srgbClr val="231F20"/>
                          </a:solidFill>
                          <a:latin typeface="Arial"/>
                          <a:cs typeface="Arial"/>
                        </a:rPr>
                        <a:t> </a:t>
                      </a:r>
                      <a:r>
                        <a:rPr sz="1100" b="0" dirty="0">
                          <a:solidFill>
                            <a:srgbClr val="231F20"/>
                          </a:solidFill>
                          <a:latin typeface="Arial"/>
                          <a:cs typeface="Arial"/>
                        </a:rPr>
                        <a:t>for</a:t>
                      </a:r>
                      <a:r>
                        <a:rPr sz="1100" b="0" spc="-10" dirty="0">
                          <a:solidFill>
                            <a:srgbClr val="231F20"/>
                          </a:solidFill>
                          <a:latin typeface="Arial"/>
                          <a:cs typeface="Arial"/>
                        </a:rPr>
                        <a:t> </a:t>
                      </a:r>
                      <a:r>
                        <a:rPr sz="1100" b="0" spc="-5" dirty="0">
                          <a:solidFill>
                            <a:srgbClr val="231F20"/>
                          </a:solidFill>
                          <a:latin typeface="Arial"/>
                          <a:cs typeface="Arial"/>
                        </a:rPr>
                        <a:t>my</a:t>
                      </a:r>
                      <a:r>
                        <a:rPr sz="1100" b="0" spc="-10" dirty="0">
                          <a:solidFill>
                            <a:srgbClr val="231F20"/>
                          </a:solidFill>
                          <a:latin typeface="Arial"/>
                          <a:cs typeface="Arial"/>
                        </a:rPr>
                        <a:t> </a:t>
                      </a:r>
                      <a:r>
                        <a:rPr sz="1100" b="0" dirty="0">
                          <a:solidFill>
                            <a:srgbClr val="231F20"/>
                          </a:solidFill>
                          <a:latin typeface="Arial"/>
                          <a:cs typeface="Arial"/>
                        </a:rPr>
                        <a:t>family</a:t>
                      </a:r>
                      <a:r>
                        <a:rPr sz="1100" b="0" spc="-5" dirty="0">
                          <a:solidFill>
                            <a:srgbClr val="231F20"/>
                          </a:solidFill>
                          <a:latin typeface="Arial"/>
                          <a:cs typeface="Arial"/>
                        </a:rPr>
                        <a:t> and</a:t>
                      </a:r>
                      <a:r>
                        <a:rPr sz="1100" b="0" spc="-15" dirty="0">
                          <a:solidFill>
                            <a:srgbClr val="231F20"/>
                          </a:solidFill>
                          <a:latin typeface="Arial"/>
                          <a:cs typeface="Arial"/>
                        </a:rPr>
                        <a:t> </a:t>
                      </a:r>
                      <a:r>
                        <a:rPr sz="1100" b="0" dirty="0">
                          <a:solidFill>
                            <a:srgbClr val="231F20"/>
                          </a:solidFill>
                          <a:latin typeface="Arial"/>
                          <a:cs typeface="Arial"/>
                        </a:rPr>
                        <a:t>whanau</a:t>
                      </a:r>
                      <a:endParaRPr sz="1100" b="0" dirty="0">
                        <a:latin typeface="Arial"/>
                        <a:cs typeface="Arial"/>
                      </a:endParaRPr>
                    </a:p>
                  </a:txBody>
                  <a:tcPr marL="0" marR="0" marT="35560" marB="0">
                    <a:lnT w="6350">
                      <a:solidFill>
                        <a:srgbClr val="A7A9AC"/>
                      </a:solidFill>
                      <a:prstDash val="solid"/>
                    </a:lnT>
                    <a:lnB w="6350">
                      <a:solidFill>
                        <a:srgbClr val="A7A9AC"/>
                      </a:solidFill>
                      <a:prstDash val="solid"/>
                    </a:lnB>
                  </a:tcPr>
                </a:tc>
                <a:extLst>
                  <a:ext uri="{0D108BD9-81ED-4DB2-BD59-A6C34878D82A}">
                    <a16:rowId xmlns:a16="http://schemas.microsoft.com/office/drawing/2014/main" val="10002"/>
                  </a:ext>
                </a:extLst>
              </a:tr>
              <a:tr h="249534">
                <a:tc>
                  <a:txBody>
                    <a:bodyPr/>
                    <a:lstStyle/>
                    <a:p>
                      <a:pPr>
                        <a:lnSpc>
                          <a:spcPts val="1864"/>
                        </a:lnSpc>
                      </a:pPr>
                      <a:r>
                        <a:rPr sz="1600" b="1" dirty="0">
                          <a:solidFill>
                            <a:srgbClr val="007AB3"/>
                          </a:solidFill>
                          <a:latin typeface="Arial"/>
                          <a:cs typeface="Arial"/>
                        </a:rPr>
                        <a:t>3</a:t>
                      </a:r>
                      <a:endParaRPr sz="1600">
                        <a:latin typeface="Arial"/>
                        <a:cs typeface="Arial"/>
                      </a:endParaRPr>
                    </a:p>
                  </a:txBody>
                  <a:tcPr marL="0" marR="0" marT="0" marB="0">
                    <a:lnT w="6350">
                      <a:solidFill>
                        <a:srgbClr val="A7A9AC"/>
                      </a:solidFill>
                      <a:prstDash val="solid"/>
                    </a:lnT>
                    <a:lnB w="6350">
                      <a:solidFill>
                        <a:srgbClr val="A7A9AC"/>
                      </a:solidFill>
                      <a:prstDash val="solid"/>
                    </a:lnB>
                  </a:tcPr>
                </a:tc>
                <a:tc>
                  <a:txBody>
                    <a:bodyPr/>
                    <a:lstStyle/>
                    <a:p>
                      <a:pPr marL="198120">
                        <a:lnSpc>
                          <a:spcPct val="100000"/>
                        </a:lnSpc>
                        <a:spcBef>
                          <a:spcPts val="280"/>
                        </a:spcBef>
                      </a:pPr>
                      <a:r>
                        <a:rPr sz="1100" b="0" dirty="0">
                          <a:solidFill>
                            <a:srgbClr val="231F20"/>
                          </a:solidFill>
                          <a:latin typeface="Arial"/>
                          <a:cs typeface="Arial"/>
                        </a:rPr>
                        <a:t>Improve</a:t>
                      </a:r>
                      <a:r>
                        <a:rPr sz="1100" b="0" spc="-25" dirty="0">
                          <a:solidFill>
                            <a:srgbClr val="231F20"/>
                          </a:solidFill>
                          <a:latin typeface="Arial"/>
                          <a:cs typeface="Arial"/>
                        </a:rPr>
                        <a:t> </a:t>
                      </a:r>
                      <a:r>
                        <a:rPr sz="1100" b="0" spc="-5" dirty="0">
                          <a:solidFill>
                            <a:srgbClr val="231F20"/>
                          </a:solidFill>
                          <a:latin typeface="Arial"/>
                          <a:cs typeface="Arial"/>
                        </a:rPr>
                        <a:t>my</a:t>
                      </a:r>
                      <a:r>
                        <a:rPr sz="1100" b="0" spc="-25" dirty="0">
                          <a:solidFill>
                            <a:srgbClr val="231F20"/>
                          </a:solidFill>
                          <a:latin typeface="Arial"/>
                          <a:cs typeface="Arial"/>
                        </a:rPr>
                        <a:t> </a:t>
                      </a:r>
                      <a:r>
                        <a:rPr sz="1100" b="0" dirty="0">
                          <a:solidFill>
                            <a:srgbClr val="231F20"/>
                          </a:solidFill>
                          <a:latin typeface="Arial"/>
                          <a:cs typeface="Arial"/>
                        </a:rPr>
                        <a:t>work/life</a:t>
                      </a:r>
                      <a:r>
                        <a:rPr sz="1100" b="0" spc="-25" dirty="0">
                          <a:solidFill>
                            <a:srgbClr val="231F20"/>
                          </a:solidFill>
                          <a:latin typeface="Arial"/>
                          <a:cs typeface="Arial"/>
                        </a:rPr>
                        <a:t> </a:t>
                      </a:r>
                      <a:r>
                        <a:rPr sz="1100" b="0" dirty="0">
                          <a:solidFill>
                            <a:srgbClr val="231F20"/>
                          </a:solidFill>
                          <a:latin typeface="Arial"/>
                          <a:cs typeface="Arial"/>
                        </a:rPr>
                        <a:t>balance</a:t>
                      </a:r>
                      <a:endParaRPr sz="1100" b="0" dirty="0">
                        <a:latin typeface="Arial"/>
                        <a:cs typeface="Arial"/>
                      </a:endParaRPr>
                    </a:p>
                  </a:txBody>
                  <a:tcPr marL="0" marR="0" marT="35560" marB="0">
                    <a:lnT w="6350">
                      <a:solidFill>
                        <a:srgbClr val="A7A9AC"/>
                      </a:solidFill>
                      <a:prstDash val="solid"/>
                    </a:lnT>
                    <a:lnB w="6350">
                      <a:solidFill>
                        <a:srgbClr val="A7A9AC"/>
                      </a:solidFill>
                      <a:prstDash val="solid"/>
                    </a:lnB>
                  </a:tcPr>
                </a:tc>
                <a:extLst>
                  <a:ext uri="{0D108BD9-81ED-4DB2-BD59-A6C34878D82A}">
                    <a16:rowId xmlns:a16="http://schemas.microsoft.com/office/drawing/2014/main" val="10003"/>
                  </a:ext>
                </a:extLst>
              </a:tr>
              <a:tr h="249534">
                <a:tc>
                  <a:txBody>
                    <a:bodyPr/>
                    <a:lstStyle/>
                    <a:p>
                      <a:pPr>
                        <a:lnSpc>
                          <a:spcPts val="1864"/>
                        </a:lnSpc>
                      </a:pPr>
                      <a:r>
                        <a:rPr sz="1600" b="1" dirty="0">
                          <a:solidFill>
                            <a:srgbClr val="007AB3"/>
                          </a:solidFill>
                          <a:latin typeface="Arial"/>
                          <a:cs typeface="Arial"/>
                        </a:rPr>
                        <a:t>4</a:t>
                      </a:r>
                      <a:endParaRPr sz="1600">
                        <a:latin typeface="Arial"/>
                        <a:cs typeface="Arial"/>
                      </a:endParaRPr>
                    </a:p>
                  </a:txBody>
                  <a:tcPr marL="0" marR="0" marT="0" marB="0">
                    <a:lnT w="6350">
                      <a:solidFill>
                        <a:srgbClr val="A7A9AC"/>
                      </a:solidFill>
                      <a:prstDash val="solid"/>
                    </a:lnT>
                    <a:lnB w="6350">
                      <a:solidFill>
                        <a:srgbClr val="A7A9AC"/>
                      </a:solidFill>
                      <a:prstDash val="solid"/>
                    </a:lnB>
                  </a:tcPr>
                </a:tc>
                <a:tc>
                  <a:txBody>
                    <a:bodyPr/>
                    <a:lstStyle/>
                    <a:p>
                      <a:pPr marL="198120">
                        <a:lnSpc>
                          <a:spcPct val="100000"/>
                        </a:lnSpc>
                        <a:spcBef>
                          <a:spcPts val="280"/>
                        </a:spcBef>
                      </a:pPr>
                      <a:r>
                        <a:rPr sz="1100" b="0" spc="-5" dirty="0">
                          <a:solidFill>
                            <a:srgbClr val="231F20"/>
                          </a:solidFill>
                          <a:latin typeface="Arial"/>
                          <a:cs typeface="Arial"/>
                        </a:rPr>
                        <a:t>Reduce</a:t>
                      </a:r>
                      <a:r>
                        <a:rPr sz="1100" b="0" spc="-20" dirty="0">
                          <a:solidFill>
                            <a:srgbClr val="231F20"/>
                          </a:solidFill>
                          <a:latin typeface="Arial"/>
                          <a:cs typeface="Arial"/>
                        </a:rPr>
                        <a:t> </a:t>
                      </a:r>
                      <a:r>
                        <a:rPr sz="1100" b="0" dirty="0">
                          <a:solidFill>
                            <a:srgbClr val="231F20"/>
                          </a:solidFill>
                          <a:latin typeface="Arial"/>
                          <a:cs typeface="Arial"/>
                        </a:rPr>
                        <a:t>the</a:t>
                      </a:r>
                      <a:r>
                        <a:rPr sz="1100" b="0" spc="-10" dirty="0">
                          <a:solidFill>
                            <a:srgbClr val="231F20"/>
                          </a:solidFill>
                          <a:latin typeface="Arial"/>
                          <a:cs typeface="Arial"/>
                        </a:rPr>
                        <a:t> </a:t>
                      </a:r>
                      <a:r>
                        <a:rPr sz="1100" b="0" spc="-5" dirty="0">
                          <a:solidFill>
                            <a:srgbClr val="231F20"/>
                          </a:solidFill>
                          <a:latin typeface="Arial"/>
                          <a:cs typeface="Arial"/>
                        </a:rPr>
                        <a:t>amount</a:t>
                      </a:r>
                      <a:r>
                        <a:rPr sz="1100" b="0" spc="-20" dirty="0">
                          <a:solidFill>
                            <a:srgbClr val="231F20"/>
                          </a:solidFill>
                          <a:latin typeface="Arial"/>
                          <a:cs typeface="Arial"/>
                        </a:rPr>
                        <a:t> </a:t>
                      </a:r>
                      <a:r>
                        <a:rPr sz="1100" b="0" dirty="0">
                          <a:solidFill>
                            <a:srgbClr val="231F20"/>
                          </a:solidFill>
                          <a:latin typeface="Arial"/>
                          <a:cs typeface="Arial"/>
                        </a:rPr>
                        <a:t>of</a:t>
                      </a:r>
                      <a:r>
                        <a:rPr sz="1100" b="0" spc="-10" dirty="0">
                          <a:solidFill>
                            <a:srgbClr val="231F20"/>
                          </a:solidFill>
                          <a:latin typeface="Arial"/>
                          <a:cs typeface="Arial"/>
                        </a:rPr>
                        <a:t> </a:t>
                      </a:r>
                      <a:r>
                        <a:rPr sz="1100" b="0" spc="-5" dirty="0">
                          <a:solidFill>
                            <a:srgbClr val="231F20"/>
                          </a:solidFill>
                          <a:latin typeface="Arial"/>
                          <a:cs typeface="Arial"/>
                        </a:rPr>
                        <a:t>stress</a:t>
                      </a:r>
                      <a:r>
                        <a:rPr sz="1100" b="0" spc="-15" dirty="0">
                          <a:solidFill>
                            <a:srgbClr val="231F20"/>
                          </a:solidFill>
                          <a:latin typeface="Arial"/>
                          <a:cs typeface="Arial"/>
                        </a:rPr>
                        <a:t> </a:t>
                      </a:r>
                      <a:r>
                        <a:rPr sz="1100" b="0" dirty="0">
                          <a:solidFill>
                            <a:srgbClr val="231F20"/>
                          </a:solidFill>
                          <a:latin typeface="Arial"/>
                          <a:cs typeface="Arial"/>
                        </a:rPr>
                        <a:t>I</a:t>
                      </a:r>
                      <a:r>
                        <a:rPr sz="1100" b="0" spc="-15" dirty="0">
                          <a:solidFill>
                            <a:srgbClr val="231F20"/>
                          </a:solidFill>
                          <a:latin typeface="Arial"/>
                          <a:cs typeface="Arial"/>
                        </a:rPr>
                        <a:t> </a:t>
                      </a:r>
                      <a:r>
                        <a:rPr sz="1100" b="0" dirty="0">
                          <a:solidFill>
                            <a:srgbClr val="231F20"/>
                          </a:solidFill>
                          <a:latin typeface="Arial"/>
                          <a:cs typeface="Arial"/>
                        </a:rPr>
                        <a:t>have</a:t>
                      </a:r>
                      <a:endParaRPr sz="1100" b="0" dirty="0">
                        <a:latin typeface="Arial"/>
                        <a:cs typeface="Arial"/>
                      </a:endParaRPr>
                    </a:p>
                  </a:txBody>
                  <a:tcPr marL="0" marR="0" marT="35560" marB="0">
                    <a:lnT w="6350">
                      <a:solidFill>
                        <a:srgbClr val="A7A9AC"/>
                      </a:solidFill>
                      <a:prstDash val="solid"/>
                    </a:lnT>
                    <a:lnB w="6350">
                      <a:solidFill>
                        <a:srgbClr val="A7A9AC"/>
                      </a:solidFill>
                      <a:prstDash val="solid"/>
                    </a:lnB>
                  </a:tcPr>
                </a:tc>
                <a:extLst>
                  <a:ext uri="{0D108BD9-81ED-4DB2-BD59-A6C34878D82A}">
                    <a16:rowId xmlns:a16="http://schemas.microsoft.com/office/drawing/2014/main" val="10004"/>
                  </a:ext>
                </a:extLst>
              </a:tr>
              <a:tr h="249535">
                <a:tc>
                  <a:txBody>
                    <a:bodyPr/>
                    <a:lstStyle/>
                    <a:p>
                      <a:pPr>
                        <a:lnSpc>
                          <a:spcPts val="1864"/>
                        </a:lnSpc>
                      </a:pPr>
                      <a:r>
                        <a:rPr sz="1600" b="1" dirty="0">
                          <a:solidFill>
                            <a:srgbClr val="007AB3"/>
                          </a:solidFill>
                          <a:latin typeface="Arial"/>
                          <a:cs typeface="Arial"/>
                        </a:rPr>
                        <a:t>5</a:t>
                      </a:r>
                      <a:endParaRPr sz="1600">
                        <a:latin typeface="Arial"/>
                        <a:cs typeface="Arial"/>
                      </a:endParaRPr>
                    </a:p>
                  </a:txBody>
                  <a:tcPr marL="0" marR="0" marT="0" marB="0">
                    <a:lnT w="6350">
                      <a:solidFill>
                        <a:srgbClr val="A7A9AC"/>
                      </a:solidFill>
                      <a:prstDash val="solid"/>
                    </a:lnT>
                    <a:lnB w="6350">
                      <a:solidFill>
                        <a:srgbClr val="A7A9AC"/>
                      </a:solidFill>
                      <a:prstDash val="solid"/>
                    </a:lnB>
                  </a:tcPr>
                </a:tc>
                <a:tc>
                  <a:txBody>
                    <a:bodyPr/>
                    <a:lstStyle/>
                    <a:p>
                      <a:pPr marL="198120">
                        <a:lnSpc>
                          <a:spcPct val="100000"/>
                        </a:lnSpc>
                        <a:spcBef>
                          <a:spcPts val="280"/>
                        </a:spcBef>
                      </a:pPr>
                      <a:r>
                        <a:rPr lang="en-NZ" sz="1100" b="0" dirty="0">
                          <a:solidFill>
                            <a:srgbClr val="231F20"/>
                          </a:solidFill>
                          <a:latin typeface="Arial"/>
                          <a:cs typeface="Arial"/>
                        </a:rPr>
                        <a:t>H</a:t>
                      </a:r>
                      <a:r>
                        <a:rPr sz="1100" b="0" dirty="0" err="1">
                          <a:solidFill>
                            <a:srgbClr val="231F20"/>
                          </a:solidFill>
                          <a:latin typeface="Arial"/>
                          <a:cs typeface="Arial"/>
                        </a:rPr>
                        <a:t>elp</a:t>
                      </a:r>
                      <a:r>
                        <a:rPr sz="1100" b="0" spc="-10" dirty="0">
                          <a:solidFill>
                            <a:srgbClr val="231F20"/>
                          </a:solidFill>
                          <a:latin typeface="Arial"/>
                          <a:cs typeface="Arial"/>
                        </a:rPr>
                        <a:t> </a:t>
                      </a:r>
                      <a:r>
                        <a:rPr sz="1100" b="0" spc="-5" dirty="0">
                          <a:solidFill>
                            <a:srgbClr val="231F20"/>
                          </a:solidFill>
                          <a:latin typeface="Arial"/>
                          <a:cs typeface="Arial"/>
                        </a:rPr>
                        <a:t>my</a:t>
                      </a:r>
                      <a:r>
                        <a:rPr sz="1100" b="0" spc="-20" dirty="0">
                          <a:solidFill>
                            <a:srgbClr val="231F20"/>
                          </a:solidFill>
                          <a:latin typeface="Arial"/>
                          <a:cs typeface="Arial"/>
                        </a:rPr>
                        <a:t> </a:t>
                      </a:r>
                      <a:r>
                        <a:rPr sz="1100" b="0" dirty="0">
                          <a:solidFill>
                            <a:srgbClr val="231F20"/>
                          </a:solidFill>
                          <a:latin typeface="Arial"/>
                          <a:cs typeface="Arial"/>
                        </a:rPr>
                        <a:t>business</a:t>
                      </a:r>
                      <a:r>
                        <a:rPr sz="1100" b="0" spc="-10" dirty="0">
                          <a:solidFill>
                            <a:srgbClr val="231F20"/>
                          </a:solidFill>
                          <a:latin typeface="Arial"/>
                          <a:cs typeface="Arial"/>
                        </a:rPr>
                        <a:t> </a:t>
                      </a:r>
                      <a:r>
                        <a:rPr sz="1100" b="0" spc="-5" dirty="0">
                          <a:solidFill>
                            <a:srgbClr val="231F20"/>
                          </a:solidFill>
                          <a:latin typeface="Arial"/>
                          <a:cs typeface="Arial"/>
                        </a:rPr>
                        <a:t>make</a:t>
                      </a:r>
                      <a:r>
                        <a:rPr sz="1100" b="0" spc="-15" dirty="0">
                          <a:solidFill>
                            <a:srgbClr val="231F20"/>
                          </a:solidFill>
                          <a:latin typeface="Arial"/>
                          <a:cs typeface="Arial"/>
                        </a:rPr>
                        <a:t> </a:t>
                      </a:r>
                      <a:r>
                        <a:rPr sz="1100" b="0" spc="-5" dirty="0">
                          <a:solidFill>
                            <a:srgbClr val="231F20"/>
                          </a:solidFill>
                          <a:latin typeface="Arial"/>
                          <a:cs typeface="Arial"/>
                        </a:rPr>
                        <a:t>more</a:t>
                      </a:r>
                      <a:r>
                        <a:rPr sz="1100" b="0" spc="-20" dirty="0">
                          <a:solidFill>
                            <a:srgbClr val="231F20"/>
                          </a:solidFill>
                          <a:latin typeface="Arial"/>
                          <a:cs typeface="Arial"/>
                        </a:rPr>
                        <a:t> </a:t>
                      </a:r>
                      <a:r>
                        <a:rPr sz="1100" b="0" spc="-5" dirty="0">
                          <a:solidFill>
                            <a:srgbClr val="231F20"/>
                          </a:solidFill>
                          <a:latin typeface="Arial"/>
                          <a:cs typeface="Arial"/>
                        </a:rPr>
                        <a:t>money</a:t>
                      </a:r>
                      <a:endParaRPr sz="1100" b="0" dirty="0">
                        <a:latin typeface="Arial"/>
                        <a:cs typeface="Arial"/>
                      </a:endParaRPr>
                    </a:p>
                  </a:txBody>
                  <a:tcPr marL="0" marR="0" marT="35560" marB="0">
                    <a:lnT w="6350">
                      <a:solidFill>
                        <a:srgbClr val="A7A9AC"/>
                      </a:solidFill>
                      <a:prstDash val="solid"/>
                    </a:lnT>
                    <a:lnB w="6350">
                      <a:solidFill>
                        <a:srgbClr val="A7A9AC"/>
                      </a:solidFill>
                      <a:prstDash val="solid"/>
                    </a:lnB>
                  </a:tcPr>
                </a:tc>
                <a:extLst>
                  <a:ext uri="{0D108BD9-81ED-4DB2-BD59-A6C34878D82A}">
                    <a16:rowId xmlns:a16="http://schemas.microsoft.com/office/drawing/2014/main" val="10005"/>
                  </a:ext>
                </a:extLst>
              </a:tr>
            </a:tbl>
          </a:graphicData>
        </a:graphic>
      </p:graphicFrame>
      <p:sp>
        <p:nvSpPr>
          <p:cNvPr id="9" name="object 9"/>
          <p:cNvSpPr txBox="1"/>
          <p:nvPr/>
        </p:nvSpPr>
        <p:spPr>
          <a:xfrm>
            <a:off x="1135696" y="6280105"/>
            <a:ext cx="7563804" cy="259045"/>
          </a:xfrm>
          <a:prstGeom prst="rect">
            <a:avLst/>
          </a:prstGeom>
        </p:spPr>
        <p:txBody>
          <a:bodyPr vert="horz" wrap="square" lIns="0" tIns="12700" rIns="0" bIns="0" rtlCol="0">
            <a:spAutoFit/>
          </a:bodyPr>
          <a:lstStyle/>
          <a:p>
            <a:pPr marL="12700">
              <a:lnSpc>
                <a:spcPct val="100000"/>
              </a:lnSpc>
              <a:spcBef>
                <a:spcPts val="100"/>
              </a:spcBef>
            </a:pPr>
            <a:r>
              <a:rPr lang="mi-NZ" sz="1600" b="1" spc="25" dirty="0" err="1">
                <a:solidFill>
                  <a:srgbClr val="231F20"/>
                </a:solidFill>
                <a:latin typeface="Arial"/>
                <a:cs typeface="Arial"/>
              </a:rPr>
              <a:t>Small</a:t>
            </a:r>
            <a:r>
              <a:rPr lang="mi-NZ" sz="1600" b="1" spc="25" dirty="0">
                <a:solidFill>
                  <a:srgbClr val="231F20"/>
                </a:solidFill>
                <a:latin typeface="Arial"/>
                <a:cs typeface="Arial"/>
              </a:rPr>
              <a:t> </a:t>
            </a:r>
            <a:r>
              <a:rPr lang="mi-NZ" sz="1600" b="1" spc="25" dirty="0" err="1">
                <a:solidFill>
                  <a:srgbClr val="231F20"/>
                </a:solidFill>
                <a:latin typeface="Arial"/>
                <a:cs typeface="Arial"/>
              </a:rPr>
              <a:t>businesses</a:t>
            </a:r>
            <a:r>
              <a:rPr lang="mi-NZ" sz="1600" b="1" spc="25" dirty="0">
                <a:solidFill>
                  <a:srgbClr val="231F20"/>
                </a:solidFill>
                <a:latin typeface="Arial"/>
                <a:cs typeface="Arial"/>
              </a:rPr>
              <a:t> </a:t>
            </a:r>
            <a:r>
              <a:rPr lang="mi-NZ" sz="1600" b="1" spc="25" dirty="0" err="1">
                <a:solidFill>
                  <a:srgbClr val="231F20"/>
                </a:solidFill>
                <a:latin typeface="Arial"/>
                <a:cs typeface="Arial"/>
              </a:rPr>
              <a:t>aren’t</a:t>
            </a:r>
            <a:r>
              <a:rPr lang="mi-NZ" sz="1600" b="1" spc="25" dirty="0">
                <a:solidFill>
                  <a:srgbClr val="231F20"/>
                </a:solidFill>
                <a:latin typeface="Arial"/>
                <a:cs typeface="Arial"/>
              </a:rPr>
              <a:t> </a:t>
            </a:r>
            <a:r>
              <a:rPr lang="mi-NZ" sz="1600" b="1" spc="25" dirty="0" err="1">
                <a:solidFill>
                  <a:srgbClr val="231F20"/>
                </a:solidFill>
                <a:latin typeface="Arial"/>
                <a:cs typeface="Arial"/>
              </a:rPr>
              <a:t>taking</a:t>
            </a:r>
            <a:r>
              <a:rPr lang="mi-NZ" sz="1600" b="1" spc="25" dirty="0">
                <a:solidFill>
                  <a:srgbClr val="231F20"/>
                </a:solidFill>
                <a:latin typeface="Arial"/>
                <a:cs typeface="Arial"/>
              </a:rPr>
              <a:t> </a:t>
            </a:r>
            <a:r>
              <a:rPr lang="mi-NZ" sz="1600" b="1" spc="25" dirty="0" err="1">
                <a:solidFill>
                  <a:srgbClr val="231F20"/>
                </a:solidFill>
                <a:latin typeface="Arial"/>
                <a:cs typeface="Arial"/>
              </a:rPr>
              <a:t>actions</a:t>
            </a:r>
            <a:r>
              <a:rPr lang="mi-NZ" sz="1600" b="1" spc="25" dirty="0">
                <a:solidFill>
                  <a:srgbClr val="231F20"/>
                </a:solidFill>
                <a:latin typeface="Arial"/>
                <a:cs typeface="Arial"/>
              </a:rPr>
              <a:t> to </a:t>
            </a:r>
            <a:r>
              <a:rPr lang="mi-NZ" sz="1600" b="1" spc="25" dirty="0" err="1">
                <a:solidFill>
                  <a:srgbClr val="231F20"/>
                </a:solidFill>
                <a:latin typeface="Arial"/>
                <a:cs typeface="Arial"/>
              </a:rPr>
              <a:t>be</a:t>
            </a:r>
            <a:r>
              <a:rPr lang="mi-NZ" sz="1600" b="1" spc="25" dirty="0">
                <a:solidFill>
                  <a:srgbClr val="231F20"/>
                </a:solidFill>
                <a:latin typeface="Arial"/>
                <a:cs typeface="Arial"/>
              </a:rPr>
              <a:t> </a:t>
            </a:r>
            <a:r>
              <a:rPr lang="mi-NZ" sz="1600" b="1" spc="25" dirty="0" err="1">
                <a:solidFill>
                  <a:srgbClr val="231F20"/>
                </a:solidFill>
                <a:latin typeface="Arial"/>
                <a:cs typeface="Arial"/>
              </a:rPr>
              <a:t>as</a:t>
            </a:r>
            <a:r>
              <a:rPr lang="mi-NZ" sz="1600" b="1" spc="25" dirty="0">
                <a:solidFill>
                  <a:srgbClr val="231F20"/>
                </a:solidFill>
                <a:latin typeface="Arial"/>
                <a:cs typeface="Arial"/>
              </a:rPr>
              <a:t> </a:t>
            </a:r>
            <a:r>
              <a:rPr lang="mi-NZ" sz="1600" b="1" spc="25" dirty="0" err="1">
                <a:solidFill>
                  <a:srgbClr val="231F20"/>
                </a:solidFill>
                <a:latin typeface="Arial"/>
                <a:cs typeface="Arial"/>
              </a:rPr>
              <a:t>strong</a:t>
            </a:r>
            <a:r>
              <a:rPr lang="mi-NZ" sz="1600" b="1" spc="25" dirty="0">
                <a:solidFill>
                  <a:srgbClr val="231F20"/>
                </a:solidFill>
                <a:latin typeface="Arial"/>
                <a:cs typeface="Arial"/>
              </a:rPr>
              <a:t> </a:t>
            </a:r>
            <a:r>
              <a:rPr lang="mi-NZ" sz="1600" b="1" spc="25" dirty="0" err="1">
                <a:solidFill>
                  <a:srgbClr val="231F20"/>
                </a:solidFill>
                <a:latin typeface="Arial"/>
                <a:cs typeface="Arial"/>
              </a:rPr>
              <a:t>as</a:t>
            </a:r>
            <a:r>
              <a:rPr lang="mi-NZ" sz="1600" b="1" spc="25" dirty="0">
                <a:solidFill>
                  <a:srgbClr val="231F20"/>
                </a:solidFill>
                <a:latin typeface="Arial"/>
                <a:cs typeface="Arial"/>
              </a:rPr>
              <a:t> </a:t>
            </a:r>
            <a:r>
              <a:rPr lang="mi-NZ" sz="1600" b="1" spc="25" dirty="0" err="1">
                <a:solidFill>
                  <a:srgbClr val="231F20"/>
                </a:solidFill>
                <a:latin typeface="Arial"/>
                <a:cs typeface="Arial"/>
              </a:rPr>
              <a:t>they</a:t>
            </a:r>
            <a:r>
              <a:rPr lang="mi-NZ" sz="1600" b="1" spc="25" dirty="0">
                <a:solidFill>
                  <a:srgbClr val="231F20"/>
                </a:solidFill>
                <a:latin typeface="Arial"/>
                <a:cs typeface="Arial"/>
              </a:rPr>
              <a:t> </a:t>
            </a:r>
            <a:r>
              <a:rPr lang="mi-NZ" sz="1600" b="1" spc="25" dirty="0" err="1">
                <a:solidFill>
                  <a:srgbClr val="231F20"/>
                </a:solidFill>
                <a:latin typeface="Arial"/>
                <a:cs typeface="Arial"/>
              </a:rPr>
              <a:t>need</a:t>
            </a:r>
            <a:r>
              <a:rPr lang="mi-NZ" sz="1600" b="1" spc="25" dirty="0">
                <a:solidFill>
                  <a:srgbClr val="231F20"/>
                </a:solidFill>
                <a:latin typeface="Arial"/>
                <a:cs typeface="Arial"/>
              </a:rPr>
              <a:t> to </a:t>
            </a:r>
            <a:r>
              <a:rPr lang="mi-NZ" sz="1600" b="1" spc="25" dirty="0" err="1">
                <a:solidFill>
                  <a:srgbClr val="231F20"/>
                </a:solidFill>
                <a:latin typeface="Arial"/>
                <a:cs typeface="Arial"/>
              </a:rPr>
              <a:t>be</a:t>
            </a:r>
            <a:r>
              <a:rPr lang="mi-NZ" sz="1600" b="1" spc="25" dirty="0">
                <a:solidFill>
                  <a:srgbClr val="231F20"/>
                </a:solidFill>
                <a:latin typeface="Arial"/>
                <a:cs typeface="Arial"/>
              </a:rPr>
              <a:t> </a:t>
            </a:r>
            <a:endParaRPr sz="1600" dirty="0">
              <a:latin typeface="Arial"/>
              <a:cs typeface="Arial"/>
            </a:endParaRPr>
          </a:p>
        </p:txBody>
      </p:sp>
      <p:grpSp>
        <p:nvGrpSpPr>
          <p:cNvPr id="10" name="object 10"/>
          <p:cNvGrpSpPr/>
          <p:nvPr/>
        </p:nvGrpSpPr>
        <p:grpSpPr>
          <a:xfrm>
            <a:off x="360000" y="6130325"/>
            <a:ext cx="594995" cy="594995"/>
            <a:chOff x="360000" y="6130325"/>
            <a:chExt cx="594995" cy="594995"/>
          </a:xfrm>
        </p:grpSpPr>
        <p:sp>
          <p:nvSpPr>
            <p:cNvPr id="11" name="object 11"/>
            <p:cNvSpPr/>
            <p:nvPr/>
          </p:nvSpPr>
          <p:spPr>
            <a:xfrm>
              <a:off x="360000" y="6130325"/>
              <a:ext cx="594995" cy="594995"/>
            </a:xfrm>
            <a:custGeom>
              <a:avLst/>
              <a:gdLst/>
              <a:ahLst/>
              <a:cxnLst/>
              <a:rect l="l" t="t" r="r" b="b"/>
              <a:pathLst>
                <a:path w="594994" h="594995">
                  <a:moveTo>
                    <a:pt x="297319" y="0"/>
                  </a:moveTo>
                  <a:lnTo>
                    <a:pt x="249091" y="3891"/>
                  </a:lnTo>
                  <a:lnTo>
                    <a:pt x="203341" y="15156"/>
                  </a:lnTo>
                  <a:lnTo>
                    <a:pt x="160681" y="33185"/>
                  </a:lnTo>
                  <a:lnTo>
                    <a:pt x="121724" y="57363"/>
                  </a:lnTo>
                  <a:lnTo>
                    <a:pt x="87080" y="87080"/>
                  </a:lnTo>
                  <a:lnTo>
                    <a:pt x="57363" y="121724"/>
                  </a:lnTo>
                  <a:lnTo>
                    <a:pt x="33185" y="160681"/>
                  </a:lnTo>
                  <a:lnTo>
                    <a:pt x="15156" y="203341"/>
                  </a:lnTo>
                  <a:lnTo>
                    <a:pt x="3891" y="249091"/>
                  </a:lnTo>
                  <a:lnTo>
                    <a:pt x="0" y="297319"/>
                  </a:lnTo>
                  <a:lnTo>
                    <a:pt x="3891" y="345544"/>
                  </a:lnTo>
                  <a:lnTo>
                    <a:pt x="15156" y="391293"/>
                  </a:lnTo>
                  <a:lnTo>
                    <a:pt x="33185" y="433952"/>
                  </a:lnTo>
                  <a:lnTo>
                    <a:pt x="57363" y="472909"/>
                  </a:lnTo>
                  <a:lnTo>
                    <a:pt x="87080" y="507553"/>
                  </a:lnTo>
                  <a:lnTo>
                    <a:pt x="121724" y="537271"/>
                  </a:lnTo>
                  <a:lnTo>
                    <a:pt x="160681" y="561451"/>
                  </a:lnTo>
                  <a:lnTo>
                    <a:pt x="203341" y="579481"/>
                  </a:lnTo>
                  <a:lnTo>
                    <a:pt x="249091" y="590747"/>
                  </a:lnTo>
                  <a:lnTo>
                    <a:pt x="297319" y="594639"/>
                  </a:lnTo>
                  <a:lnTo>
                    <a:pt x="345547" y="590747"/>
                  </a:lnTo>
                  <a:lnTo>
                    <a:pt x="391297" y="579481"/>
                  </a:lnTo>
                  <a:lnTo>
                    <a:pt x="433957" y="561451"/>
                  </a:lnTo>
                  <a:lnTo>
                    <a:pt x="472915" y="537271"/>
                  </a:lnTo>
                  <a:lnTo>
                    <a:pt x="507558" y="507553"/>
                  </a:lnTo>
                  <a:lnTo>
                    <a:pt x="537275" y="472909"/>
                  </a:lnTo>
                  <a:lnTo>
                    <a:pt x="561454" y="433952"/>
                  </a:lnTo>
                  <a:lnTo>
                    <a:pt x="579482" y="391293"/>
                  </a:lnTo>
                  <a:lnTo>
                    <a:pt x="590748" y="345544"/>
                  </a:lnTo>
                  <a:lnTo>
                    <a:pt x="594639" y="297319"/>
                  </a:lnTo>
                  <a:lnTo>
                    <a:pt x="590748" y="249091"/>
                  </a:lnTo>
                  <a:lnTo>
                    <a:pt x="579482" y="203341"/>
                  </a:lnTo>
                  <a:lnTo>
                    <a:pt x="561454" y="160681"/>
                  </a:lnTo>
                  <a:lnTo>
                    <a:pt x="537275" y="121724"/>
                  </a:lnTo>
                  <a:lnTo>
                    <a:pt x="507558" y="87080"/>
                  </a:lnTo>
                  <a:lnTo>
                    <a:pt x="472915" y="57363"/>
                  </a:lnTo>
                  <a:lnTo>
                    <a:pt x="433957" y="33185"/>
                  </a:lnTo>
                  <a:lnTo>
                    <a:pt x="391297" y="15156"/>
                  </a:lnTo>
                  <a:lnTo>
                    <a:pt x="345547" y="3891"/>
                  </a:lnTo>
                  <a:lnTo>
                    <a:pt x="297319" y="0"/>
                  </a:lnTo>
                  <a:close/>
                </a:path>
              </a:pathLst>
            </a:custGeom>
            <a:solidFill>
              <a:srgbClr val="B9AC67"/>
            </a:solidFill>
          </p:spPr>
          <p:txBody>
            <a:bodyPr wrap="square" lIns="0" tIns="0" rIns="0" bIns="0" rtlCol="0"/>
            <a:lstStyle/>
            <a:p>
              <a:endParaRPr/>
            </a:p>
          </p:txBody>
        </p:sp>
        <p:sp>
          <p:nvSpPr>
            <p:cNvPr id="12" name="object 12"/>
            <p:cNvSpPr/>
            <p:nvPr/>
          </p:nvSpPr>
          <p:spPr>
            <a:xfrm>
              <a:off x="497785" y="6234932"/>
              <a:ext cx="319405" cy="385445"/>
            </a:xfrm>
            <a:custGeom>
              <a:avLst/>
              <a:gdLst/>
              <a:ahLst/>
              <a:cxnLst/>
              <a:rect l="l" t="t" r="r" b="b"/>
              <a:pathLst>
                <a:path w="319405" h="385445">
                  <a:moveTo>
                    <a:pt x="166992" y="65519"/>
                  </a:moveTo>
                  <a:lnTo>
                    <a:pt x="125744" y="70962"/>
                  </a:lnTo>
                  <a:lnTo>
                    <a:pt x="90297" y="92494"/>
                  </a:lnTo>
                  <a:lnTo>
                    <a:pt x="66417" y="126285"/>
                  </a:lnTo>
                  <a:lnTo>
                    <a:pt x="57951" y="166776"/>
                  </a:lnTo>
                  <a:lnTo>
                    <a:pt x="59347" y="183640"/>
                  </a:lnTo>
                  <a:lnTo>
                    <a:pt x="63487" y="199851"/>
                  </a:lnTo>
                  <a:lnTo>
                    <a:pt x="70294" y="215175"/>
                  </a:lnTo>
                  <a:lnTo>
                    <a:pt x="79702" y="229400"/>
                  </a:lnTo>
                  <a:lnTo>
                    <a:pt x="87405" y="239544"/>
                  </a:lnTo>
                  <a:lnTo>
                    <a:pt x="94916" y="250110"/>
                  </a:lnTo>
                  <a:lnTo>
                    <a:pt x="102127" y="260948"/>
                  </a:lnTo>
                  <a:lnTo>
                    <a:pt x="108940" y="271919"/>
                  </a:lnTo>
                  <a:lnTo>
                    <a:pt x="108940" y="303733"/>
                  </a:lnTo>
                  <a:lnTo>
                    <a:pt x="113538" y="308330"/>
                  </a:lnTo>
                  <a:lnTo>
                    <a:pt x="205041" y="308330"/>
                  </a:lnTo>
                  <a:lnTo>
                    <a:pt x="209638" y="303733"/>
                  </a:lnTo>
                  <a:lnTo>
                    <a:pt x="209638" y="294309"/>
                  </a:lnTo>
                  <a:lnTo>
                    <a:pt x="122961" y="294309"/>
                  </a:lnTo>
                  <a:lnTo>
                    <a:pt x="122961" y="268071"/>
                  </a:lnTo>
                  <a:lnTo>
                    <a:pt x="98996" y="231635"/>
                  </a:lnTo>
                  <a:lnTo>
                    <a:pt x="90716" y="220725"/>
                  </a:lnTo>
                  <a:lnTo>
                    <a:pt x="82618" y="208474"/>
                  </a:lnTo>
                  <a:lnTo>
                    <a:pt x="76754" y="195275"/>
                  </a:lnTo>
                  <a:lnTo>
                    <a:pt x="73187" y="181313"/>
                  </a:lnTo>
                  <a:lnTo>
                    <a:pt x="71984" y="166763"/>
                  </a:lnTo>
                  <a:lnTo>
                    <a:pt x="73847" y="148892"/>
                  </a:lnTo>
                  <a:lnTo>
                    <a:pt x="99860" y="102768"/>
                  </a:lnTo>
                  <a:lnTo>
                    <a:pt x="147798" y="80058"/>
                  </a:lnTo>
                  <a:lnTo>
                    <a:pt x="166001" y="79527"/>
                  </a:lnTo>
                  <a:lnTo>
                    <a:pt x="208916" y="79527"/>
                  </a:lnTo>
                  <a:lnTo>
                    <a:pt x="202725" y="75056"/>
                  </a:lnTo>
                  <a:lnTo>
                    <a:pt x="166992" y="65519"/>
                  </a:lnTo>
                  <a:close/>
                </a:path>
                <a:path w="319405" h="385445">
                  <a:moveTo>
                    <a:pt x="208916" y="79527"/>
                  </a:moveTo>
                  <a:lnTo>
                    <a:pt x="166001" y="79527"/>
                  </a:lnTo>
                  <a:lnTo>
                    <a:pt x="196782" y="87734"/>
                  </a:lnTo>
                  <a:lnTo>
                    <a:pt x="222140" y="106049"/>
                  </a:lnTo>
                  <a:lnTo>
                    <a:pt x="239666" y="131982"/>
                  </a:lnTo>
                  <a:lnTo>
                    <a:pt x="246951" y="163042"/>
                  </a:lnTo>
                  <a:lnTo>
                    <a:pt x="246238" y="178663"/>
                  </a:lnTo>
                  <a:lnTo>
                    <a:pt x="242846" y="193617"/>
                  </a:lnTo>
                  <a:lnTo>
                    <a:pt x="236839" y="207705"/>
                  </a:lnTo>
                  <a:lnTo>
                    <a:pt x="228282" y="220725"/>
                  </a:lnTo>
                  <a:lnTo>
                    <a:pt x="220443" y="231112"/>
                  </a:lnTo>
                  <a:lnTo>
                    <a:pt x="212312" y="242679"/>
                  </a:lnTo>
                  <a:lnTo>
                    <a:pt x="204247" y="254896"/>
                  </a:lnTo>
                  <a:lnTo>
                    <a:pt x="196608" y="267233"/>
                  </a:lnTo>
                  <a:lnTo>
                    <a:pt x="195618" y="268897"/>
                  </a:lnTo>
                  <a:lnTo>
                    <a:pt x="195618" y="294309"/>
                  </a:lnTo>
                  <a:lnTo>
                    <a:pt x="209638" y="294309"/>
                  </a:lnTo>
                  <a:lnTo>
                    <a:pt x="209638" y="272770"/>
                  </a:lnTo>
                  <a:lnTo>
                    <a:pt x="216856" y="261213"/>
                  </a:lnTo>
                  <a:lnTo>
                    <a:pt x="224413" y="249823"/>
                  </a:lnTo>
                  <a:lnTo>
                    <a:pt x="231997" y="239064"/>
                  </a:lnTo>
                  <a:lnTo>
                    <a:pt x="239301" y="229387"/>
                  </a:lnTo>
                  <a:lnTo>
                    <a:pt x="249129" y="214359"/>
                  </a:lnTo>
                  <a:lnTo>
                    <a:pt x="256108" y="197915"/>
                  </a:lnTo>
                  <a:lnTo>
                    <a:pt x="260096" y="180477"/>
                  </a:lnTo>
                  <a:lnTo>
                    <a:pt x="260959" y="162458"/>
                  </a:lnTo>
                  <a:lnTo>
                    <a:pt x="252508" y="126410"/>
                  </a:lnTo>
                  <a:lnTo>
                    <a:pt x="232163" y="96315"/>
                  </a:lnTo>
                  <a:lnTo>
                    <a:pt x="208916" y="79527"/>
                  </a:lnTo>
                  <a:close/>
                </a:path>
                <a:path w="319405" h="385445">
                  <a:moveTo>
                    <a:pt x="68897" y="30238"/>
                  </a:moveTo>
                  <a:lnTo>
                    <a:pt x="58318" y="38925"/>
                  </a:lnTo>
                  <a:lnTo>
                    <a:pt x="58826" y="40970"/>
                  </a:lnTo>
                  <a:lnTo>
                    <a:pt x="60058" y="42633"/>
                  </a:lnTo>
                  <a:lnTo>
                    <a:pt x="77978" y="67360"/>
                  </a:lnTo>
                  <a:lnTo>
                    <a:pt x="79400" y="69354"/>
                  </a:lnTo>
                  <a:lnTo>
                    <a:pt x="81749" y="70535"/>
                  </a:lnTo>
                  <a:lnTo>
                    <a:pt x="85940" y="70535"/>
                  </a:lnTo>
                  <a:lnTo>
                    <a:pt x="87490" y="70015"/>
                  </a:lnTo>
                  <a:lnTo>
                    <a:pt x="90538" y="67805"/>
                  </a:lnTo>
                  <a:lnTo>
                    <a:pt x="91643" y="66014"/>
                  </a:lnTo>
                  <a:lnTo>
                    <a:pt x="92313" y="61887"/>
                  </a:lnTo>
                  <a:lnTo>
                    <a:pt x="91833" y="59816"/>
                  </a:lnTo>
                  <a:lnTo>
                    <a:pt x="90601" y="58140"/>
                  </a:lnTo>
                  <a:lnTo>
                    <a:pt x="72717" y="33439"/>
                  </a:lnTo>
                  <a:lnTo>
                    <a:pt x="71221" y="31419"/>
                  </a:lnTo>
                  <a:lnTo>
                    <a:pt x="68897" y="30238"/>
                  </a:lnTo>
                  <a:close/>
                </a:path>
                <a:path w="319405" h="385445">
                  <a:moveTo>
                    <a:pt x="254381" y="30251"/>
                  </a:moveTo>
                  <a:lnTo>
                    <a:pt x="250228" y="30251"/>
                  </a:lnTo>
                  <a:lnTo>
                    <a:pt x="247853" y="31432"/>
                  </a:lnTo>
                  <a:lnTo>
                    <a:pt x="227253" y="59816"/>
                  </a:lnTo>
                  <a:lnTo>
                    <a:pt x="226773" y="61899"/>
                  </a:lnTo>
                  <a:lnTo>
                    <a:pt x="227440" y="66014"/>
                  </a:lnTo>
                  <a:lnTo>
                    <a:pt x="228549" y="67805"/>
                  </a:lnTo>
                  <a:lnTo>
                    <a:pt x="231609" y="70027"/>
                  </a:lnTo>
                  <a:lnTo>
                    <a:pt x="233159" y="70535"/>
                  </a:lnTo>
                  <a:lnTo>
                    <a:pt x="237324" y="70535"/>
                  </a:lnTo>
                  <a:lnTo>
                    <a:pt x="239699" y="69329"/>
                  </a:lnTo>
                  <a:lnTo>
                    <a:pt x="245068" y="61887"/>
                  </a:lnTo>
                  <a:lnTo>
                    <a:pt x="259060" y="42570"/>
                  </a:lnTo>
                  <a:lnTo>
                    <a:pt x="260261" y="40944"/>
                  </a:lnTo>
                  <a:lnTo>
                    <a:pt x="260756" y="38912"/>
                  </a:lnTo>
                  <a:lnTo>
                    <a:pt x="260121" y="34785"/>
                  </a:lnTo>
                  <a:lnTo>
                    <a:pt x="259016" y="32969"/>
                  </a:lnTo>
                  <a:lnTo>
                    <a:pt x="255968" y="30759"/>
                  </a:lnTo>
                  <a:lnTo>
                    <a:pt x="254381" y="30251"/>
                  </a:lnTo>
                  <a:close/>
                </a:path>
                <a:path w="319405" h="385445">
                  <a:moveTo>
                    <a:pt x="163868" y="0"/>
                  </a:moveTo>
                  <a:lnTo>
                    <a:pt x="155219" y="0"/>
                  </a:lnTo>
                  <a:lnTo>
                    <a:pt x="151701" y="3479"/>
                  </a:lnTo>
                  <a:lnTo>
                    <a:pt x="151765" y="42633"/>
                  </a:lnTo>
                  <a:lnTo>
                    <a:pt x="155219" y="46088"/>
                  </a:lnTo>
                  <a:lnTo>
                    <a:pt x="163868" y="46088"/>
                  </a:lnTo>
                  <a:lnTo>
                    <a:pt x="167322" y="42633"/>
                  </a:lnTo>
                  <a:lnTo>
                    <a:pt x="167386" y="3479"/>
                  </a:lnTo>
                  <a:lnTo>
                    <a:pt x="163868" y="0"/>
                  </a:lnTo>
                  <a:close/>
                </a:path>
                <a:path w="319405" h="385445">
                  <a:moveTo>
                    <a:pt x="41148" y="198031"/>
                  </a:moveTo>
                  <a:lnTo>
                    <a:pt x="36931" y="198031"/>
                  </a:lnTo>
                  <a:lnTo>
                    <a:pt x="36106" y="198158"/>
                  </a:lnTo>
                  <a:lnTo>
                    <a:pt x="35344" y="198386"/>
                  </a:lnTo>
                  <a:lnTo>
                    <a:pt x="2260" y="209143"/>
                  </a:lnTo>
                  <a:lnTo>
                    <a:pt x="0" y="213601"/>
                  </a:lnTo>
                  <a:lnTo>
                    <a:pt x="2374" y="220865"/>
                  </a:lnTo>
                  <a:lnTo>
                    <a:pt x="5422" y="223062"/>
                  </a:lnTo>
                  <a:lnTo>
                    <a:pt x="9677" y="223062"/>
                  </a:lnTo>
                  <a:lnTo>
                    <a:pt x="45681" y="207517"/>
                  </a:lnTo>
                  <a:lnTo>
                    <a:pt x="45821" y="205422"/>
                  </a:lnTo>
                  <a:lnTo>
                    <a:pt x="44132" y="200215"/>
                  </a:lnTo>
                  <a:lnTo>
                    <a:pt x="41148" y="198031"/>
                  </a:lnTo>
                  <a:close/>
                </a:path>
                <a:path w="319405" h="385445">
                  <a:moveTo>
                    <a:pt x="9601" y="109448"/>
                  </a:moveTo>
                  <a:lnTo>
                    <a:pt x="5397" y="109448"/>
                  </a:lnTo>
                  <a:lnTo>
                    <a:pt x="2425" y="111607"/>
                  </a:lnTo>
                  <a:lnTo>
                    <a:pt x="1346" y="114833"/>
                  </a:lnTo>
                  <a:lnTo>
                    <a:pt x="38" y="118986"/>
                  </a:lnTo>
                  <a:lnTo>
                    <a:pt x="2298" y="123418"/>
                  </a:lnTo>
                  <a:lnTo>
                    <a:pt x="6375" y="124713"/>
                  </a:lnTo>
                  <a:lnTo>
                    <a:pt x="35280" y="134188"/>
                  </a:lnTo>
                  <a:lnTo>
                    <a:pt x="36029" y="134416"/>
                  </a:lnTo>
                  <a:lnTo>
                    <a:pt x="36842" y="134543"/>
                  </a:lnTo>
                  <a:lnTo>
                    <a:pt x="41160" y="134543"/>
                  </a:lnTo>
                  <a:lnTo>
                    <a:pt x="44145" y="132333"/>
                  </a:lnTo>
                  <a:lnTo>
                    <a:pt x="45186" y="129070"/>
                  </a:lnTo>
                  <a:lnTo>
                    <a:pt x="45834" y="127139"/>
                  </a:lnTo>
                  <a:lnTo>
                    <a:pt x="45681" y="125069"/>
                  </a:lnTo>
                  <a:lnTo>
                    <a:pt x="43802" y="121335"/>
                  </a:lnTo>
                  <a:lnTo>
                    <a:pt x="42164" y="119926"/>
                  </a:lnTo>
                  <a:lnTo>
                    <a:pt x="10439" y="109588"/>
                  </a:lnTo>
                  <a:lnTo>
                    <a:pt x="9601" y="109448"/>
                  </a:lnTo>
                  <a:close/>
                </a:path>
                <a:path w="319405" h="385445">
                  <a:moveTo>
                    <a:pt x="282181" y="198031"/>
                  </a:moveTo>
                  <a:lnTo>
                    <a:pt x="277990" y="198031"/>
                  </a:lnTo>
                  <a:lnTo>
                    <a:pt x="274916" y="200253"/>
                  </a:lnTo>
                  <a:lnTo>
                    <a:pt x="272542" y="207530"/>
                  </a:lnTo>
                  <a:lnTo>
                    <a:pt x="274789" y="211975"/>
                  </a:lnTo>
                  <a:lnTo>
                    <a:pt x="308597" y="222961"/>
                  </a:lnTo>
                  <a:lnTo>
                    <a:pt x="309397" y="223075"/>
                  </a:lnTo>
                  <a:lnTo>
                    <a:pt x="313677" y="223075"/>
                  </a:lnTo>
                  <a:lnTo>
                    <a:pt x="316649" y="220941"/>
                  </a:lnTo>
                  <a:lnTo>
                    <a:pt x="317715" y="217754"/>
                  </a:lnTo>
                  <a:lnTo>
                    <a:pt x="319036" y="213601"/>
                  </a:lnTo>
                  <a:lnTo>
                    <a:pt x="316801" y="209143"/>
                  </a:lnTo>
                  <a:lnTo>
                    <a:pt x="282994" y="198158"/>
                  </a:lnTo>
                  <a:lnTo>
                    <a:pt x="282181" y="198031"/>
                  </a:lnTo>
                  <a:close/>
                </a:path>
                <a:path w="319405" h="385445">
                  <a:moveTo>
                    <a:pt x="313677" y="109499"/>
                  </a:moveTo>
                  <a:lnTo>
                    <a:pt x="309460" y="109499"/>
                  </a:lnTo>
                  <a:lnTo>
                    <a:pt x="308673" y="109626"/>
                  </a:lnTo>
                  <a:lnTo>
                    <a:pt x="276923" y="119926"/>
                  </a:lnTo>
                  <a:lnTo>
                    <a:pt x="275285" y="121335"/>
                  </a:lnTo>
                  <a:lnTo>
                    <a:pt x="273418" y="125069"/>
                  </a:lnTo>
                  <a:lnTo>
                    <a:pt x="273265" y="127177"/>
                  </a:lnTo>
                  <a:lnTo>
                    <a:pt x="273926" y="129133"/>
                  </a:lnTo>
                  <a:lnTo>
                    <a:pt x="274942" y="132372"/>
                  </a:lnTo>
                  <a:lnTo>
                    <a:pt x="277926" y="134543"/>
                  </a:lnTo>
                  <a:lnTo>
                    <a:pt x="282232" y="134543"/>
                  </a:lnTo>
                  <a:lnTo>
                    <a:pt x="283032" y="134429"/>
                  </a:lnTo>
                  <a:lnTo>
                    <a:pt x="283743" y="134213"/>
                  </a:lnTo>
                  <a:lnTo>
                    <a:pt x="316776" y="123469"/>
                  </a:lnTo>
                  <a:lnTo>
                    <a:pt x="319049" y="119024"/>
                  </a:lnTo>
                  <a:lnTo>
                    <a:pt x="317741" y="114909"/>
                  </a:lnTo>
                  <a:lnTo>
                    <a:pt x="316674" y="111671"/>
                  </a:lnTo>
                  <a:lnTo>
                    <a:pt x="313677" y="109499"/>
                  </a:lnTo>
                  <a:close/>
                </a:path>
                <a:path w="319405" h="385445">
                  <a:moveTo>
                    <a:pt x="206095" y="321983"/>
                  </a:moveTo>
                  <a:lnTo>
                    <a:pt x="110680" y="321983"/>
                  </a:lnTo>
                  <a:lnTo>
                    <a:pt x="107543" y="325119"/>
                  </a:lnTo>
                  <a:lnTo>
                    <a:pt x="107556" y="332879"/>
                  </a:lnTo>
                  <a:lnTo>
                    <a:pt x="110680" y="336016"/>
                  </a:lnTo>
                  <a:lnTo>
                    <a:pt x="206108" y="336016"/>
                  </a:lnTo>
                  <a:lnTo>
                    <a:pt x="209245" y="332879"/>
                  </a:lnTo>
                  <a:lnTo>
                    <a:pt x="209245" y="325119"/>
                  </a:lnTo>
                  <a:lnTo>
                    <a:pt x="206095" y="321983"/>
                  </a:lnTo>
                  <a:close/>
                </a:path>
                <a:path w="319405" h="385445">
                  <a:moveTo>
                    <a:pt x="206095" y="346532"/>
                  </a:moveTo>
                  <a:lnTo>
                    <a:pt x="110680" y="346532"/>
                  </a:lnTo>
                  <a:lnTo>
                    <a:pt x="107543" y="349669"/>
                  </a:lnTo>
                  <a:lnTo>
                    <a:pt x="107543" y="357416"/>
                  </a:lnTo>
                  <a:lnTo>
                    <a:pt x="110680" y="360552"/>
                  </a:lnTo>
                  <a:lnTo>
                    <a:pt x="206108" y="360552"/>
                  </a:lnTo>
                  <a:lnTo>
                    <a:pt x="209245" y="357416"/>
                  </a:lnTo>
                  <a:lnTo>
                    <a:pt x="209245" y="349669"/>
                  </a:lnTo>
                  <a:lnTo>
                    <a:pt x="206095" y="346532"/>
                  </a:lnTo>
                  <a:close/>
                </a:path>
                <a:path w="319405" h="385445">
                  <a:moveTo>
                    <a:pt x="187960" y="371398"/>
                  </a:moveTo>
                  <a:lnTo>
                    <a:pt x="127609" y="371398"/>
                  </a:lnTo>
                  <a:lnTo>
                    <a:pt x="124472" y="374535"/>
                  </a:lnTo>
                  <a:lnTo>
                    <a:pt x="124472" y="382295"/>
                  </a:lnTo>
                  <a:lnTo>
                    <a:pt x="127609" y="385432"/>
                  </a:lnTo>
                  <a:lnTo>
                    <a:pt x="187947" y="385432"/>
                  </a:lnTo>
                  <a:lnTo>
                    <a:pt x="191096" y="382295"/>
                  </a:lnTo>
                  <a:lnTo>
                    <a:pt x="191096" y="374535"/>
                  </a:lnTo>
                  <a:lnTo>
                    <a:pt x="187960" y="371398"/>
                  </a:lnTo>
                  <a:close/>
                </a:path>
              </a:pathLst>
            </a:custGeom>
            <a:solidFill>
              <a:srgbClr val="FFFFFF"/>
            </a:solidFill>
          </p:spPr>
          <p:txBody>
            <a:bodyPr wrap="square" lIns="0" tIns="0" rIns="0" bIns="0" rtlCol="0"/>
            <a:lstStyle/>
            <a:p>
              <a:endParaRPr/>
            </a:p>
          </p:txBody>
        </p:sp>
        <p:pic>
          <p:nvPicPr>
            <p:cNvPr id="13" name="object 13"/>
            <p:cNvPicPr/>
            <p:nvPr/>
          </p:nvPicPr>
          <p:blipFill>
            <a:blip r:embed="rId3" cstate="print"/>
            <a:stretch>
              <a:fillRect/>
            </a:stretch>
          </p:blipFill>
          <p:spPr>
            <a:xfrm>
              <a:off x="494261" y="6231408"/>
              <a:ext cx="326097" cy="392480"/>
            </a:xfrm>
            <a:prstGeom prst="rect">
              <a:avLst/>
            </a:prstGeom>
          </p:spPr>
        </p:pic>
      </p:grpSp>
      <p:sp>
        <p:nvSpPr>
          <p:cNvPr id="14" name="object 14"/>
          <p:cNvSpPr txBox="1"/>
          <p:nvPr/>
        </p:nvSpPr>
        <p:spPr>
          <a:xfrm>
            <a:off x="1135696" y="12375235"/>
            <a:ext cx="3984691" cy="481607"/>
          </a:xfrm>
          <a:prstGeom prst="rect">
            <a:avLst/>
          </a:prstGeom>
        </p:spPr>
        <p:txBody>
          <a:bodyPr vert="horz" wrap="square" lIns="0" tIns="22860" rIns="0" bIns="0" rtlCol="0">
            <a:spAutoFit/>
          </a:bodyPr>
          <a:lstStyle/>
          <a:p>
            <a:pPr marL="12700" marR="5080">
              <a:lnSpc>
                <a:spcPts val="1900"/>
              </a:lnSpc>
              <a:spcBef>
                <a:spcPts val="180"/>
              </a:spcBef>
            </a:pPr>
            <a:r>
              <a:rPr lang="mi-NZ" sz="1100" b="1" spc="25" dirty="0" err="1">
                <a:solidFill>
                  <a:srgbClr val="231F20"/>
                </a:solidFill>
                <a:latin typeface="Arial"/>
                <a:cs typeface="Arial"/>
              </a:rPr>
              <a:t>Harnessing</a:t>
            </a:r>
            <a:r>
              <a:rPr lang="mi-NZ" sz="1100" b="1" spc="25" dirty="0">
                <a:solidFill>
                  <a:srgbClr val="231F20"/>
                </a:solidFill>
                <a:latin typeface="Arial"/>
                <a:cs typeface="Arial"/>
              </a:rPr>
              <a:t> </a:t>
            </a:r>
            <a:r>
              <a:rPr lang="mi-NZ" sz="1100" b="1" spc="25" dirty="0" err="1">
                <a:solidFill>
                  <a:srgbClr val="231F20"/>
                </a:solidFill>
                <a:latin typeface="Arial"/>
                <a:cs typeface="Arial"/>
              </a:rPr>
              <a:t>motivations</a:t>
            </a:r>
            <a:r>
              <a:rPr lang="mi-NZ" sz="1100" b="1" spc="25" dirty="0">
                <a:solidFill>
                  <a:srgbClr val="231F20"/>
                </a:solidFill>
                <a:latin typeface="Arial"/>
                <a:cs typeface="Arial"/>
              </a:rPr>
              <a:t> </a:t>
            </a:r>
            <a:r>
              <a:rPr lang="mi-NZ" sz="1100" b="1" spc="25" dirty="0" err="1">
                <a:solidFill>
                  <a:srgbClr val="231F20"/>
                </a:solidFill>
                <a:latin typeface="Arial"/>
                <a:cs typeface="Arial"/>
              </a:rPr>
              <a:t>will</a:t>
            </a:r>
            <a:r>
              <a:rPr lang="mi-NZ" sz="1100" b="1" spc="25" dirty="0">
                <a:solidFill>
                  <a:srgbClr val="231F20"/>
                </a:solidFill>
                <a:latin typeface="Arial"/>
                <a:cs typeface="Arial"/>
              </a:rPr>
              <a:t> </a:t>
            </a:r>
            <a:r>
              <a:rPr lang="mi-NZ" sz="1100" b="1" spc="25" dirty="0" err="1">
                <a:solidFill>
                  <a:srgbClr val="231F20"/>
                </a:solidFill>
                <a:latin typeface="Arial"/>
                <a:cs typeface="Arial"/>
              </a:rPr>
              <a:t>help</a:t>
            </a:r>
            <a:r>
              <a:rPr lang="mi-NZ" sz="1100" b="1" spc="25" dirty="0">
                <a:solidFill>
                  <a:srgbClr val="231F20"/>
                </a:solidFill>
                <a:latin typeface="Arial"/>
                <a:cs typeface="Arial"/>
              </a:rPr>
              <a:t> </a:t>
            </a:r>
            <a:r>
              <a:rPr lang="mi-NZ" sz="1100" b="1" spc="25" dirty="0" err="1">
                <a:solidFill>
                  <a:srgbClr val="231F20"/>
                </a:solidFill>
                <a:latin typeface="Arial"/>
                <a:cs typeface="Arial"/>
              </a:rPr>
              <a:t>drive</a:t>
            </a:r>
            <a:r>
              <a:rPr lang="mi-NZ" sz="1100" b="1" spc="25" dirty="0">
                <a:solidFill>
                  <a:srgbClr val="231F20"/>
                </a:solidFill>
                <a:latin typeface="Arial"/>
                <a:cs typeface="Arial"/>
              </a:rPr>
              <a:t> </a:t>
            </a:r>
            <a:r>
              <a:rPr lang="mi-NZ" sz="1100" b="1" spc="25" dirty="0" err="1">
                <a:solidFill>
                  <a:srgbClr val="231F20"/>
                </a:solidFill>
                <a:latin typeface="Arial"/>
                <a:cs typeface="Arial"/>
              </a:rPr>
              <a:t>businesses</a:t>
            </a:r>
            <a:r>
              <a:rPr lang="mi-NZ" sz="1100" b="1" spc="25" dirty="0">
                <a:solidFill>
                  <a:srgbClr val="231F20"/>
                </a:solidFill>
                <a:latin typeface="Arial"/>
                <a:cs typeface="Arial"/>
              </a:rPr>
              <a:t> to </a:t>
            </a:r>
            <a:r>
              <a:rPr lang="mi-NZ" sz="1100" b="1" spc="25" dirty="0" err="1">
                <a:solidFill>
                  <a:srgbClr val="231F20"/>
                </a:solidFill>
                <a:latin typeface="Arial"/>
                <a:cs typeface="Arial"/>
              </a:rPr>
              <a:t>be</a:t>
            </a:r>
            <a:r>
              <a:rPr lang="mi-NZ" sz="1100" b="1" spc="25" dirty="0">
                <a:solidFill>
                  <a:srgbClr val="231F20"/>
                </a:solidFill>
                <a:latin typeface="Arial"/>
                <a:cs typeface="Arial"/>
              </a:rPr>
              <a:t> </a:t>
            </a:r>
            <a:r>
              <a:rPr lang="mi-NZ" sz="1100" b="1" spc="25" dirty="0" err="1">
                <a:solidFill>
                  <a:srgbClr val="231F20"/>
                </a:solidFill>
                <a:latin typeface="Arial"/>
                <a:cs typeface="Arial"/>
              </a:rPr>
              <a:t>stronger</a:t>
            </a:r>
            <a:r>
              <a:rPr lang="mi-NZ" sz="1100" b="1" spc="25" dirty="0">
                <a:solidFill>
                  <a:srgbClr val="231F20"/>
                </a:solidFill>
                <a:latin typeface="Arial"/>
                <a:cs typeface="Arial"/>
              </a:rPr>
              <a:t>.</a:t>
            </a:r>
            <a:endParaRPr sz="1100" dirty="0">
              <a:latin typeface="Arial"/>
              <a:cs typeface="Arial"/>
            </a:endParaRPr>
          </a:p>
        </p:txBody>
      </p:sp>
      <p:grpSp>
        <p:nvGrpSpPr>
          <p:cNvPr id="15" name="object 15"/>
          <p:cNvGrpSpPr/>
          <p:nvPr/>
        </p:nvGrpSpPr>
        <p:grpSpPr>
          <a:xfrm>
            <a:off x="360001" y="12375235"/>
            <a:ext cx="594995" cy="594995"/>
            <a:chOff x="360000" y="12435924"/>
            <a:chExt cx="594995" cy="594995"/>
          </a:xfrm>
        </p:grpSpPr>
        <p:sp>
          <p:nvSpPr>
            <p:cNvPr id="16" name="object 16"/>
            <p:cNvSpPr/>
            <p:nvPr/>
          </p:nvSpPr>
          <p:spPr>
            <a:xfrm>
              <a:off x="360000" y="12435924"/>
              <a:ext cx="594995" cy="594995"/>
            </a:xfrm>
            <a:custGeom>
              <a:avLst/>
              <a:gdLst/>
              <a:ahLst/>
              <a:cxnLst/>
              <a:rect l="l" t="t" r="r" b="b"/>
              <a:pathLst>
                <a:path w="594994" h="594994">
                  <a:moveTo>
                    <a:pt x="297319" y="0"/>
                  </a:moveTo>
                  <a:lnTo>
                    <a:pt x="249091" y="3891"/>
                  </a:lnTo>
                  <a:lnTo>
                    <a:pt x="203341" y="15156"/>
                  </a:lnTo>
                  <a:lnTo>
                    <a:pt x="160681" y="33185"/>
                  </a:lnTo>
                  <a:lnTo>
                    <a:pt x="121724" y="57363"/>
                  </a:lnTo>
                  <a:lnTo>
                    <a:pt x="87080" y="87080"/>
                  </a:lnTo>
                  <a:lnTo>
                    <a:pt x="57363" y="121724"/>
                  </a:lnTo>
                  <a:lnTo>
                    <a:pt x="33185" y="160681"/>
                  </a:lnTo>
                  <a:lnTo>
                    <a:pt x="15156" y="203341"/>
                  </a:lnTo>
                  <a:lnTo>
                    <a:pt x="3891" y="249091"/>
                  </a:lnTo>
                  <a:lnTo>
                    <a:pt x="0" y="297319"/>
                  </a:lnTo>
                  <a:lnTo>
                    <a:pt x="3891" y="345547"/>
                  </a:lnTo>
                  <a:lnTo>
                    <a:pt x="15156" y="391297"/>
                  </a:lnTo>
                  <a:lnTo>
                    <a:pt x="33185" y="433957"/>
                  </a:lnTo>
                  <a:lnTo>
                    <a:pt x="57363" y="472915"/>
                  </a:lnTo>
                  <a:lnTo>
                    <a:pt x="87080" y="507558"/>
                  </a:lnTo>
                  <a:lnTo>
                    <a:pt x="121724" y="537275"/>
                  </a:lnTo>
                  <a:lnTo>
                    <a:pt x="160681" y="561454"/>
                  </a:lnTo>
                  <a:lnTo>
                    <a:pt x="203341" y="579482"/>
                  </a:lnTo>
                  <a:lnTo>
                    <a:pt x="249091" y="590748"/>
                  </a:lnTo>
                  <a:lnTo>
                    <a:pt x="297319" y="594639"/>
                  </a:lnTo>
                  <a:lnTo>
                    <a:pt x="345547" y="590748"/>
                  </a:lnTo>
                  <a:lnTo>
                    <a:pt x="391297" y="579482"/>
                  </a:lnTo>
                  <a:lnTo>
                    <a:pt x="433957" y="561454"/>
                  </a:lnTo>
                  <a:lnTo>
                    <a:pt x="472915" y="537275"/>
                  </a:lnTo>
                  <a:lnTo>
                    <a:pt x="507558" y="507558"/>
                  </a:lnTo>
                  <a:lnTo>
                    <a:pt x="537275" y="472915"/>
                  </a:lnTo>
                  <a:lnTo>
                    <a:pt x="561454" y="433957"/>
                  </a:lnTo>
                  <a:lnTo>
                    <a:pt x="579482" y="391297"/>
                  </a:lnTo>
                  <a:lnTo>
                    <a:pt x="590748" y="345547"/>
                  </a:lnTo>
                  <a:lnTo>
                    <a:pt x="594639" y="297319"/>
                  </a:lnTo>
                  <a:lnTo>
                    <a:pt x="590748" y="249091"/>
                  </a:lnTo>
                  <a:lnTo>
                    <a:pt x="579482" y="203341"/>
                  </a:lnTo>
                  <a:lnTo>
                    <a:pt x="561454" y="160681"/>
                  </a:lnTo>
                  <a:lnTo>
                    <a:pt x="537275" y="121724"/>
                  </a:lnTo>
                  <a:lnTo>
                    <a:pt x="507558" y="87080"/>
                  </a:lnTo>
                  <a:lnTo>
                    <a:pt x="472915" y="57363"/>
                  </a:lnTo>
                  <a:lnTo>
                    <a:pt x="433957" y="33185"/>
                  </a:lnTo>
                  <a:lnTo>
                    <a:pt x="391297" y="15156"/>
                  </a:lnTo>
                  <a:lnTo>
                    <a:pt x="345547" y="3891"/>
                  </a:lnTo>
                  <a:lnTo>
                    <a:pt x="297319" y="0"/>
                  </a:lnTo>
                  <a:close/>
                </a:path>
              </a:pathLst>
            </a:custGeom>
            <a:solidFill>
              <a:srgbClr val="007AB3"/>
            </a:solidFill>
          </p:spPr>
          <p:txBody>
            <a:bodyPr wrap="square" lIns="0" tIns="0" rIns="0" bIns="0" rtlCol="0"/>
            <a:lstStyle/>
            <a:p>
              <a:endParaRPr/>
            </a:p>
          </p:txBody>
        </p:sp>
        <p:sp>
          <p:nvSpPr>
            <p:cNvPr id="17" name="object 17"/>
            <p:cNvSpPr/>
            <p:nvPr/>
          </p:nvSpPr>
          <p:spPr>
            <a:xfrm>
              <a:off x="485034" y="12566010"/>
              <a:ext cx="344805" cy="334645"/>
            </a:xfrm>
            <a:custGeom>
              <a:avLst/>
              <a:gdLst/>
              <a:ahLst/>
              <a:cxnLst/>
              <a:rect l="l" t="t" r="r" b="b"/>
              <a:pathLst>
                <a:path w="344805" h="334645">
                  <a:moveTo>
                    <a:pt x="172288" y="0"/>
                  </a:moveTo>
                  <a:lnTo>
                    <a:pt x="119062" y="110096"/>
                  </a:lnTo>
                  <a:lnTo>
                    <a:pt x="0" y="127749"/>
                  </a:lnTo>
                  <a:lnTo>
                    <a:pt x="86156" y="213461"/>
                  </a:lnTo>
                  <a:lnTo>
                    <a:pt x="65836" y="334467"/>
                  </a:lnTo>
                  <a:lnTo>
                    <a:pt x="156056" y="286042"/>
                  </a:lnTo>
                  <a:lnTo>
                    <a:pt x="100291" y="286042"/>
                  </a:lnTo>
                  <a:lnTo>
                    <a:pt x="114058" y="204190"/>
                  </a:lnTo>
                  <a:lnTo>
                    <a:pt x="55816" y="146253"/>
                  </a:lnTo>
                  <a:lnTo>
                    <a:pt x="136309" y="134327"/>
                  </a:lnTo>
                  <a:lnTo>
                    <a:pt x="172288" y="59855"/>
                  </a:lnTo>
                  <a:lnTo>
                    <a:pt x="201224" y="59855"/>
                  </a:lnTo>
                  <a:lnTo>
                    <a:pt x="172288" y="0"/>
                  </a:lnTo>
                  <a:close/>
                </a:path>
                <a:path w="344805" h="334645">
                  <a:moveTo>
                    <a:pt x="228049" y="277329"/>
                  </a:moveTo>
                  <a:lnTo>
                    <a:pt x="172288" y="277329"/>
                  </a:lnTo>
                  <a:lnTo>
                    <a:pt x="278726" y="334467"/>
                  </a:lnTo>
                  <a:lnTo>
                    <a:pt x="270605" y="286042"/>
                  </a:lnTo>
                  <a:lnTo>
                    <a:pt x="244271" y="286042"/>
                  </a:lnTo>
                  <a:lnTo>
                    <a:pt x="228049" y="277329"/>
                  </a:lnTo>
                  <a:close/>
                </a:path>
                <a:path w="344805" h="334645">
                  <a:moveTo>
                    <a:pt x="172288" y="247383"/>
                  </a:moveTo>
                  <a:lnTo>
                    <a:pt x="100291" y="286042"/>
                  </a:lnTo>
                  <a:lnTo>
                    <a:pt x="156056" y="286042"/>
                  </a:lnTo>
                  <a:lnTo>
                    <a:pt x="172288" y="277329"/>
                  </a:lnTo>
                  <a:lnTo>
                    <a:pt x="228049" y="277329"/>
                  </a:lnTo>
                  <a:lnTo>
                    <a:pt x="172288" y="247383"/>
                  </a:lnTo>
                  <a:close/>
                </a:path>
                <a:path w="344805" h="334645">
                  <a:moveTo>
                    <a:pt x="201224" y="59855"/>
                  </a:moveTo>
                  <a:lnTo>
                    <a:pt x="172288" y="59855"/>
                  </a:lnTo>
                  <a:lnTo>
                    <a:pt x="208267" y="134327"/>
                  </a:lnTo>
                  <a:lnTo>
                    <a:pt x="288747" y="146253"/>
                  </a:lnTo>
                  <a:lnTo>
                    <a:pt x="230517" y="204190"/>
                  </a:lnTo>
                  <a:lnTo>
                    <a:pt x="244271" y="286042"/>
                  </a:lnTo>
                  <a:lnTo>
                    <a:pt x="270605" y="286042"/>
                  </a:lnTo>
                  <a:lnTo>
                    <a:pt x="258406" y="213309"/>
                  </a:lnTo>
                  <a:lnTo>
                    <a:pt x="344563" y="127749"/>
                  </a:lnTo>
                  <a:lnTo>
                    <a:pt x="225513" y="110096"/>
                  </a:lnTo>
                  <a:lnTo>
                    <a:pt x="201224" y="59855"/>
                  </a:lnTo>
                  <a:close/>
                </a:path>
              </a:pathLst>
            </a:custGeom>
            <a:solidFill>
              <a:srgbClr val="FFFFFF"/>
            </a:solidFill>
          </p:spPr>
          <p:txBody>
            <a:bodyPr wrap="square" lIns="0" tIns="0" rIns="0" bIns="0" rtlCol="0"/>
            <a:lstStyle/>
            <a:p>
              <a:endParaRPr/>
            </a:p>
          </p:txBody>
        </p:sp>
      </p:grpSp>
      <p:sp>
        <p:nvSpPr>
          <p:cNvPr id="18" name="object 18"/>
          <p:cNvSpPr txBox="1"/>
          <p:nvPr/>
        </p:nvSpPr>
        <p:spPr>
          <a:xfrm>
            <a:off x="4541408" y="343836"/>
            <a:ext cx="4366260" cy="695062"/>
          </a:xfrm>
          <a:prstGeom prst="rect">
            <a:avLst/>
          </a:prstGeom>
        </p:spPr>
        <p:txBody>
          <a:bodyPr vert="horz" wrap="square" lIns="0" tIns="27940" rIns="0" bIns="0" rtlCol="0">
            <a:spAutoFit/>
          </a:bodyPr>
          <a:lstStyle/>
          <a:p>
            <a:pPr marL="12700" marR="5080">
              <a:lnSpc>
                <a:spcPts val="2600"/>
              </a:lnSpc>
              <a:spcBef>
                <a:spcPts val="220"/>
              </a:spcBef>
            </a:pPr>
            <a:r>
              <a:rPr lang="en-NZ" sz="2200" b="1" spc="-5" dirty="0">
                <a:solidFill>
                  <a:srgbClr val="FFFFFF"/>
                </a:solidFill>
                <a:latin typeface="Arial"/>
                <a:cs typeface="Arial"/>
              </a:rPr>
              <a:t>STRONGER  </a:t>
            </a:r>
            <a:r>
              <a:rPr sz="2200" b="1" dirty="0">
                <a:solidFill>
                  <a:srgbClr val="FFFFFF"/>
                </a:solidFill>
                <a:latin typeface="Arial"/>
                <a:cs typeface="Arial"/>
              </a:rPr>
              <a:t>SMALL</a:t>
            </a:r>
            <a:r>
              <a:rPr sz="2200" b="1" spc="-85" dirty="0">
                <a:solidFill>
                  <a:srgbClr val="FFFFFF"/>
                </a:solidFill>
                <a:latin typeface="Arial"/>
                <a:cs typeface="Arial"/>
              </a:rPr>
              <a:t> </a:t>
            </a:r>
            <a:r>
              <a:rPr sz="2200" b="1" spc="-5" dirty="0">
                <a:solidFill>
                  <a:srgbClr val="FFFFFF"/>
                </a:solidFill>
                <a:latin typeface="Arial"/>
                <a:cs typeface="Arial"/>
              </a:rPr>
              <a:t>BUSINESSES</a:t>
            </a:r>
            <a:endParaRPr sz="2200" dirty="0">
              <a:latin typeface="Arial"/>
              <a:cs typeface="Arial"/>
            </a:endParaRPr>
          </a:p>
        </p:txBody>
      </p:sp>
      <p:sp>
        <p:nvSpPr>
          <p:cNvPr id="19" name="object 19"/>
          <p:cNvSpPr txBox="1"/>
          <p:nvPr/>
        </p:nvSpPr>
        <p:spPr>
          <a:xfrm>
            <a:off x="3302900" y="4807198"/>
            <a:ext cx="2188845" cy="909993"/>
          </a:xfrm>
          <a:prstGeom prst="rect">
            <a:avLst/>
          </a:prstGeom>
        </p:spPr>
        <p:txBody>
          <a:bodyPr vert="horz" wrap="square" lIns="0" tIns="12700" rIns="0" bIns="0" rtlCol="0" anchor="t">
            <a:spAutoFit/>
          </a:bodyPr>
          <a:lstStyle/>
          <a:p>
            <a:pPr marL="167640" marR="5080" indent="-155575">
              <a:lnSpc>
                <a:spcPct val="106100"/>
              </a:lnSpc>
              <a:spcBef>
                <a:spcPts val="100"/>
              </a:spcBef>
            </a:pPr>
            <a:r>
              <a:rPr sz="1100" spc="-5" dirty="0">
                <a:solidFill>
                  <a:srgbClr val="231F20"/>
                </a:solidFill>
                <a:latin typeface="Arial MT"/>
                <a:cs typeface="Arial MT"/>
              </a:rPr>
              <a:t>1.</a:t>
            </a:r>
            <a:r>
              <a:rPr sz="1100" spc="-20" dirty="0">
                <a:solidFill>
                  <a:srgbClr val="231F20"/>
                </a:solidFill>
                <a:latin typeface="Arial MT"/>
                <a:cs typeface="Arial MT"/>
              </a:rPr>
              <a:t> </a:t>
            </a:r>
            <a:r>
              <a:rPr lang="en-US" sz="1100" b="1" spc="-30" dirty="0">
                <a:solidFill>
                  <a:srgbClr val="231F20"/>
                </a:solidFill>
                <a:latin typeface="Arial"/>
                <a:cs typeface="Arial"/>
              </a:rPr>
              <a:t>Two-</a:t>
            </a:r>
            <a:r>
              <a:rPr lang="en-US" sz="1100" b="1" dirty="0">
                <a:solidFill>
                  <a:srgbClr val="231F20"/>
                </a:solidFill>
                <a:latin typeface="Arial"/>
                <a:cs typeface="Arial"/>
              </a:rPr>
              <a:t>week</a:t>
            </a:r>
            <a:r>
              <a:rPr sz="1100" b="1" spc="-20" dirty="0">
                <a:solidFill>
                  <a:srgbClr val="231F20"/>
                </a:solidFill>
                <a:latin typeface="Arial"/>
                <a:cs typeface="Arial"/>
              </a:rPr>
              <a:t> </a:t>
            </a:r>
            <a:r>
              <a:rPr sz="1100" spc="-5" dirty="0">
                <a:solidFill>
                  <a:srgbClr val="231F20"/>
                </a:solidFill>
                <a:latin typeface="Arial MT"/>
                <a:cs typeface="Arial MT"/>
              </a:rPr>
              <a:t>desk</a:t>
            </a:r>
            <a:r>
              <a:rPr sz="1100" spc="-25" dirty="0">
                <a:solidFill>
                  <a:srgbClr val="231F20"/>
                </a:solidFill>
                <a:latin typeface="Arial MT"/>
                <a:cs typeface="Arial MT"/>
              </a:rPr>
              <a:t> </a:t>
            </a:r>
            <a:r>
              <a:rPr sz="1100" dirty="0">
                <a:solidFill>
                  <a:srgbClr val="231F20"/>
                </a:solidFill>
                <a:latin typeface="Arial MT"/>
                <a:cs typeface="Arial MT"/>
              </a:rPr>
              <a:t>research</a:t>
            </a:r>
            <a:r>
              <a:rPr sz="1100" spc="-15" dirty="0">
                <a:solidFill>
                  <a:srgbClr val="231F20"/>
                </a:solidFill>
                <a:latin typeface="Arial MT"/>
                <a:cs typeface="Arial MT"/>
              </a:rPr>
              <a:t> </a:t>
            </a:r>
            <a:r>
              <a:rPr sz="1100" dirty="0">
                <a:solidFill>
                  <a:srgbClr val="231F20"/>
                </a:solidFill>
                <a:latin typeface="Arial MT"/>
                <a:cs typeface="Arial MT"/>
              </a:rPr>
              <a:t>review</a:t>
            </a:r>
            <a:r>
              <a:rPr lang="en-US" sz="1100" dirty="0">
                <a:solidFill>
                  <a:srgbClr val="231F20"/>
                </a:solidFill>
                <a:latin typeface="Arial MT"/>
                <a:cs typeface="Arial MT"/>
              </a:rPr>
              <a:t> </a:t>
            </a:r>
            <a:r>
              <a:rPr sz="1100" spc="-290" dirty="0">
                <a:solidFill>
                  <a:srgbClr val="231F20"/>
                </a:solidFill>
                <a:latin typeface="Arial MT"/>
                <a:cs typeface="Arial MT"/>
              </a:rPr>
              <a:t> </a:t>
            </a:r>
            <a:r>
              <a:rPr sz="1100" dirty="0">
                <a:solidFill>
                  <a:srgbClr val="231F20"/>
                </a:solidFill>
                <a:latin typeface="Arial MT"/>
                <a:cs typeface="Arial MT"/>
              </a:rPr>
              <a:t>to </a:t>
            </a:r>
            <a:r>
              <a:rPr sz="1100" spc="-5" dirty="0">
                <a:solidFill>
                  <a:srgbClr val="231F20"/>
                </a:solidFill>
                <a:latin typeface="Arial MT"/>
                <a:cs typeface="Arial MT"/>
              </a:rPr>
              <a:t>assess what is </a:t>
            </a:r>
            <a:r>
              <a:rPr sz="1100" dirty="0">
                <a:solidFill>
                  <a:srgbClr val="231F20"/>
                </a:solidFill>
                <a:latin typeface="Arial MT"/>
                <a:cs typeface="Arial MT"/>
              </a:rPr>
              <a:t>known </a:t>
            </a:r>
            <a:r>
              <a:rPr sz="1100" spc="-5" dirty="0">
                <a:solidFill>
                  <a:srgbClr val="231F20"/>
                </a:solidFill>
                <a:latin typeface="Arial MT"/>
                <a:cs typeface="Arial MT"/>
              </a:rPr>
              <a:t>about</a:t>
            </a:r>
            <a:r>
              <a:rPr lang="en-US" sz="1100" spc="-5" dirty="0">
                <a:solidFill>
                  <a:srgbClr val="231F20"/>
                </a:solidFill>
                <a:latin typeface="Arial MT"/>
                <a:cs typeface="Arial MT"/>
              </a:rPr>
              <a:t> </a:t>
            </a:r>
            <a:r>
              <a:rPr lang="en-NZ" sz="1100" spc="-5" dirty="0">
                <a:solidFill>
                  <a:srgbClr val="231F20"/>
                </a:solidFill>
                <a:latin typeface="Arial MT"/>
                <a:cs typeface="Arial MT"/>
              </a:rPr>
              <a:t>resilience</a:t>
            </a:r>
            <a:r>
              <a:rPr sz="1100" spc="-20" dirty="0">
                <a:solidFill>
                  <a:srgbClr val="231F20"/>
                </a:solidFill>
                <a:latin typeface="Arial MT"/>
                <a:cs typeface="Arial MT"/>
              </a:rPr>
              <a:t> </a:t>
            </a:r>
            <a:r>
              <a:rPr sz="1100" spc="-5" dirty="0">
                <a:solidFill>
                  <a:srgbClr val="231F20"/>
                </a:solidFill>
                <a:latin typeface="Arial MT"/>
                <a:cs typeface="Arial MT"/>
              </a:rPr>
              <a:t>amongst</a:t>
            </a:r>
            <a:r>
              <a:rPr sz="1100" spc="-25" dirty="0">
                <a:solidFill>
                  <a:srgbClr val="231F20"/>
                </a:solidFill>
                <a:latin typeface="Arial MT"/>
                <a:cs typeface="Arial MT"/>
              </a:rPr>
              <a:t> </a:t>
            </a:r>
            <a:r>
              <a:rPr sz="1100" spc="-5" dirty="0">
                <a:solidFill>
                  <a:srgbClr val="231F20"/>
                </a:solidFill>
                <a:latin typeface="Arial MT"/>
                <a:cs typeface="Arial MT"/>
              </a:rPr>
              <a:t>businesses</a:t>
            </a:r>
            <a:r>
              <a:rPr lang="en-NZ" sz="1100" spc="-5" dirty="0">
                <a:solidFill>
                  <a:srgbClr val="231F20"/>
                </a:solidFill>
                <a:latin typeface="Arial MT"/>
                <a:cs typeface="Arial MT"/>
              </a:rPr>
              <a:t>.</a:t>
            </a:r>
            <a:endParaRPr sz="1100" spc="-5" dirty="0">
              <a:solidFill>
                <a:srgbClr val="231F20"/>
              </a:solidFill>
              <a:latin typeface="Arial MT"/>
              <a:cs typeface="Arial MT"/>
            </a:endParaRPr>
          </a:p>
          <a:p>
            <a:pPr marL="167640" marR="5080" indent="-155575">
              <a:lnSpc>
                <a:spcPct val="106100"/>
              </a:lnSpc>
              <a:spcBef>
                <a:spcPts val="100"/>
              </a:spcBef>
            </a:pPr>
            <a:endParaRPr lang="en-US" sz="1100" spc="-5" dirty="0">
              <a:solidFill>
                <a:srgbClr val="231F20"/>
              </a:solidFill>
              <a:latin typeface="Arial MT"/>
              <a:cs typeface="Arial MT"/>
            </a:endParaRPr>
          </a:p>
        </p:txBody>
      </p:sp>
      <p:sp>
        <p:nvSpPr>
          <p:cNvPr id="20" name="object 20"/>
          <p:cNvSpPr txBox="1"/>
          <p:nvPr/>
        </p:nvSpPr>
        <p:spPr>
          <a:xfrm>
            <a:off x="347300" y="4807198"/>
            <a:ext cx="2435225" cy="538353"/>
          </a:xfrm>
          <a:prstGeom prst="rect">
            <a:avLst/>
          </a:prstGeom>
        </p:spPr>
        <p:txBody>
          <a:bodyPr vert="horz" wrap="square" lIns="0" tIns="12700" rIns="0" bIns="0" rtlCol="0" anchor="t">
            <a:spAutoFit/>
          </a:bodyPr>
          <a:lstStyle/>
          <a:p>
            <a:pPr marL="12700" marR="5080">
              <a:lnSpc>
                <a:spcPct val="106100"/>
              </a:lnSpc>
              <a:spcBef>
                <a:spcPts val="100"/>
              </a:spcBef>
            </a:pPr>
            <a:r>
              <a:rPr sz="1100" b="1" dirty="0">
                <a:solidFill>
                  <a:srgbClr val="231F20"/>
                </a:solidFill>
                <a:latin typeface="Arial"/>
                <a:cs typeface="Arial"/>
              </a:rPr>
              <a:t>A</a:t>
            </a:r>
            <a:r>
              <a:rPr sz="1100" b="1" spc="-65" dirty="0">
                <a:solidFill>
                  <a:srgbClr val="231F20"/>
                </a:solidFill>
                <a:latin typeface="Arial"/>
                <a:cs typeface="Arial"/>
              </a:rPr>
              <a:t> </a:t>
            </a:r>
            <a:r>
              <a:rPr sz="1100" b="1" dirty="0">
                <a:solidFill>
                  <a:srgbClr val="231F20"/>
                </a:solidFill>
                <a:latin typeface="Arial"/>
                <a:cs typeface="Arial"/>
              </a:rPr>
              <a:t>thorough</a:t>
            </a:r>
            <a:r>
              <a:rPr sz="1100" b="1" spc="-20" dirty="0">
                <a:solidFill>
                  <a:srgbClr val="231F20"/>
                </a:solidFill>
                <a:latin typeface="Arial"/>
                <a:cs typeface="Arial"/>
              </a:rPr>
              <a:t> </a:t>
            </a:r>
            <a:r>
              <a:rPr lang="en-US" sz="1100" b="1" dirty="0">
                <a:solidFill>
                  <a:srgbClr val="231F20"/>
                </a:solidFill>
                <a:latin typeface="Arial"/>
                <a:cs typeface="Arial"/>
              </a:rPr>
              <a:t>three-</a:t>
            </a:r>
            <a:r>
              <a:rPr lang="en-US" sz="1100" b="1" spc="-5" dirty="0">
                <a:solidFill>
                  <a:srgbClr val="231F20"/>
                </a:solidFill>
                <a:latin typeface="Arial"/>
                <a:cs typeface="Arial"/>
              </a:rPr>
              <a:t>stage</a:t>
            </a:r>
            <a:r>
              <a:rPr lang="en-US" sz="1100" b="1" spc="-25" dirty="0">
                <a:solidFill>
                  <a:srgbClr val="231F20"/>
                </a:solidFill>
                <a:latin typeface="Arial"/>
                <a:cs typeface="Arial"/>
              </a:rPr>
              <a:t> </a:t>
            </a:r>
            <a:r>
              <a:rPr sz="1100" b="1" dirty="0">
                <a:solidFill>
                  <a:srgbClr val="231F20"/>
                </a:solidFill>
                <a:latin typeface="Arial"/>
                <a:cs typeface="Arial"/>
              </a:rPr>
              <a:t>process</a:t>
            </a:r>
            <a:r>
              <a:rPr sz="1100" b="1" spc="-20" dirty="0">
                <a:solidFill>
                  <a:srgbClr val="231F20"/>
                </a:solidFill>
                <a:latin typeface="Arial"/>
                <a:cs typeface="Arial"/>
              </a:rPr>
              <a:t> </a:t>
            </a:r>
            <a:r>
              <a:rPr sz="1100" b="1" dirty="0">
                <a:solidFill>
                  <a:srgbClr val="231F20"/>
                </a:solidFill>
                <a:latin typeface="Arial"/>
                <a:cs typeface="Arial"/>
              </a:rPr>
              <a:t>was</a:t>
            </a:r>
            <a:r>
              <a:rPr lang="en-US" sz="1100" b="1" dirty="0">
                <a:solidFill>
                  <a:srgbClr val="231F20"/>
                </a:solidFill>
                <a:latin typeface="Arial"/>
                <a:cs typeface="Arial"/>
              </a:rPr>
              <a:t> </a:t>
            </a:r>
            <a:r>
              <a:rPr sz="1100" b="1" spc="-290" dirty="0">
                <a:solidFill>
                  <a:srgbClr val="231F20"/>
                </a:solidFill>
                <a:latin typeface="Arial"/>
                <a:cs typeface="Arial"/>
              </a:rPr>
              <a:t> </a:t>
            </a:r>
            <a:r>
              <a:rPr sz="1100" b="1" dirty="0">
                <a:solidFill>
                  <a:srgbClr val="231F20"/>
                </a:solidFill>
                <a:latin typeface="Arial"/>
                <a:cs typeface="Arial"/>
              </a:rPr>
              <a:t>undertaken</a:t>
            </a:r>
            <a:r>
              <a:rPr sz="1100" b="1" spc="-15" dirty="0">
                <a:solidFill>
                  <a:srgbClr val="231F20"/>
                </a:solidFill>
                <a:latin typeface="Arial"/>
                <a:cs typeface="Arial"/>
              </a:rPr>
              <a:t> </a:t>
            </a:r>
            <a:r>
              <a:rPr sz="1100" b="1" dirty="0">
                <a:solidFill>
                  <a:srgbClr val="231F20"/>
                </a:solidFill>
                <a:latin typeface="Arial"/>
                <a:cs typeface="Arial"/>
              </a:rPr>
              <a:t>by</a:t>
            </a:r>
            <a:r>
              <a:rPr sz="1100" b="1" spc="-15" dirty="0">
                <a:solidFill>
                  <a:srgbClr val="231F20"/>
                </a:solidFill>
                <a:latin typeface="Arial"/>
                <a:cs typeface="Arial"/>
              </a:rPr>
              <a:t> </a:t>
            </a:r>
            <a:r>
              <a:rPr sz="1100" b="1" dirty="0">
                <a:solidFill>
                  <a:srgbClr val="231F20"/>
                </a:solidFill>
                <a:latin typeface="Arial"/>
                <a:cs typeface="Arial"/>
              </a:rPr>
              <a:t>TRA</a:t>
            </a:r>
            <a:r>
              <a:rPr sz="1100" b="1" spc="-55" dirty="0">
                <a:solidFill>
                  <a:srgbClr val="231F20"/>
                </a:solidFill>
                <a:latin typeface="Arial"/>
                <a:cs typeface="Arial"/>
              </a:rPr>
              <a:t> </a:t>
            </a:r>
            <a:r>
              <a:rPr sz="1100" b="1" spc="-5" dirty="0">
                <a:solidFill>
                  <a:srgbClr val="231F20"/>
                </a:solidFill>
                <a:latin typeface="Arial"/>
                <a:cs typeface="Arial"/>
              </a:rPr>
              <a:t>comprising</a:t>
            </a:r>
            <a:r>
              <a:rPr sz="1100" b="1" spc="-20" dirty="0">
                <a:solidFill>
                  <a:srgbClr val="231F20"/>
                </a:solidFill>
                <a:latin typeface="Arial"/>
                <a:cs typeface="Arial"/>
              </a:rPr>
              <a:t> </a:t>
            </a:r>
            <a:r>
              <a:rPr sz="1100" b="1" dirty="0">
                <a:solidFill>
                  <a:srgbClr val="231F20"/>
                </a:solidFill>
                <a:latin typeface="Arial"/>
                <a:cs typeface="Arial"/>
              </a:rPr>
              <a:t>of:</a:t>
            </a:r>
            <a:endParaRPr sz="1100">
              <a:latin typeface="Arial"/>
              <a:cs typeface="Arial"/>
            </a:endParaRPr>
          </a:p>
        </p:txBody>
      </p:sp>
      <p:sp>
        <p:nvSpPr>
          <p:cNvPr id="21" name="object 21"/>
          <p:cNvSpPr txBox="1"/>
          <p:nvPr/>
        </p:nvSpPr>
        <p:spPr>
          <a:xfrm>
            <a:off x="5712918" y="4807198"/>
            <a:ext cx="2098675" cy="538353"/>
          </a:xfrm>
          <a:prstGeom prst="rect">
            <a:avLst/>
          </a:prstGeom>
        </p:spPr>
        <p:txBody>
          <a:bodyPr vert="horz" wrap="square" lIns="0" tIns="12700" rIns="0" bIns="0" rtlCol="0">
            <a:spAutoFit/>
          </a:bodyPr>
          <a:lstStyle/>
          <a:p>
            <a:pPr marL="167640" marR="5080" indent="-155575">
              <a:lnSpc>
                <a:spcPct val="106100"/>
              </a:lnSpc>
              <a:spcBef>
                <a:spcPts val="100"/>
              </a:spcBef>
            </a:pPr>
            <a:r>
              <a:rPr sz="1100" spc="-5" dirty="0">
                <a:solidFill>
                  <a:srgbClr val="231F20"/>
                </a:solidFill>
                <a:latin typeface="Arial MT"/>
                <a:cs typeface="Arial MT"/>
              </a:rPr>
              <a:t>2. </a:t>
            </a:r>
            <a:r>
              <a:rPr sz="1100" b="1" spc="-5" dirty="0">
                <a:solidFill>
                  <a:srgbClr val="231F20"/>
                </a:solidFill>
                <a:latin typeface="Arial"/>
                <a:cs typeface="Arial"/>
              </a:rPr>
              <a:t>24 </a:t>
            </a:r>
            <a:r>
              <a:rPr sz="1100" spc="-5" dirty="0">
                <a:solidFill>
                  <a:srgbClr val="231F20"/>
                </a:solidFill>
                <a:latin typeface="Arial MT"/>
                <a:cs typeface="Arial MT"/>
              </a:rPr>
              <a:t>in-depth interviews with </a:t>
            </a:r>
            <a:r>
              <a:rPr sz="1100" dirty="0">
                <a:solidFill>
                  <a:srgbClr val="231F20"/>
                </a:solidFill>
                <a:latin typeface="Arial MT"/>
                <a:cs typeface="Arial MT"/>
              </a:rPr>
              <a:t>a </a:t>
            </a:r>
            <a:r>
              <a:rPr sz="1100" spc="5" dirty="0">
                <a:solidFill>
                  <a:srgbClr val="231F20"/>
                </a:solidFill>
                <a:latin typeface="Arial MT"/>
                <a:cs typeface="Arial MT"/>
              </a:rPr>
              <a:t> </a:t>
            </a:r>
            <a:r>
              <a:rPr sz="1100" spc="-5" dirty="0">
                <a:solidFill>
                  <a:srgbClr val="231F20"/>
                </a:solidFill>
                <a:latin typeface="Arial MT"/>
                <a:cs typeface="Arial MT"/>
              </a:rPr>
              <a:t>wide</a:t>
            </a:r>
            <a:r>
              <a:rPr sz="1100" spc="-25" dirty="0">
                <a:solidFill>
                  <a:srgbClr val="231F20"/>
                </a:solidFill>
                <a:latin typeface="Arial MT"/>
                <a:cs typeface="Arial MT"/>
              </a:rPr>
              <a:t> </a:t>
            </a:r>
            <a:r>
              <a:rPr sz="1100" dirty="0">
                <a:solidFill>
                  <a:srgbClr val="231F20"/>
                </a:solidFill>
                <a:latin typeface="Arial MT"/>
                <a:cs typeface="Arial MT"/>
              </a:rPr>
              <a:t>range</a:t>
            </a:r>
            <a:r>
              <a:rPr sz="1100" spc="-20" dirty="0">
                <a:solidFill>
                  <a:srgbClr val="231F20"/>
                </a:solidFill>
                <a:latin typeface="Arial MT"/>
                <a:cs typeface="Arial MT"/>
              </a:rPr>
              <a:t> </a:t>
            </a:r>
            <a:r>
              <a:rPr sz="1100" spc="-5" dirty="0">
                <a:solidFill>
                  <a:srgbClr val="231F20"/>
                </a:solidFill>
                <a:latin typeface="Arial MT"/>
                <a:cs typeface="Arial MT"/>
              </a:rPr>
              <a:t>of</a:t>
            </a:r>
            <a:r>
              <a:rPr sz="1100" spc="-25" dirty="0">
                <a:solidFill>
                  <a:srgbClr val="231F20"/>
                </a:solidFill>
                <a:latin typeface="Arial MT"/>
                <a:cs typeface="Arial MT"/>
              </a:rPr>
              <a:t> </a:t>
            </a:r>
            <a:r>
              <a:rPr sz="1100" spc="-5" dirty="0">
                <a:solidFill>
                  <a:srgbClr val="231F20"/>
                </a:solidFill>
                <a:latin typeface="Arial MT"/>
                <a:cs typeface="Arial MT"/>
              </a:rPr>
              <a:t>business</a:t>
            </a:r>
            <a:r>
              <a:rPr sz="1100" spc="-25" dirty="0">
                <a:solidFill>
                  <a:srgbClr val="231F20"/>
                </a:solidFill>
                <a:latin typeface="Arial MT"/>
                <a:cs typeface="Arial MT"/>
              </a:rPr>
              <a:t> </a:t>
            </a:r>
            <a:r>
              <a:rPr sz="1100" spc="-5" dirty="0">
                <a:solidFill>
                  <a:srgbClr val="231F20"/>
                </a:solidFill>
                <a:latin typeface="Arial MT"/>
                <a:cs typeface="Arial MT"/>
              </a:rPr>
              <a:t>owners</a:t>
            </a:r>
            <a:r>
              <a:rPr lang="en-NZ" sz="1100" spc="-5" dirty="0">
                <a:solidFill>
                  <a:srgbClr val="231F20"/>
                </a:solidFill>
                <a:latin typeface="Arial MT"/>
                <a:cs typeface="Arial MT"/>
              </a:rPr>
              <a:t>.</a:t>
            </a:r>
            <a:endParaRPr sz="1100" dirty="0">
              <a:latin typeface="Arial MT"/>
              <a:cs typeface="Arial MT"/>
            </a:endParaRPr>
          </a:p>
        </p:txBody>
      </p:sp>
      <p:sp>
        <p:nvSpPr>
          <p:cNvPr id="22" name="object 22"/>
          <p:cNvSpPr txBox="1"/>
          <p:nvPr/>
        </p:nvSpPr>
        <p:spPr>
          <a:xfrm>
            <a:off x="8122936" y="4807198"/>
            <a:ext cx="2036445" cy="558800"/>
          </a:xfrm>
          <a:prstGeom prst="rect">
            <a:avLst/>
          </a:prstGeom>
        </p:spPr>
        <p:txBody>
          <a:bodyPr vert="horz" wrap="square" lIns="0" tIns="12700" rIns="0" bIns="0" rtlCol="0" anchor="t">
            <a:spAutoFit/>
          </a:bodyPr>
          <a:lstStyle/>
          <a:p>
            <a:pPr marL="167640" marR="5080" indent="-155575">
              <a:lnSpc>
                <a:spcPct val="106100"/>
              </a:lnSpc>
              <a:spcBef>
                <a:spcPts val="100"/>
              </a:spcBef>
            </a:pPr>
            <a:r>
              <a:rPr sz="1100" spc="-5" dirty="0">
                <a:solidFill>
                  <a:srgbClr val="231F20"/>
                </a:solidFill>
                <a:latin typeface="Arial MT"/>
                <a:cs typeface="Arial MT"/>
              </a:rPr>
              <a:t>3. </a:t>
            </a:r>
            <a:r>
              <a:rPr sz="1100" b="1" spc="-5" dirty="0">
                <a:solidFill>
                  <a:srgbClr val="231F20"/>
                </a:solidFill>
                <a:latin typeface="Arial"/>
                <a:cs typeface="Arial"/>
              </a:rPr>
              <a:t>2,278 </a:t>
            </a:r>
            <a:r>
              <a:rPr sz="1100" spc="-5" dirty="0">
                <a:solidFill>
                  <a:srgbClr val="231F20"/>
                </a:solidFill>
                <a:latin typeface="Arial MT"/>
                <a:cs typeface="Arial MT"/>
              </a:rPr>
              <a:t>online </a:t>
            </a:r>
            <a:r>
              <a:rPr sz="1100" dirty="0">
                <a:solidFill>
                  <a:srgbClr val="231F20"/>
                </a:solidFill>
                <a:latin typeface="Arial MT"/>
                <a:cs typeface="Arial MT"/>
              </a:rPr>
              <a:t>surveys </a:t>
            </a:r>
            <a:r>
              <a:rPr lang="en-US" sz="1100" spc="-5" dirty="0">
                <a:solidFill>
                  <a:srgbClr val="231F20"/>
                </a:solidFill>
                <a:latin typeface="Arial MT"/>
                <a:cs typeface="Arial MT"/>
              </a:rPr>
              <a:t>from </a:t>
            </a:r>
            <a:r>
              <a:rPr lang="en-US" sz="1100" dirty="0">
                <a:solidFill>
                  <a:srgbClr val="231F20"/>
                </a:solidFill>
                <a:latin typeface="Arial MT"/>
                <a:cs typeface="Arial MT"/>
              </a:rPr>
              <a:t>a </a:t>
            </a:r>
            <a:r>
              <a:rPr sz="1100" dirty="0">
                <a:solidFill>
                  <a:srgbClr val="231F20"/>
                </a:solidFill>
                <a:latin typeface="Arial MT"/>
                <a:cs typeface="Arial MT"/>
              </a:rPr>
              <a:t>representative sample </a:t>
            </a:r>
            <a:r>
              <a:rPr sz="1100" spc="-5" dirty="0">
                <a:solidFill>
                  <a:srgbClr val="231F20"/>
                </a:solidFill>
                <a:latin typeface="Arial MT"/>
                <a:cs typeface="Arial MT"/>
              </a:rPr>
              <a:t>of</a:t>
            </a:r>
            <a:r>
              <a:rPr lang="en-US" sz="1100" spc="-5" dirty="0">
                <a:solidFill>
                  <a:srgbClr val="231F20"/>
                </a:solidFill>
                <a:latin typeface="Arial MT"/>
                <a:cs typeface="Arial MT"/>
              </a:rPr>
              <a:t> </a:t>
            </a:r>
            <a:r>
              <a:rPr sz="1100" dirty="0">
                <a:solidFill>
                  <a:srgbClr val="231F20"/>
                </a:solidFill>
                <a:latin typeface="Arial MT"/>
                <a:cs typeface="Arial MT"/>
              </a:rPr>
              <a:t> small</a:t>
            </a:r>
            <a:r>
              <a:rPr sz="1100" spc="-5" dirty="0">
                <a:solidFill>
                  <a:srgbClr val="231F20"/>
                </a:solidFill>
                <a:latin typeface="Arial MT"/>
                <a:cs typeface="Arial MT"/>
              </a:rPr>
              <a:t> businesses</a:t>
            </a:r>
            <a:r>
              <a:rPr lang="en-NZ" sz="1100" spc="-5" dirty="0">
                <a:solidFill>
                  <a:srgbClr val="231F20"/>
                </a:solidFill>
                <a:latin typeface="Arial MT"/>
                <a:cs typeface="Arial MT"/>
              </a:rPr>
              <a:t>.</a:t>
            </a:r>
            <a:endParaRPr sz="1100" dirty="0">
              <a:latin typeface="Arial MT"/>
              <a:cs typeface="Arial MT"/>
            </a:endParaRPr>
          </a:p>
        </p:txBody>
      </p:sp>
      <p:sp>
        <p:nvSpPr>
          <p:cNvPr id="23" name="object 23"/>
          <p:cNvSpPr/>
          <p:nvPr/>
        </p:nvSpPr>
        <p:spPr>
          <a:xfrm>
            <a:off x="360000" y="5900015"/>
            <a:ext cx="9972040" cy="0"/>
          </a:xfrm>
          <a:custGeom>
            <a:avLst/>
            <a:gdLst/>
            <a:ahLst/>
            <a:cxnLst/>
            <a:rect l="l" t="t" r="r" b="b"/>
            <a:pathLst>
              <a:path w="9972040">
                <a:moveTo>
                  <a:pt x="0" y="0"/>
                </a:moveTo>
                <a:lnTo>
                  <a:pt x="9972001" y="0"/>
                </a:lnTo>
              </a:path>
            </a:pathLst>
          </a:custGeom>
          <a:ln w="6350">
            <a:solidFill>
              <a:srgbClr val="231F20"/>
            </a:solidFill>
          </a:ln>
        </p:spPr>
        <p:txBody>
          <a:bodyPr wrap="square" lIns="0" tIns="0" rIns="0" bIns="0" rtlCol="0"/>
          <a:lstStyle/>
          <a:p>
            <a:endParaRPr/>
          </a:p>
        </p:txBody>
      </p:sp>
      <p:sp>
        <p:nvSpPr>
          <p:cNvPr id="24" name="object 24"/>
          <p:cNvSpPr txBox="1"/>
          <p:nvPr/>
        </p:nvSpPr>
        <p:spPr>
          <a:xfrm>
            <a:off x="347300" y="9526232"/>
            <a:ext cx="4458970" cy="358944"/>
          </a:xfrm>
          <a:prstGeom prst="rect">
            <a:avLst/>
          </a:prstGeom>
        </p:spPr>
        <p:txBody>
          <a:bodyPr vert="horz" wrap="square" lIns="0" tIns="12700" rIns="0" bIns="0" rtlCol="0" anchor="t">
            <a:spAutoFit/>
          </a:bodyPr>
          <a:lstStyle/>
          <a:p>
            <a:pPr marL="163195" marR="5080" indent="-151130">
              <a:lnSpc>
                <a:spcPct val="106100"/>
              </a:lnSpc>
              <a:spcBef>
                <a:spcPts val="100"/>
              </a:spcBef>
            </a:pPr>
            <a:r>
              <a:rPr sz="1100" b="1" spc="-10" dirty="0">
                <a:solidFill>
                  <a:srgbClr val="231F20"/>
                </a:solidFill>
                <a:latin typeface="Arial"/>
                <a:cs typeface="Arial"/>
              </a:rPr>
              <a:t>3. </a:t>
            </a:r>
            <a:r>
              <a:rPr sz="1100" b="1" spc="-15" dirty="0">
                <a:solidFill>
                  <a:srgbClr val="231F20"/>
                </a:solidFill>
                <a:latin typeface="Arial"/>
                <a:cs typeface="Arial"/>
              </a:rPr>
              <a:t>They don’t have</a:t>
            </a:r>
            <a:r>
              <a:rPr lang="en-US" sz="1100" b="1" spc="-15" dirty="0">
                <a:solidFill>
                  <a:srgbClr val="231F20"/>
                </a:solidFill>
                <a:latin typeface="Arial"/>
                <a:cs typeface="Arial"/>
              </a:rPr>
              <a:t> deep</a:t>
            </a:r>
            <a:r>
              <a:rPr sz="1100" b="1" spc="-15" dirty="0">
                <a:solidFill>
                  <a:srgbClr val="231F20"/>
                </a:solidFill>
                <a:latin typeface="Arial"/>
                <a:cs typeface="Arial"/>
              </a:rPr>
              <a:t> knowledge </a:t>
            </a:r>
            <a:r>
              <a:rPr lang="en-US" sz="1100" b="1" spc="-15" dirty="0">
                <a:solidFill>
                  <a:srgbClr val="231F20"/>
                </a:solidFill>
                <a:latin typeface="Arial"/>
                <a:cs typeface="Arial"/>
              </a:rPr>
              <a:t>of </a:t>
            </a:r>
            <a:r>
              <a:rPr sz="1100" b="1" spc="-10" dirty="0">
                <a:solidFill>
                  <a:srgbClr val="231F20"/>
                </a:solidFill>
                <a:latin typeface="Arial"/>
                <a:cs typeface="Arial"/>
              </a:rPr>
              <a:t>the </a:t>
            </a:r>
            <a:r>
              <a:rPr sz="1100" b="1" spc="-15" dirty="0">
                <a:solidFill>
                  <a:srgbClr val="231F20"/>
                </a:solidFill>
                <a:latin typeface="Arial"/>
                <a:cs typeface="Arial"/>
              </a:rPr>
              <a:t>benefits </a:t>
            </a:r>
            <a:r>
              <a:rPr sz="1100" b="1" spc="-10" dirty="0">
                <a:solidFill>
                  <a:srgbClr val="231F20"/>
                </a:solidFill>
                <a:latin typeface="Arial"/>
                <a:cs typeface="Arial"/>
              </a:rPr>
              <a:t>of </a:t>
            </a:r>
            <a:r>
              <a:rPr lang="en-NZ" sz="1100" b="1" spc="-15" dirty="0">
                <a:solidFill>
                  <a:srgbClr val="231F20"/>
                </a:solidFill>
                <a:latin typeface="Arial"/>
                <a:cs typeface="Arial"/>
              </a:rPr>
              <a:t>stronger businesses</a:t>
            </a:r>
            <a:r>
              <a:rPr sz="1100" b="1" spc="-15" dirty="0">
                <a:solidFill>
                  <a:srgbClr val="231F20"/>
                </a:solidFill>
                <a:latin typeface="Arial"/>
                <a:cs typeface="Arial"/>
              </a:rPr>
              <a:t>,</a:t>
            </a:r>
            <a:r>
              <a:rPr lang="en-US" sz="1100" b="1" spc="-15" dirty="0">
                <a:solidFill>
                  <a:srgbClr val="231F20"/>
                </a:solidFill>
                <a:latin typeface="Arial"/>
                <a:cs typeface="Arial"/>
              </a:rPr>
              <a:t> </a:t>
            </a:r>
            <a:r>
              <a:rPr sz="1100" b="1" spc="-295" dirty="0">
                <a:solidFill>
                  <a:srgbClr val="231F20"/>
                </a:solidFill>
                <a:latin typeface="Arial"/>
                <a:cs typeface="Arial"/>
              </a:rPr>
              <a:t> </a:t>
            </a:r>
            <a:r>
              <a:rPr sz="1100" b="1" spc="-15" dirty="0">
                <a:solidFill>
                  <a:srgbClr val="231F20"/>
                </a:solidFill>
                <a:latin typeface="Arial"/>
                <a:cs typeface="Arial"/>
              </a:rPr>
              <a:t>which</a:t>
            </a:r>
            <a:r>
              <a:rPr sz="1100" b="1" spc="-30" dirty="0">
                <a:solidFill>
                  <a:srgbClr val="231F20"/>
                </a:solidFill>
                <a:latin typeface="Arial"/>
                <a:cs typeface="Arial"/>
              </a:rPr>
              <a:t> </a:t>
            </a:r>
            <a:r>
              <a:rPr sz="1100" b="1" spc="-15" dirty="0">
                <a:solidFill>
                  <a:srgbClr val="231F20"/>
                </a:solidFill>
                <a:latin typeface="Arial"/>
                <a:cs typeface="Arial"/>
              </a:rPr>
              <a:t>hinders</a:t>
            </a:r>
            <a:r>
              <a:rPr sz="1100" b="1" spc="-25" dirty="0">
                <a:solidFill>
                  <a:srgbClr val="231F20"/>
                </a:solidFill>
                <a:latin typeface="Arial"/>
                <a:cs typeface="Arial"/>
              </a:rPr>
              <a:t> </a:t>
            </a:r>
            <a:r>
              <a:rPr sz="1100" b="1" spc="-15" dirty="0">
                <a:solidFill>
                  <a:srgbClr val="231F20"/>
                </a:solidFill>
                <a:latin typeface="Arial"/>
                <a:cs typeface="Arial"/>
              </a:rPr>
              <a:t>their</a:t>
            </a:r>
            <a:r>
              <a:rPr sz="1100" b="1" spc="-25" dirty="0">
                <a:solidFill>
                  <a:srgbClr val="231F20"/>
                </a:solidFill>
                <a:latin typeface="Arial"/>
                <a:cs typeface="Arial"/>
              </a:rPr>
              <a:t> </a:t>
            </a:r>
            <a:r>
              <a:rPr sz="1100" b="1" spc="-15" dirty="0">
                <a:solidFill>
                  <a:srgbClr val="231F20"/>
                </a:solidFill>
                <a:latin typeface="Arial"/>
                <a:cs typeface="Arial"/>
              </a:rPr>
              <a:t>actions</a:t>
            </a:r>
            <a:r>
              <a:rPr lang="en-NZ" sz="1100" b="1" spc="-15" dirty="0">
                <a:solidFill>
                  <a:srgbClr val="231F20"/>
                </a:solidFill>
                <a:latin typeface="Arial"/>
                <a:cs typeface="Arial"/>
              </a:rPr>
              <a:t>.</a:t>
            </a:r>
            <a:endParaRPr sz="1100" dirty="0">
              <a:latin typeface="Arial"/>
              <a:cs typeface="Arial"/>
            </a:endParaRPr>
          </a:p>
        </p:txBody>
      </p:sp>
      <p:sp>
        <p:nvSpPr>
          <p:cNvPr id="25" name="object 25"/>
          <p:cNvSpPr txBox="1"/>
          <p:nvPr/>
        </p:nvSpPr>
        <p:spPr>
          <a:xfrm>
            <a:off x="347300" y="10084703"/>
            <a:ext cx="3690620" cy="423545"/>
          </a:xfrm>
          <a:prstGeom prst="rect">
            <a:avLst/>
          </a:prstGeom>
        </p:spPr>
        <p:txBody>
          <a:bodyPr vert="horz" wrap="square" lIns="0" tIns="12700" rIns="0" bIns="0" rtlCol="0">
            <a:spAutoFit/>
          </a:bodyPr>
          <a:lstStyle/>
          <a:p>
            <a:pPr marL="12700">
              <a:lnSpc>
                <a:spcPct val="100000"/>
              </a:lnSpc>
              <a:spcBef>
                <a:spcPts val="100"/>
              </a:spcBef>
            </a:pPr>
            <a:r>
              <a:rPr sz="1000" spc="15" dirty="0">
                <a:solidFill>
                  <a:srgbClr val="231F20"/>
                </a:solidFill>
                <a:latin typeface="Arial MT"/>
                <a:cs typeface="Arial MT"/>
              </a:rPr>
              <a:t>KNOWLEDGE</a:t>
            </a:r>
            <a:r>
              <a:rPr sz="1000" spc="30" dirty="0">
                <a:solidFill>
                  <a:srgbClr val="231F20"/>
                </a:solidFill>
                <a:latin typeface="Arial MT"/>
                <a:cs typeface="Arial MT"/>
              </a:rPr>
              <a:t> </a:t>
            </a:r>
            <a:r>
              <a:rPr sz="1000" spc="10" dirty="0">
                <a:solidFill>
                  <a:srgbClr val="231F20"/>
                </a:solidFill>
                <a:latin typeface="Arial MT"/>
                <a:cs typeface="Arial MT"/>
              </a:rPr>
              <a:t>OF</a:t>
            </a:r>
            <a:r>
              <a:rPr sz="1000" spc="30" dirty="0">
                <a:solidFill>
                  <a:srgbClr val="231F20"/>
                </a:solidFill>
                <a:latin typeface="Arial MT"/>
                <a:cs typeface="Arial MT"/>
              </a:rPr>
              <a:t> </a:t>
            </a:r>
            <a:r>
              <a:rPr sz="1000" spc="20" dirty="0">
                <a:solidFill>
                  <a:srgbClr val="231F20"/>
                </a:solidFill>
                <a:latin typeface="Arial MT"/>
                <a:cs typeface="Arial MT"/>
              </a:rPr>
              <a:t>BENEFITS</a:t>
            </a:r>
            <a:r>
              <a:rPr lang="en-NZ" sz="1000" spc="20" dirty="0">
                <a:solidFill>
                  <a:srgbClr val="231F20"/>
                </a:solidFill>
                <a:latin typeface="Arial MT"/>
                <a:cs typeface="Arial MT"/>
              </a:rPr>
              <a:t> OF STRONGER BUSINESSES</a:t>
            </a:r>
            <a:endParaRPr sz="1000" dirty="0">
              <a:latin typeface="Arial MT"/>
              <a:cs typeface="Arial MT"/>
            </a:endParaRPr>
          </a:p>
          <a:p>
            <a:pPr marL="12700">
              <a:lnSpc>
                <a:spcPct val="100000"/>
              </a:lnSpc>
              <a:spcBef>
                <a:spcPts val="850"/>
              </a:spcBef>
            </a:pPr>
            <a:r>
              <a:rPr sz="900" spc="-10" dirty="0">
                <a:solidFill>
                  <a:srgbClr val="231F20"/>
                </a:solidFill>
                <a:latin typeface="Arial MT"/>
                <a:cs typeface="Arial MT"/>
              </a:rPr>
              <a:t>How</a:t>
            </a:r>
            <a:r>
              <a:rPr sz="900" spc="-20" dirty="0">
                <a:solidFill>
                  <a:srgbClr val="231F20"/>
                </a:solidFill>
                <a:latin typeface="Arial MT"/>
                <a:cs typeface="Arial MT"/>
              </a:rPr>
              <a:t> </a:t>
            </a:r>
            <a:r>
              <a:rPr sz="900" spc="-10" dirty="0">
                <a:solidFill>
                  <a:srgbClr val="231F20"/>
                </a:solidFill>
                <a:latin typeface="Arial MT"/>
                <a:cs typeface="Arial MT"/>
              </a:rPr>
              <a:t>well</a:t>
            </a:r>
            <a:r>
              <a:rPr sz="900" spc="-20" dirty="0">
                <a:solidFill>
                  <a:srgbClr val="231F20"/>
                </a:solidFill>
                <a:latin typeface="Arial MT"/>
                <a:cs typeface="Arial MT"/>
              </a:rPr>
              <a:t> </a:t>
            </a:r>
            <a:r>
              <a:rPr sz="900" spc="-5" dirty="0">
                <a:solidFill>
                  <a:srgbClr val="231F20"/>
                </a:solidFill>
                <a:latin typeface="Arial MT"/>
                <a:cs typeface="Arial MT"/>
              </a:rPr>
              <a:t>do</a:t>
            </a:r>
            <a:r>
              <a:rPr sz="900" spc="-20" dirty="0">
                <a:solidFill>
                  <a:srgbClr val="231F20"/>
                </a:solidFill>
                <a:latin typeface="Arial MT"/>
                <a:cs typeface="Arial MT"/>
              </a:rPr>
              <a:t> </a:t>
            </a:r>
            <a:r>
              <a:rPr sz="900" spc="-10" dirty="0">
                <a:solidFill>
                  <a:srgbClr val="231F20"/>
                </a:solidFill>
                <a:latin typeface="Arial MT"/>
                <a:cs typeface="Arial MT"/>
              </a:rPr>
              <a:t>you</a:t>
            </a:r>
            <a:r>
              <a:rPr sz="900" spc="-20" dirty="0">
                <a:solidFill>
                  <a:srgbClr val="231F20"/>
                </a:solidFill>
                <a:latin typeface="Arial MT"/>
                <a:cs typeface="Arial MT"/>
              </a:rPr>
              <a:t> </a:t>
            </a:r>
            <a:r>
              <a:rPr sz="900" spc="-10" dirty="0">
                <a:solidFill>
                  <a:srgbClr val="231F20"/>
                </a:solidFill>
                <a:latin typeface="Arial MT"/>
                <a:cs typeface="Arial MT"/>
              </a:rPr>
              <a:t>think</a:t>
            </a:r>
            <a:r>
              <a:rPr sz="900" spc="-20" dirty="0">
                <a:solidFill>
                  <a:srgbClr val="231F20"/>
                </a:solidFill>
                <a:latin typeface="Arial MT"/>
                <a:cs typeface="Arial MT"/>
              </a:rPr>
              <a:t> </a:t>
            </a:r>
            <a:r>
              <a:rPr sz="900" spc="-10" dirty="0">
                <a:solidFill>
                  <a:srgbClr val="231F20"/>
                </a:solidFill>
                <a:latin typeface="Arial MT"/>
                <a:cs typeface="Arial MT"/>
              </a:rPr>
              <a:t>you</a:t>
            </a:r>
            <a:r>
              <a:rPr sz="900" spc="-20" dirty="0">
                <a:solidFill>
                  <a:srgbClr val="231F20"/>
                </a:solidFill>
                <a:latin typeface="Arial MT"/>
                <a:cs typeface="Arial MT"/>
              </a:rPr>
              <a:t> </a:t>
            </a:r>
            <a:r>
              <a:rPr sz="900" spc="-10" dirty="0">
                <a:solidFill>
                  <a:srgbClr val="231F20"/>
                </a:solidFill>
                <a:latin typeface="Arial MT"/>
                <a:cs typeface="Arial MT"/>
              </a:rPr>
              <a:t>know</a:t>
            </a:r>
            <a:r>
              <a:rPr sz="900" spc="-15" dirty="0">
                <a:solidFill>
                  <a:srgbClr val="231F20"/>
                </a:solidFill>
                <a:latin typeface="Arial MT"/>
                <a:cs typeface="Arial MT"/>
              </a:rPr>
              <a:t> </a:t>
            </a:r>
            <a:r>
              <a:rPr sz="900" spc="-10" dirty="0">
                <a:solidFill>
                  <a:srgbClr val="231F20"/>
                </a:solidFill>
                <a:latin typeface="Arial MT"/>
                <a:cs typeface="Arial MT"/>
              </a:rPr>
              <a:t>the</a:t>
            </a:r>
            <a:r>
              <a:rPr sz="900" spc="-20" dirty="0">
                <a:solidFill>
                  <a:srgbClr val="231F20"/>
                </a:solidFill>
                <a:latin typeface="Arial MT"/>
                <a:cs typeface="Arial MT"/>
              </a:rPr>
              <a:t> </a:t>
            </a:r>
            <a:r>
              <a:rPr sz="900" spc="-10" dirty="0">
                <a:solidFill>
                  <a:srgbClr val="231F20"/>
                </a:solidFill>
                <a:latin typeface="Arial MT"/>
                <a:cs typeface="Arial MT"/>
              </a:rPr>
              <a:t>benefits</a:t>
            </a:r>
            <a:r>
              <a:rPr sz="900" spc="-20" dirty="0">
                <a:solidFill>
                  <a:srgbClr val="231F20"/>
                </a:solidFill>
                <a:latin typeface="Arial MT"/>
                <a:cs typeface="Arial MT"/>
              </a:rPr>
              <a:t> </a:t>
            </a:r>
            <a:r>
              <a:rPr sz="900" spc="-5" dirty="0">
                <a:solidFill>
                  <a:srgbClr val="231F20"/>
                </a:solidFill>
                <a:latin typeface="Arial MT"/>
                <a:cs typeface="Arial MT"/>
              </a:rPr>
              <a:t>of</a:t>
            </a:r>
            <a:r>
              <a:rPr sz="900" spc="-20" dirty="0">
                <a:solidFill>
                  <a:srgbClr val="231F20"/>
                </a:solidFill>
                <a:latin typeface="Arial MT"/>
                <a:cs typeface="Arial MT"/>
              </a:rPr>
              <a:t> </a:t>
            </a:r>
            <a:r>
              <a:rPr sz="900" spc="-10" dirty="0">
                <a:solidFill>
                  <a:srgbClr val="231F20"/>
                </a:solidFill>
                <a:latin typeface="Arial MT"/>
                <a:cs typeface="Arial MT"/>
              </a:rPr>
              <a:t>being</a:t>
            </a:r>
            <a:r>
              <a:rPr sz="900" spc="-20" dirty="0">
                <a:solidFill>
                  <a:srgbClr val="231F20"/>
                </a:solidFill>
                <a:latin typeface="Arial MT"/>
                <a:cs typeface="Arial MT"/>
              </a:rPr>
              <a:t> </a:t>
            </a:r>
            <a:r>
              <a:rPr sz="900" dirty="0">
                <a:solidFill>
                  <a:srgbClr val="231F20"/>
                </a:solidFill>
                <a:latin typeface="Arial MT"/>
                <a:cs typeface="Arial MT"/>
              </a:rPr>
              <a:t>a</a:t>
            </a:r>
            <a:r>
              <a:rPr sz="900" spc="-20" dirty="0">
                <a:solidFill>
                  <a:srgbClr val="231F20"/>
                </a:solidFill>
                <a:latin typeface="Arial MT"/>
                <a:cs typeface="Arial MT"/>
              </a:rPr>
              <a:t> </a:t>
            </a:r>
            <a:r>
              <a:rPr sz="900" spc="-10" dirty="0">
                <a:solidFill>
                  <a:srgbClr val="231F20"/>
                </a:solidFill>
                <a:latin typeface="Arial MT"/>
                <a:cs typeface="Arial MT"/>
              </a:rPr>
              <a:t>resilient</a:t>
            </a:r>
            <a:r>
              <a:rPr sz="900" spc="-20" dirty="0">
                <a:solidFill>
                  <a:srgbClr val="231F20"/>
                </a:solidFill>
                <a:latin typeface="Arial MT"/>
                <a:cs typeface="Arial MT"/>
              </a:rPr>
              <a:t> </a:t>
            </a:r>
            <a:r>
              <a:rPr sz="900" spc="-10" dirty="0">
                <a:solidFill>
                  <a:srgbClr val="231F20"/>
                </a:solidFill>
                <a:latin typeface="Arial MT"/>
                <a:cs typeface="Arial MT"/>
              </a:rPr>
              <a:t>business?</a:t>
            </a:r>
            <a:endParaRPr sz="900" dirty="0">
              <a:latin typeface="Arial MT"/>
              <a:cs typeface="Arial MT"/>
            </a:endParaRPr>
          </a:p>
        </p:txBody>
      </p:sp>
      <p:sp>
        <p:nvSpPr>
          <p:cNvPr id="26" name="object 26"/>
          <p:cNvSpPr txBox="1"/>
          <p:nvPr/>
        </p:nvSpPr>
        <p:spPr>
          <a:xfrm>
            <a:off x="473306" y="10719482"/>
            <a:ext cx="685800" cy="177800"/>
          </a:xfrm>
          <a:prstGeom prst="rect">
            <a:avLst/>
          </a:prstGeom>
        </p:spPr>
        <p:txBody>
          <a:bodyPr vert="horz" wrap="square" lIns="0" tIns="12700" rIns="0" bIns="0" rtlCol="0">
            <a:spAutoFit/>
          </a:bodyPr>
          <a:lstStyle/>
          <a:p>
            <a:pPr>
              <a:lnSpc>
                <a:spcPct val="100000"/>
              </a:lnSpc>
              <a:spcBef>
                <a:spcPts val="100"/>
              </a:spcBef>
            </a:pPr>
            <a:r>
              <a:rPr sz="1000" dirty="0">
                <a:solidFill>
                  <a:srgbClr val="231F20"/>
                </a:solidFill>
                <a:latin typeface="Arial MT"/>
                <a:cs typeface="Arial MT"/>
              </a:rPr>
              <a:t>I</a:t>
            </a:r>
            <a:r>
              <a:rPr sz="1000" spc="10" dirty="0">
                <a:solidFill>
                  <a:srgbClr val="231F20"/>
                </a:solidFill>
                <a:latin typeface="Arial MT"/>
                <a:cs typeface="Arial MT"/>
              </a:rPr>
              <a:t> </a:t>
            </a:r>
            <a:r>
              <a:rPr sz="1000" spc="15" dirty="0">
                <a:solidFill>
                  <a:srgbClr val="231F20"/>
                </a:solidFill>
                <a:latin typeface="Arial MT"/>
                <a:cs typeface="Arial MT"/>
              </a:rPr>
              <a:t>know</a:t>
            </a:r>
            <a:r>
              <a:rPr sz="1000" spc="10" dirty="0">
                <a:solidFill>
                  <a:srgbClr val="231F20"/>
                </a:solidFill>
                <a:latin typeface="Arial MT"/>
                <a:cs typeface="Arial MT"/>
              </a:rPr>
              <a:t> </a:t>
            </a:r>
            <a:r>
              <a:rPr sz="1000" dirty="0">
                <a:solidFill>
                  <a:srgbClr val="231F20"/>
                </a:solidFill>
                <a:latin typeface="Arial MT"/>
                <a:cs typeface="Arial MT"/>
              </a:rPr>
              <a:t>a</a:t>
            </a:r>
            <a:r>
              <a:rPr sz="1000" spc="5" dirty="0">
                <a:solidFill>
                  <a:srgbClr val="231F20"/>
                </a:solidFill>
                <a:latin typeface="Arial MT"/>
                <a:cs typeface="Arial MT"/>
              </a:rPr>
              <a:t> </a:t>
            </a:r>
            <a:r>
              <a:rPr sz="1000" spc="15" dirty="0">
                <a:solidFill>
                  <a:srgbClr val="231F20"/>
                </a:solidFill>
                <a:latin typeface="Arial MT"/>
                <a:cs typeface="Arial MT"/>
              </a:rPr>
              <a:t>lot</a:t>
            </a:r>
            <a:endParaRPr sz="1000">
              <a:latin typeface="Arial MT"/>
              <a:cs typeface="Arial MT"/>
            </a:endParaRPr>
          </a:p>
        </p:txBody>
      </p:sp>
      <p:sp>
        <p:nvSpPr>
          <p:cNvPr id="27" name="object 27"/>
          <p:cNvSpPr txBox="1"/>
          <p:nvPr/>
        </p:nvSpPr>
        <p:spPr>
          <a:xfrm>
            <a:off x="366344" y="11654180"/>
            <a:ext cx="334645" cy="306070"/>
          </a:xfrm>
          <a:prstGeom prst="rect">
            <a:avLst/>
          </a:prstGeom>
          <a:solidFill>
            <a:srgbClr val="00A8A1">
              <a:alpha val="19999"/>
            </a:srgbClr>
          </a:solidFill>
        </p:spPr>
        <p:txBody>
          <a:bodyPr vert="horz" wrap="square" lIns="0" tIns="71755" rIns="0" bIns="0" rtlCol="0">
            <a:spAutoFit/>
          </a:bodyPr>
          <a:lstStyle/>
          <a:p>
            <a:pPr marL="106680">
              <a:lnSpc>
                <a:spcPct val="100000"/>
              </a:lnSpc>
              <a:spcBef>
                <a:spcPts val="565"/>
              </a:spcBef>
            </a:pPr>
            <a:r>
              <a:rPr sz="1000" spc="15" dirty="0">
                <a:solidFill>
                  <a:srgbClr val="231F20"/>
                </a:solidFill>
                <a:latin typeface="Arial MT"/>
                <a:cs typeface="Arial MT"/>
              </a:rPr>
              <a:t>Not</a:t>
            </a:r>
            <a:endParaRPr sz="1000">
              <a:latin typeface="Arial MT"/>
              <a:cs typeface="Arial MT"/>
            </a:endParaRPr>
          </a:p>
        </p:txBody>
      </p:sp>
      <p:sp>
        <p:nvSpPr>
          <p:cNvPr id="28" name="object 28"/>
          <p:cNvSpPr txBox="1"/>
          <p:nvPr/>
        </p:nvSpPr>
        <p:spPr>
          <a:xfrm>
            <a:off x="703575" y="11713582"/>
            <a:ext cx="283210" cy="177800"/>
          </a:xfrm>
          <a:prstGeom prst="rect">
            <a:avLst/>
          </a:prstGeom>
        </p:spPr>
        <p:txBody>
          <a:bodyPr vert="horz" wrap="square" lIns="0" tIns="12700" rIns="0" bIns="0" rtlCol="0">
            <a:spAutoFit/>
          </a:bodyPr>
          <a:lstStyle/>
          <a:p>
            <a:pPr marL="12700">
              <a:lnSpc>
                <a:spcPct val="100000"/>
              </a:lnSpc>
              <a:spcBef>
                <a:spcPts val="100"/>
              </a:spcBef>
            </a:pPr>
            <a:r>
              <a:rPr sz="1000" spc="20" dirty="0">
                <a:solidFill>
                  <a:srgbClr val="231F20"/>
                </a:solidFill>
                <a:latin typeface="Arial MT"/>
                <a:cs typeface="Arial MT"/>
              </a:rPr>
              <a:t>sure</a:t>
            </a:r>
            <a:endParaRPr sz="1000">
              <a:latin typeface="Arial MT"/>
              <a:cs typeface="Arial MT"/>
            </a:endParaRPr>
          </a:p>
        </p:txBody>
      </p:sp>
      <p:sp>
        <p:nvSpPr>
          <p:cNvPr id="29" name="object 29"/>
          <p:cNvSpPr txBox="1"/>
          <p:nvPr/>
        </p:nvSpPr>
        <p:spPr>
          <a:xfrm>
            <a:off x="360000" y="6816349"/>
            <a:ext cx="3998595" cy="928075"/>
          </a:xfrm>
          <a:prstGeom prst="rect">
            <a:avLst/>
          </a:prstGeom>
        </p:spPr>
        <p:txBody>
          <a:bodyPr vert="horz" wrap="square" lIns="0" tIns="12700" rIns="0" bIns="0" rtlCol="0">
            <a:spAutoFit/>
          </a:bodyPr>
          <a:lstStyle/>
          <a:p>
            <a:pPr marL="163195" marR="270510" indent="-151130">
              <a:lnSpc>
                <a:spcPct val="106100"/>
              </a:lnSpc>
              <a:spcBef>
                <a:spcPts val="100"/>
              </a:spcBef>
            </a:pPr>
            <a:r>
              <a:rPr sz="1100" b="1" spc="-10" dirty="0">
                <a:solidFill>
                  <a:srgbClr val="231F20"/>
                </a:solidFill>
                <a:latin typeface="Arial"/>
                <a:cs typeface="Arial"/>
              </a:rPr>
              <a:t>1. </a:t>
            </a:r>
            <a:r>
              <a:rPr sz="1100" b="1" spc="-15" dirty="0">
                <a:solidFill>
                  <a:srgbClr val="231F20"/>
                </a:solidFill>
                <a:latin typeface="Arial"/>
                <a:cs typeface="Arial"/>
              </a:rPr>
              <a:t>Small business owners </a:t>
            </a:r>
            <a:r>
              <a:rPr sz="1100" b="1" spc="-10" dirty="0">
                <a:solidFill>
                  <a:srgbClr val="231F20"/>
                </a:solidFill>
                <a:latin typeface="Arial"/>
                <a:cs typeface="Arial"/>
              </a:rPr>
              <a:t>and </a:t>
            </a:r>
            <a:r>
              <a:rPr sz="1100" b="1" spc="-15" dirty="0">
                <a:solidFill>
                  <a:srgbClr val="231F20"/>
                </a:solidFill>
                <a:latin typeface="Arial"/>
                <a:cs typeface="Arial"/>
              </a:rPr>
              <a:t>managers rate themselves </a:t>
            </a:r>
            <a:r>
              <a:rPr sz="1100" b="1" spc="-295" dirty="0">
                <a:solidFill>
                  <a:srgbClr val="231F20"/>
                </a:solidFill>
                <a:latin typeface="Arial"/>
                <a:cs typeface="Arial"/>
              </a:rPr>
              <a:t> </a:t>
            </a:r>
            <a:r>
              <a:rPr sz="1100" b="1" spc="-15" dirty="0">
                <a:solidFill>
                  <a:srgbClr val="231F20"/>
                </a:solidFill>
                <a:latin typeface="Arial"/>
                <a:cs typeface="Arial"/>
              </a:rPr>
              <a:t>relatively</a:t>
            </a:r>
            <a:r>
              <a:rPr sz="1100" b="1" spc="-30" dirty="0">
                <a:solidFill>
                  <a:srgbClr val="231F20"/>
                </a:solidFill>
                <a:latin typeface="Arial"/>
                <a:cs typeface="Arial"/>
              </a:rPr>
              <a:t> </a:t>
            </a:r>
            <a:r>
              <a:rPr sz="1100" b="1" spc="-15" dirty="0">
                <a:solidFill>
                  <a:srgbClr val="231F20"/>
                </a:solidFill>
                <a:latin typeface="Arial"/>
                <a:cs typeface="Arial"/>
              </a:rPr>
              <a:t>highly</a:t>
            </a:r>
            <a:r>
              <a:rPr sz="1100" b="1" spc="-25" dirty="0">
                <a:solidFill>
                  <a:srgbClr val="231F20"/>
                </a:solidFill>
                <a:latin typeface="Arial"/>
                <a:cs typeface="Arial"/>
              </a:rPr>
              <a:t> </a:t>
            </a:r>
            <a:r>
              <a:rPr sz="1100" b="1" spc="-10" dirty="0">
                <a:solidFill>
                  <a:srgbClr val="231F20"/>
                </a:solidFill>
                <a:latin typeface="Arial"/>
                <a:cs typeface="Arial"/>
              </a:rPr>
              <a:t>on</a:t>
            </a:r>
            <a:r>
              <a:rPr sz="1100" b="1" spc="-25" dirty="0">
                <a:solidFill>
                  <a:srgbClr val="231F20"/>
                </a:solidFill>
                <a:latin typeface="Arial"/>
                <a:cs typeface="Arial"/>
              </a:rPr>
              <a:t> </a:t>
            </a:r>
            <a:r>
              <a:rPr sz="1100" b="1" spc="-15" dirty="0">
                <a:solidFill>
                  <a:srgbClr val="231F20"/>
                </a:solidFill>
                <a:latin typeface="Arial"/>
                <a:cs typeface="Arial"/>
              </a:rPr>
              <a:t>their</a:t>
            </a:r>
            <a:r>
              <a:rPr sz="1100" b="1" spc="-25" dirty="0">
                <a:solidFill>
                  <a:srgbClr val="231F20"/>
                </a:solidFill>
                <a:latin typeface="Arial"/>
                <a:cs typeface="Arial"/>
              </a:rPr>
              <a:t> </a:t>
            </a:r>
            <a:r>
              <a:rPr sz="1100" b="1" spc="-15" dirty="0">
                <a:solidFill>
                  <a:srgbClr val="231F20"/>
                </a:solidFill>
                <a:latin typeface="Arial"/>
                <a:cs typeface="Arial"/>
              </a:rPr>
              <a:t>levels</a:t>
            </a:r>
            <a:r>
              <a:rPr sz="1100" b="1" spc="-30" dirty="0">
                <a:solidFill>
                  <a:srgbClr val="231F20"/>
                </a:solidFill>
                <a:latin typeface="Arial"/>
                <a:cs typeface="Arial"/>
              </a:rPr>
              <a:t> </a:t>
            </a:r>
            <a:r>
              <a:rPr sz="1100" b="1" spc="-10" dirty="0">
                <a:solidFill>
                  <a:srgbClr val="231F20"/>
                </a:solidFill>
                <a:latin typeface="Arial"/>
                <a:cs typeface="Arial"/>
              </a:rPr>
              <a:t>of</a:t>
            </a:r>
            <a:r>
              <a:rPr sz="1100" b="1" spc="-25" dirty="0">
                <a:solidFill>
                  <a:srgbClr val="231F20"/>
                </a:solidFill>
                <a:latin typeface="Arial"/>
                <a:cs typeface="Arial"/>
              </a:rPr>
              <a:t> </a:t>
            </a:r>
            <a:r>
              <a:rPr lang="en-NZ" sz="1100" b="1" spc="-15" dirty="0">
                <a:solidFill>
                  <a:srgbClr val="231F20"/>
                </a:solidFill>
                <a:latin typeface="Arial"/>
                <a:cs typeface="Arial"/>
              </a:rPr>
              <a:t>business and personal strength.</a:t>
            </a:r>
            <a:endParaRPr sz="1100" dirty="0">
              <a:latin typeface="Arial"/>
              <a:cs typeface="Arial"/>
            </a:endParaRPr>
          </a:p>
          <a:p>
            <a:pPr>
              <a:lnSpc>
                <a:spcPct val="100000"/>
              </a:lnSpc>
              <a:spcBef>
                <a:spcPts val="25"/>
              </a:spcBef>
            </a:pPr>
            <a:endParaRPr sz="1450" dirty="0">
              <a:latin typeface="Arial"/>
              <a:cs typeface="Arial"/>
            </a:endParaRPr>
          </a:p>
          <a:p>
            <a:pPr marL="12700">
              <a:lnSpc>
                <a:spcPct val="100000"/>
              </a:lnSpc>
              <a:spcBef>
                <a:spcPts val="5"/>
              </a:spcBef>
              <a:tabLst>
                <a:tab pos="2504440" algn="l"/>
              </a:tabLst>
            </a:pPr>
            <a:r>
              <a:rPr sz="1000" spc="15" dirty="0">
                <a:solidFill>
                  <a:srgbClr val="231F20"/>
                </a:solidFill>
                <a:latin typeface="Arial MT"/>
                <a:cs typeface="Arial MT"/>
              </a:rPr>
              <a:t>PERSONA</a:t>
            </a:r>
            <a:r>
              <a:rPr lang="en-NZ" sz="1000" spc="15" dirty="0">
                <a:solidFill>
                  <a:srgbClr val="231F20"/>
                </a:solidFill>
                <a:latin typeface="Arial MT"/>
                <a:cs typeface="Arial MT"/>
              </a:rPr>
              <a:t>L RESILIENCE</a:t>
            </a:r>
            <a:r>
              <a:rPr sz="1000" spc="10" dirty="0">
                <a:solidFill>
                  <a:srgbClr val="231F20"/>
                </a:solidFill>
                <a:latin typeface="Arial MT"/>
                <a:cs typeface="Arial MT"/>
              </a:rPr>
              <a:t>	</a:t>
            </a:r>
            <a:r>
              <a:rPr sz="1000" spc="15" dirty="0">
                <a:solidFill>
                  <a:srgbClr val="231F20"/>
                </a:solidFill>
                <a:latin typeface="Arial MT"/>
                <a:cs typeface="Arial MT"/>
              </a:rPr>
              <a:t>BUSINESS</a:t>
            </a:r>
            <a:r>
              <a:rPr sz="1000" spc="-15" dirty="0">
                <a:solidFill>
                  <a:srgbClr val="231F20"/>
                </a:solidFill>
                <a:latin typeface="Arial MT"/>
                <a:cs typeface="Arial MT"/>
              </a:rPr>
              <a:t> </a:t>
            </a:r>
            <a:r>
              <a:rPr lang="en-NZ" sz="1000" spc="15" dirty="0">
                <a:solidFill>
                  <a:srgbClr val="231F20"/>
                </a:solidFill>
                <a:latin typeface="Arial MT"/>
                <a:cs typeface="Arial MT"/>
              </a:rPr>
              <a:t>RESILIENCE</a:t>
            </a:r>
            <a:endParaRPr sz="1000" dirty="0">
              <a:latin typeface="Arial MT"/>
              <a:cs typeface="Arial MT"/>
            </a:endParaRPr>
          </a:p>
        </p:txBody>
      </p:sp>
      <p:sp>
        <p:nvSpPr>
          <p:cNvPr id="30" name="object 30"/>
          <p:cNvSpPr txBox="1"/>
          <p:nvPr/>
        </p:nvSpPr>
        <p:spPr>
          <a:xfrm>
            <a:off x="366344" y="7762571"/>
            <a:ext cx="1664970" cy="1224915"/>
          </a:xfrm>
          <a:prstGeom prst="rect">
            <a:avLst/>
          </a:prstGeom>
          <a:solidFill>
            <a:srgbClr val="D0275A"/>
          </a:solidFill>
        </p:spPr>
        <p:txBody>
          <a:bodyPr vert="horz" wrap="square" lIns="0" tIns="121285" rIns="0" bIns="0" rtlCol="0">
            <a:spAutoFit/>
          </a:bodyPr>
          <a:lstStyle/>
          <a:p>
            <a:pPr marL="118110">
              <a:lnSpc>
                <a:spcPct val="100000"/>
              </a:lnSpc>
              <a:spcBef>
                <a:spcPts val="955"/>
              </a:spcBef>
            </a:pPr>
            <a:r>
              <a:rPr sz="6100" b="1" spc="-45" dirty="0">
                <a:solidFill>
                  <a:srgbClr val="231F20"/>
                </a:solidFill>
                <a:latin typeface="Arial"/>
                <a:cs typeface="Arial"/>
              </a:rPr>
              <a:t>59%</a:t>
            </a:r>
            <a:endParaRPr sz="6100">
              <a:latin typeface="Arial"/>
              <a:cs typeface="Arial"/>
            </a:endParaRPr>
          </a:p>
        </p:txBody>
      </p:sp>
      <p:sp>
        <p:nvSpPr>
          <p:cNvPr id="31" name="object 31"/>
          <p:cNvSpPr txBox="1"/>
          <p:nvPr/>
        </p:nvSpPr>
        <p:spPr>
          <a:xfrm>
            <a:off x="2850248" y="7762571"/>
            <a:ext cx="1682750" cy="1224915"/>
          </a:xfrm>
          <a:prstGeom prst="rect">
            <a:avLst/>
          </a:prstGeom>
          <a:solidFill>
            <a:srgbClr val="D0275A"/>
          </a:solidFill>
        </p:spPr>
        <p:txBody>
          <a:bodyPr vert="horz" wrap="square" lIns="0" tIns="121285" rIns="0" bIns="0" rtlCol="0">
            <a:spAutoFit/>
          </a:bodyPr>
          <a:lstStyle/>
          <a:p>
            <a:pPr marL="158750">
              <a:lnSpc>
                <a:spcPct val="100000"/>
              </a:lnSpc>
              <a:spcBef>
                <a:spcPts val="955"/>
              </a:spcBef>
            </a:pPr>
            <a:r>
              <a:rPr sz="6100" b="1" spc="-495" dirty="0">
                <a:solidFill>
                  <a:srgbClr val="231F20"/>
                </a:solidFill>
                <a:latin typeface="Arial"/>
                <a:cs typeface="Arial"/>
              </a:rPr>
              <a:t>71%</a:t>
            </a:r>
            <a:endParaRPr sz="6100">
              <a:latin typeface="Arial"/>
              <a:cs typeface="Arial"/>
            </a:endParaRPr>
          </a:p>
        </p:txBody>
      </p:sp>
      <p:grpSp>
        <p:nvGrpSpPr>
          <p:cNvPr id="32" name="object 32"/>
          <p:cNvGrpSpPr/>
          <p:nvPr/>
        </p:nvGrpSpPr>
        <p:grpSpPr>
          <a:xfrm>
            <a:off x="307953" y="6862453"/>
            <a:ext cx="9965690" cy="5006340"/>
            <a:chOff x="366350" y="6959851"/>
            <a:chExt cx="9965690" cy="5006340"/>
          </a:xfrm>
        </p:grpSpPr>
        <p:sp>
          <p:nvSpPr>
            <p:cNvPr id="33" name="object 33"/>
            <p:cNvSpPr/>
            <p:nvPr/>
          </p:nvSpPr>
          <p:spPr>
            <a:xfrm>
              <a:off x="366350" y="9463000"/>
              <a:ext cx="9965690" cy="0"/>
            </a:xfrm>
            <a:custGeom>
              <a:avLst/>
              <a:gdLst/>
              <a:ahLst/>
              <a:cxnLst/>
              <a:rect l="l" t="t" r="r" b="b"/>
              <a:pathLst>
                <a:path w="9965690">
                  <a:moveTo>
                    <a:pt x="0" y="0"/>
                  </a:moveTo>
                  <a:lnTo>
                    <a:pt x="9965651" y="0"/>
                  </a:lnTo>
                </a:path>
              </a:pathLst>
            </a:custGeom>
            <a:ln w="3175">
              <a:solidFill>
                <a:srgbClr val="A7A9AC"/>
              </a:solidFill>
            </a:ln>
          </p:spPr>
          <p:txBody>
            <a:bodyPr wrap="square" lIns="0" tIns="0" rIns="0" bIns="0" rtlCol="0"/>
            <a:lstStyle/>
            <a:p>
              <a:endParaRPr/>
            </a:p>
          </p:txBody>
        </p:sp>
        <p:sp>
          <p:nvSpPr>
            <p:cNvPr id="34" name="object 34"/>
            <p:cNvSpPr/>
            <p:nvPr/>
          </p:nvSpPr>
          <p:spPr>
            <a:xfrm>
              <a:off x="5349175" y="6959851"/>
              <a:ext cx="0" cy="5006340"/>
            </a:xfrm>
            <a:custGeom>
              <a:avLst/>
              <a:gdLst/>
              <a:ahLst/>
              <a:cxnLst/>
              <a:rect l="l" t="t" r="r" b="b"/>
              <a:pathLst>
                <a:path h="5006340">
                  <a:moveTo>
                    <a:pt x="0" y="0"/>
                  </a:moveTo>
                  <a:lnTo>
                    <a:pt x="0" y="5006289"/>
                  </a:lnTo>
                </a:path>
              </a:pathLst>
            </a:custGeom>
            <a:ln w="3175">
              <a:solidFill>
                <a:srgbClr val="A7A9AC"/>
              </a:solidFill>
            </a:ln>
          </p:spPr>
          <p:txBody>
            <a:bodyPr wrap="square" lIns="0" tIns="0" rIns="0" bIns="0" rtlCol="0"/>
            <a:lstStyle/>
            <a:p>
              <a:endParaRPr/>
            </a:p>
          </p:txBody>
        </p:sp>
      </p:grpSp>
      <p:sp>
        <p:nvSpPr>
          <p:cNvPr id="35" name="object 35"/>
          <p:cNvSpPr txBox="1"/>
          <p:nvPr/>
        </p:nvSpPr>
        <p:spPr>
          <a:xfrm>
            <a:off x="5456609" y="6892289"/>
            <a:ext cx="4670425" cy="358944"/>
          </a:xfrm>
          <a:prstGeom prst="rect">
            <a:avLst/>
          </a:prstGeom>
        </p:spPr>
        <p:txBody>
          <a:bodyPr vert="horz" wrap="square" lIns="0" tIns="12700" rIns="0" bIns="0" rtlCol="0" anchor="t">
            <a:spAutoFit/>
          </a:bodyPr>
          <a:lstStyle/>
          <a:p>
            <a:pPr marL="163830" marR="5080" indent="-151130">
              <a:lnSpc>
                <a:spcPct val="106100"/>
              </a:lnSpc>
              <a:spcBef>
                <a:spcPts val="100"/>
              </a:spcBef>
            </a:pPr>
            <a:r>
              <a:rPr sz="1100" b="1" spc="-10" dirty="0">
                <a:solidFill>
                  <a:srgbClr val="231F20"/>
                </a:solidFill>
                <a:latin typeface="Arial"/>
                <a:cs typeface="Arial"/>
              </a:rPr>
              <a:t>2. </a:t>
            </a:r>
            <a:r>
              <a:rPr sz="1100" b="1" spc="-25" dirty="0">
                <a:solidFill>
                  <a:srgbClr val="231F20"/>
                </a:solidFill>
                <a:latin typeface="Arial"/>
                <a:cs typeface="Arial"/>
              </a:rPr>
              <a:t>However</a:t>
            </a:r>
            <a:r>
              <a:rPr lang="en-US" sz="1100" b="1" spc="-25" dirty="0">
                <a:solidFill>
                  <a:srgbClr val="231F20"/>
                </a:solidFill>
                <a:latin typeface="Arial"/>
                <a:cs typeface="Arial"/>
              </a:rPr>
              <a:t>, </a:t>
            </a:r>
            <a:r>
              <a:rPr sz="1100" b="1" spc="-15" dirty="0">
                <a:solidFill>
                  <a:srgbClr val="231F20"/>
                </a:solidFill>
                <a:latin typeface="Arial"/>
                <a:cs typeface="Arial"/>
              </a:rPr>
              <a:t>they aren’t </a:t>
            </a:r>
            <a:r>
              <a:rPr lang="mi-NZ" sz="1100" b="1" spc="-15" dirty="0" err="1">
                <a:solidFill>
                  <a:srgbClr val="231F20"/>
                </a:solidFill>
                <a:latin typeface="Arial"/>
                <a:cs typeface="Arial"/>
              </a:rPr>
              <a:t>generally</a:t>
            </a:r>
            <a:r>
              <a:rPr lang="mi-NZ" sz="1100" b="1" spc="-15" dirty="0">
                <a:solidFill>
                  <a:srgbClr val="231F20"/>
                </a:solidFill>
                <a:latin typeface="Arial"/>
                <a:cs typeface="Arial"/>
              </a:rPr>
              <a:t> </a:t>
            </a:r>
            <a:r>
              <a:rPr sz="1100" b="1" spc="-15" dirty="0">
                <a:solidFill>
                  <a:srgbClr val="231F20"/>
                </a:solidFill>
                <a:latin typeface="Arial"/>
                <a:cs typeface="Arial"/>
              </a:rPr>
              <a:t>undertaking</a:t>
            </a:r>
            <a:r>
              <a:rPr lang="en-US" sz="1100" b="1" spc="-15" dirty="0">
                <a:solidFill>
                  <a:srgbClr val="231F20"/>
                </a:solidFill>
                <a:latin typeface="Arial"/>
                <a:cs typeface="Arial"/>
              </a:rPr>
              <a:t> actions </a:t>
            </a:r>
            <a:r>
              <a:rPr lang="en-US" sz="1100" b="1" spc="-295" dirty="0">
                <a:solidFill>
                  <a:srgbClr val="231F20"/>
                </a:solidFill>
                <a:latin typeface="Arial"/>
                <a:cs typeface="Arial"/>
              </a:rPr>
              <a:t> </a:t>
            </a:r>
            <a:r>
              <a:rPr sz="1100" b="1" spc="-15" dirty="0">
                <a:solidFill>
                  <a:srgbClr val="231F20"/>
                </a:solidFill>
                <a:latin typeface="Arial"/>
                <a:cs typeface="Arial"/>
              </a:rPr>
              <a:t>which</a:t>
            </a:r>
            <a:r>
              <a:rPr sz="1100" b="1" spc="-25" dirty="0">
                <a:solidFill>
                  <a:srgbClr val="231F20"/>
                </a:solidFill>
                <a:latin typeface="Arial"/>
                <a:cs typeface="Arial"/>
              </a:rPr>
              <a:t> </a:t>
            </a:r>
            <a:r>
              <a:rPr sz="1100" b="1" spc="-15" dirty="0">
                <a:solidFill>
                  <a:srgbClr val="231F20"/>
                </a:solidFill>
                <a:latin typeface="Arial"/>
                <a:cs typeface="Arial"/>
              </a:rPr>
              <a:t>most</a:t>
            </a:r>
            <a:r>
              <a:rPr sz="1100" b="1" spc="-25" dirty="0">
                <a:solidFill>
                  <a:srgbClr val="231F20"/>
                </a:solidFill>
                <a:latin typeface="Arial"/>
                <a:cs typeface="Arial"/>
              </a:rPr>
              <a:t> </a:t>
            </a:r>
            <a:r>
              <a:rPr lang="mi-NZ" sz="1100" b="1" spc="-25" dirty="0" err="1">
                <a:solidFill>
                  <a:srgbClr val="231F20"/>
                </a:solidFill>
                <a:latin typeface="Arial"/>
                <a:cs typeface="Arial"/>
              </a:rPr>
              <a:t>build</a:t>
            </a:r>
            <a:r>
              <a:rPr lang="mi-NZ" sz="1100" b="1" spc="-25" dirty="0">
                <a:solidFill>
                  <a:srgbClr val="231F20"/>
                </a:solidFill>
                <a:latin typeface="Arial"/>
                <a:cs typeface="Arial"/>
              </a:rPr>
              <a:t> </a:t>
            </a:r>
            <a:r>
              <a:rPr lang="en-NZ" sz="1100" b="1" spc="-15" dirty="0">
                <a:solidFill>
                  <a:srgbClr val="231F20"/>
                </a:solidFill>
                <a:latin typeface="Arial"/>
                <a:cs typeface="Arial"/>
              </a:rPr>
              <a:t>strong organisations.</a:t>
            </a:r>
            <a:endParaRPr sz="1100" dirty="0">
              <a:latin typeface="Arial"/>
              <a:cs typeface="Arial"/>
            </a:endParaRPr>
          </a:p>
        </p:txBody>
      </p:sp>
      <p:sp>
        <p:nvSpPr>
          <p:cNvPr id="36" name="object 36"/>
          <p:cNvSpPr txBox="1"/>
          <p:nvPr/>
        </p:nvSpPr>
        <p:spPr>
          <a:xfrm>
            <a:off x="5456609" y="7286125"/>
            <a:ext cx="1018540" cy="960755"/>
          </a:xfrm>
          <a:prstGeom prst="rect">
            <a:avLst/>
          </a:prstGeom>
        </p:spPr>
        <p:txBody>
          <a:bodyPr vert="horz" wrap="square" lIns="0" tIns="17145" rIns="0" bIns="0" rtlCol="0">
            <a:spAutoFit/>
          </a:bodyPr>
          <a:lstStyle/>
          <a:p>
            <a:pPr marL="12700">
              <a:lnSpc>
                <a:spcPct val="100000"/>
              </a:lnSpc>
              <a:spcBef>
                <a:spcPts val="135"/>
              </a:spcBef>
            </a:pPr>
            <a:r>
              <a:rPr sz="6100" b="1" spc="-335" dirty="0">
                <a:solidFill>
                  <a:srgbClr val="231F20"/>
                </a:solidFill>
                <a:latin typeface="Arial"/>
                <a:cs typeface="Arial"/>
              </a:rPr>
              <a:t>4.4</a:t>
            </a:r>
            <a:endParaRPr sz="6100">
              <a:latin typeface="Arial"/>
              <a:cs typeface="Arial"/>
            </a:endParaRPr>
          </a:p>
        </p:txBody>
      </p:sp>
      <p:sp>
        <p:nvSpPr>
          <p:cNvPr id="37" name="object 37"/>
          <p:cNvSpPr txBox="1"/>
          <p:nvPr/>
        </p:nvSpPr>
        <p:spPr>
          <a:xfrm>
            <a:off x="6698005" y="7463460"/>
            <a:ext cx="2545715" cy="330200"/>
          </a:xfrm>
          <a:prstGeom prst="rect">
            <a:avLst/>
          </a:prstGeom>
        </p:spPr>
        <p:txBody>
          <a:bodyPr vert="horz" wrap="square" lIns="0" tIns="12700" rIns="0" bIns="0" rtlCol="0">
            <a:spAutoFit/>
          </a:bodyPr>
          <a:lstStyle/>
          <a:p>
            <a:pPr marL="12700" marR="5080">
              <a:lnSpc>
                <a:spcPct val="100000"/>
              </a:lnSpc>
              <a:spcBef>
                <a:spcPts val="100"/>
              </a:spcBef>
            </a:pPr>
            <a:r>
              <a:rPr sz="1000" spc="5" dirty="0">
                <a:solidFill>
                  <a:srgbClr val="231F20"/>
                </a:solidFill>
                <a:latin typeface="Arial MT"/>
                <a:cs typeface="Arial MT"/>
              </a:rPr>
              <a:t>AVERAGE </a:t>
            </a:r>
            <a:r>
              <a:rPr sz="1000" spc="10" dirty="0">
                <a:solidFill>
                  <a:srgbClr val="231F20"/>
                </a:solidFill>
                <a:latin typeface="Arial MT"/>
                <a:cs typeface="Arial MT"/>
              </a:rPr>
              <a:t>NUMBER OF </a:t>
            </a:r>
            <a:r>
              <a:rPr sz="1000" spc="15" dirty="0">
                <a:solidFill>
                  <a:srgbClr val="231F20"/>
                </a:solidFill>
                <a:latin typeface="Arial MT"/>
                <a:cs typeface="Arial MT"/>
              </a:rPr>
              <a:t>ACTIONS </a:t>
            </a:r>
            <a:r>
              <a:rPr sz="1000" spc="5" dirty="0">
                <a:solidFill>
                  <a:srgbClr val="231F20"/>
                </a:solidFill>
                <a:latin typeface="Arial MT"/>
                <a:cs typeface="Arial MT"/>
              </a:rPr>
              <a:t>TAKEN </a:t>
            </a:r>
            <a:r>
              <a:rPr sz="1000" spc="-265" dirty="0">
                <a:solidFill>
                  <a:srgbClr val="231F20"/>
                </a:solidFill>
                <a:latin typeface="Arial MT"/>
                <a:cs typeface="Arial MT"/>
              </a:rPr>
              <a:t> </a:t>
            </a:r>
            <a:r>
              <a:rPr sz="1000" spc="15" dirty="0">
                <a:solidFill>
                  <a:srgbClr val="231F20"/>
                </a:solidFill>
                <a:latin typeface="Arial MT"/>
                <a:cs typeface="Arial MT"/>
              </a:rPr>
              <a:t>(OUT </a:t>
            </a:r>
            <a:r>
              <a:rPr sz="1000" spc="10" dirty="0">
                <a:solidFill>
                  <a:srgbClr val="231F20"/>
                </a:solidFill>
                <a:latin typeface="Arial MT"/>
                <a:cs typeface="Arial MT"/>
              </a:rPr>
              <a:t>OF</a:t>
            </a:r>
            <a:r>
              <a:rPr sz="1000" spc="40" dirty="0">
                <a:solidFill>
                  <a:srgbClr val="231F20"/>
                </a:solidFill>
                <a:latin typeface="Arial MT"/>
                <a:cs typeface="Arial MT"/>
              </a:rPr>
              <a:t> </a:t>
            </a:r>
            <a:r>
              <a:rPr sz="1000" spc="15" dirty="0">
                <a:solidFill>
                  <a:srgbClr val="231F20"/>
                </a:solidFill>
                <a:latin typeface="Arial MT"/>
                <a:cs typeface="Arial MT"/>
              </a:rPr>
              <a:t>14)</a:t>
            </a:r>
            <a:endParaRPr sz="1000">
              <a:latin typeface="Arial MT"/>
              <a:cs typeface="Arial MT"/>
            </a:endParaRPr>
          </a:p>
        </p:txBody>
      </p:sp>
      <p:sp>
        <p:nvSpPr>
          <p:cNvPr id="38" name="object 38"/>
          <p:cNvSpPr txBox="1"/>
          <p:nvPr/>
        </p:nvSpPr>
        <p:spPr>
          <a:xfrm>
            <a:off x="5466613" y="8305572"/>
            <a:ext cx="1138555" cy="681990"/>
          </a:xfrm>
          <a:prstGeom prst="rect">
            <a:avLst/>
          </a:prstGeom>
          <a:solidFill>
            <a:srgbClr val="3395C2"/>
          </a:solidFill>
        </p:spPr>
        <p:txBody>
          <a:bodyPr vert="horz" wrap="square" lIns="0" tIns="65405" rIns="0" bIns="0" rtlCol="0">
            <a:spAutoFit/>
          </a:bodyPr>
          <a:lstStyle/>
          <a:p>
            <a:pPr marL="278130">
              <a:lnSpc>
                <a:spcPct val="100000"/>
              </a:lnSpc>
              <a:spcBef>
                <a:spcPts val="515"/>
              </a:spcBef>
            </a:pPr>
            <a:r>
              <a:rPr sz="2250" b="1" spc="30" dirty="0">
                <a:solidFill>
                  <a:srgbClr val="231F20"/>
                </a:solidFill>
                <a:latin typeface="Arial"/>
                <a:cs typeface="Arial"/>
              </a:rPr>
              <a:t>54%</a:t>
            </a:r>
            <a:endParaRPr sz="2250">
              <a:latin typeface="Arial"/>
              <a:cs typeface="Arial"/>
            </a:endParaRPr>
          </a:p>
        </p:txBody>
      </p:sp>
      <p:sp>
        <p:nvSpPr>
          <p:cNvPr id="39" name="object 39"/>
          <p:cNvSpPr txBox="1"/>
          <p:nvPr/>
        </p:nvSpPr>
        <p:spPr>
          <a:xfrm>
            <a:off x="6710705" y="8419173"/>
            <a:ext cx="1138555" cy="568325"/>
          </a:xfrm>
          <a:prstGeom prst="rect">
            <a:avLst/>
          </a:prstGeom>
          <a:solidFill>
            <a:srgbClr val="3395C2"/>
          </a:solidFill>
        </p:spPr>
        <p:txBody>
          <a:bodyPr vert="horz" wrap="square" lIns="0" tIns="65405" rIns="0" bIns="0" rtlCol="0">
            <a:spAutoFit/>
          </a:bodyPr>
          <a:lstStyle/>
          <a:p>
            <a:pPr marL="278130">
              <a:lnSpc>
                <a:spcPct val="100000"/>
              </a:lnSpc>
              <a:spcBef>
                <a:spcPts val="515"/>
              </a:spcBef>
            </a:pPr>
            <a:r>
              <a:rPr sz="2250" b="1" spc="30" dirty="0">
                <a:solidFill>
                  <a:srgbClr val="231F20"/>
                </a:solidFill>
                <a:latin typeface="Arial"/>
                <a:cs typeface="Arial"/>
              </a:rPr>
              <a:t>45%</a:t>
            </a:r>
            <a:endParaRPr sz="2250">
              <a:latin typeface="Arial"/>
              <a:cs typeface="Arial"/>
            </a:endParaRPr>
          </a:p>
        </p:txBody>
      </p:sp>
      <p:sp>
        <p:nvSpPr>
          <p:cNvPr id="40" name="object 40"/>
          <p:cNvSpPr txBox="1"/>
          <p:nvPr/>
        </p:nvSpPr>
        <p:spPr>
          <a:xfrm>
            <a:off x="7952105" y="8441894"/>
            <a:ext cx="1138555" cy="545465"/>
          </a:xfrm>
          <a:prstGeom prst="rect">
            <a:avLst/>
          </a:prstGeom>
          <a:solidFill>
            <a:srgbClr val="3395C2"/>
          </a:solidFill>
        </p:spPr>
        <p:txBody>
          <a:bodyPr vert="horz" wrap="square" lIns="0" tIns="65405" rIns="0" bIns="0" rtlCol="0">
            <a:spAutoFit/>
          </a:bodyPr>
          <a:lstStyle/>
          <a:p>
            <a:pPr marL="278130">
              <a:lnSpc>
                <a:spcPct val="100000"/>
              </a:lnSpc>
              <a:spcBef>
                <a:spcPts val="515"/>
              </a:spcBef>
            </a:pPr>
            <a:r>
              <a:rPr sz="2250" b="1" spc="30" dirty="0">
                <a:solidFill>
                  <a:srgbClr val="231F20"/>
                </a:solidFill>
                <a:latin typeface="Arial"/>
                <a:cs typeface="Arial"/>
              </a:rPr>
              <a:t>44%</a:t>
            </a:r>
            <a:endParaRPr sz="2250">
              <a:latin typeface="Arial"/>
              <a:cs typeface="Arial"/>
            </a:endParaRPr>
          </a:p>
        </p:txBody>
      </p:sp>
      <p:sp>
        <p:nvSpPr>
          <p:cNvPr id="41" name="object 41"/>
          <p:cNvSpPr txBox="1"/>
          <p:nvPr/>
        </p:nvSpPr>
        <p:spPr>
          <a:xfrm>
            <a:off x="9193491" y="8441894"/>
            <a:ext cx="1138555" cy="545465"/>
          </a:xfrm>
          <a:prstGeom prst="rect">
            <a:avLst/>
          </a:prstGeom>
          <a:solidFill>
            <a:srgbClr val="3395C2"/>
          </a:solidFill>
        </p:spPr>
        <p:txBody>
          <a:bodyPr vert="horz" wrap="square" lIns="0" tIns="65405" rIns="0" bIns="0" rtlCol="0">
            <a:spAutoFit/>
          </a:bodyPr>
          <a:lstStyle/>
          <a:p>
            <a:pPr marL="278130">
              <a:lnSpc>
                <a:spcPct val="100000"/>
              </a:lnSpc>
              <a:spcBef>
                <a:spcPts val="515"/>
              </a:spcBef>
            </a:pPr>
            <a:r>
              <a:rPr sz="2250" b="1" spc="30" dirty="0">
                <a:solidFill>
                  <a:srgbClr val="231F20"/>
                </a:solidFill>
                <a:latin typeface="Arial"/>
                <a:cs typeface="Arial"/>
              </a:rPr>
              <a:t>44%</a:t>
            </a:r>
            <a:endParaRPr sz="2250">
              <a:latin typeface="Arial"/>
              <a:cs typeface="Arial"/>
            </a:endParaRPr>
          </a:p>
        </p:txBody>
      </p:sp>
      <p:sp>
        <p:nvSpPr>
          <p:cNvPr id="42" name="object 42"/>
          <p:cNvSpPr txBox="1"/>
          <p:nvPr/>
        </p:nvSpPr>
        <p:spPr>
          <a:xfrm>
            <a:off x="5453918" y="9014378"/>
            <a:ext cx="960119" cy="350352"/>
          </a:xfrm>
          <a:prstGeom prst="rect">
            <a:avLst/>
          </a:prstGeom>
        </p:spPr>
        <p:txBody>
          <a:bodyPr vert="horz" wrap="square" lIns="0" tIns="12700" rIns="0" bIns="0" rtlCol="0" anchor="t">
            <a:spAutoFit/>
          </a:bodyPr>
          <a:lstStyle/>
          <a:p>
            <a:pPr marL="12700" marR="5080">
              <a:lnSpc>
                <a:spcPct val="107100"/>
              </a:lnSpc>
              <a:spcBef>
                <a:spcPts val="100"/>
              </a:spcBef>
            </a:pPr>
            <a:r>
              <a:rPr sz="700" spc="-10" dirty="0">
                <a:solidFill>
                  <a:srgbClr val="231F20"/>
                </a:solidFill>
                <a:latin typeface="Arial MT"/>
                <a:cs typeface="Arial MT"/>
              </a:rPr>
              <a:t>Thought</a:t>
            </a:r>
            <a:r>
              <a:rPr sz="700" spc="-40" dirty="0">
                <a:solidFill>
                  <a:srgbClr val="231F20"/>
                </a:solidFill>
                <a:latin typeface="Arial MT"/>
                <a:cs typeface="Arial MT"/>
              </a:rPr>
              <a:t> </a:t>
            </a:r>
            <a:r>
              <a:rPr sz="700" spc="-10" dirty="0">
                <a:solidFill>
                  <a:srgbClr val="231F20"/>
                </a:solidFill>
                <a:latin typeface="Arial MT"/>
                <a:cs typeface="Arial MT"/>
              </a:rPr>
              <a:t>about</a:t>
            </a:r>
            <a:r>
              <a:rPr sz="700" spc="-35" dirty="0">
                <a:solidFill>
                  <a:srgbClr val="231F20"/>
                </a:solidFill>
                <a:latin typeface="Arial MT"/>
                <a:cs typeface="Arial MT"/>
              </a:rPr>
              <a:t> </a:t>
            </a:r>
            <a:r>
              <a:rPr sz="700" spc="-10" dirty="0">
                <a:solidFill>
                  <a:srgbClr val="231F20"/>
                </a:solidFill>
                <a:latin typeface="Arial MT"/>
                <a:cs typeface="Arial MT"/>
              </a:rPr>
              <a:t>what</a:t>
            </a:r>
            <a:r>
              <a:rPr lang="en-US" sz="700" spc="-35" dirty="0">
                <a:solidFill>
                  <a:srgbClr val="231F20"/>
                </a:solidFill>
                <a:latin typeface="Arial MT"/>
                <a:cs typeface="Arial MT"/>
              </a:rPr>
              <a:t> I</a:t>
            </a:r>
            <a:r>
              <a:rPr lang="en-US" sz="700" spc="-10" dirty="0">
                <a:solidFill>
                  <a:srgbClr val="231F20"/>
                </a:solidFill>
                <a:latin typeface="Arial MT"/>
                <a:cs typeface="Arial MT"/>
              </a:rPr>
              <a:t> </a:t>
            </a:r>
            <a:r>
              <a:rPr lang="en-US" sz="700" spc="-180" dirty="0">
                <a:solidFill>
                  <a:srgbClr val="231F20"/>
                </a:solidFill>
                <a:latin typeface="Arial MT"/>
                <a:cs typeface="Arial MT"/>
              </a:rPr>
              <a:t> </a:t>
            </a:r>
            <a:r>
              <a:rPr sz="700" spc="-10" dirty="0">
                <a:solidFill>
                  <a:srgbClr val="231F20"/>
                </a:solidFill>
                <a:latin typeface="Arial MT"/>
                <a:cs typeface="Arial MT"/>
              </a:rPr>
              <a:t>need </a:t>
            </a:r>
            <a:r>
              <a:rPr sz="700" spc="-5" dirty="0">
                <a:solidFill>
                  <a:srgbClr val="231F20"/>
                </a:solidFill>
                <a:latin typeface="Arial MT"/>
                <a:cs typeface="Arial MT"/>
              </a:rPr>
              <a:t>to do to be </a:t>
            </a:r>
            <a:r>
              <a:rPr sz="700" spc="-10" dirty="0">
                <a:solidFill>
                  <a:srgbClr val="231F20"/>
                </a:solidFill>
                <a:latin typeface="Arial MT"/>
                <a:cs typeface="Arial MT"/>
              </a:rPr>
              <a:t>more</a:t>
            </a:r>
            <a:r>
              <a:rPr lang="en-US" sz="700" spc="-10" dirty="0">
                <a:solidFill>
                  <a:srgbClr val="231F20"/>
                </a:solidFill>
                <a:latin typeface="Arial MT"/>
                <a:cs typeface="Arial MT"/>
              </a:rPr>
              <a:t> </a:t>
            </a:r>
            <a:r>
              <a:rPr sz="700" spc="-5" dirty="0">
                <a:solidFill>
                  <a:srgbClr val="231F20"/>
                </a:solidFill>
                <a:latin typeface="Arial MT"/>
                <a:cs typeface="Arial MT"/>
              </a:rPr>
              <a:t> </a:t>
            </a:r>
            <a:r>
              <a:rPr sz="700" spc="-10" dirty="0">
                <a:solidFill>
                  <a:srgbClr val="231F20"/>
                </a:solidFill>
                <a:latin typeface="Arial MT"/>
                <a:cs typeface="Arial MT"/>
              </a:rPr>
              <a:t>resilient</a:t>
            </a:r>
            <a:endParaRPr sz="700">
              <a:latin typeface="Arial MT"/>
              <a:cs typeface="Arial MT"/>
            </a:endParaRPr>
          </a:p>
        </p:txBody>
      </p:sp>
      <p:sp>
        <p:nvSpPr>
          <p:cNvPr id="43" name="object 43"/>
          <p:cNvSpPr txBox="1"/>
          <p:nvPr/>
        </p:nvSpPr>
        <p:spPr>
          <a:xfrm>
            <a:off x="6698005" y="9014378"/>
            <a:ext cx="1148715" cy="368300"/>
          </a:xfrm>
          <a:prstGeom prst="rect">
            <a:avLst/>
          </a:prstGeom>
        </p:spPr>
        <p:txBody>
          <a:bodyPr vert="horz" wrap="square" lIns="0" tIns="12700" rIns="0" bIns="0" rtlCol="0">
            <a:spAutoFit/>
          </a:bodyPr>
          <a:lstStyle/>
          <a:p>
            <a:pPr marL="12700" marR="5080" algn="just">
              <a:lnSpc>
                <a:spcPct val="107100"/>
              </a:lnSpc>
              <a:spcBef>
                <a:spcPts val="100"/>
              </a:spcBef>
            </a:pPr>
            <a:r>
              <a:rPr sz="700" spc="-15" dirty="0">
                <a:solidFill>
                  <a:srgbClr val="231F20"/>
                </a:solidFill>
                <a:latin typeface="Arial MT"/>
                <a:cs typeface="Arial MT"/>
              </a:rPr>
              <a:t>Ensure</a:t>
            </a:r>
            <a:r>
              <a:rPr sz="700" dirty="0">
                <a:solidFill>
                  <a:srgbClr val="231F20"/>
                </a:solidFill>
                <a:latin typeface="Arial MT"/>
                <a:cs typeface="Arial MT"/>
              </a:rPr>
              <a:t>d</a:t>
            </a:r>
            <a:r>
              <a:rPr sz="700" spc="-30" dirty="0">
                <a:solidFill>
                  <a:srgbClr val="231F20"/>
                </a:solidFill>
                <a:latin typeface="Arial MT"/>
                <a:cs typeface="Arial MT"/>
              </a:rPr>
              <a:t> </a:t>
            </a:r>
            <a:r>
              <a:rPr sz="700" spc="-15" dirty="0">
                <a:solidFill>
                  <a:srgbClr val="231F20"/>
                </a:solidFill>
                <a:latin typeface="Arial MT"/>
                <a:cs typeface="Arial MT"/>
              </a:rPr>
              <a:t>th</a:t>
            </a:r>
            <a:r>
              <a:rPr sz="700" dirty="0">
                <a:solidFill>
                  <a:srgbClr val="231F20"/>
                </a:solidFill>
                <a:latin typeface="Arial MT"/>
                <a:cs typeface="Arial MT"/>
              </a:rPr>
              <a:t>e</a:t>
            </a:r>
            <a:r>
              <a:rPr sz="700" spc="-30" dirty="0">
                <a:solidFill>
                  <a:srgbClr val="231F20"/>
                </a:solidFill>
                <a:latin typeface="Arial MT"/>
                <a:cs typeface="Arial MT"/>
              </a:rPr>
              <a:t> </a:t>
            </a:r>
            <a:r>
              <a:rPr sz="700" spc="-15" dirty="0">
                <a:solidFill>
                  <a:srgbClr val="231F20"/>
                </a:solidFill>
                <a:latin typeface="Arial MT"/>
                <a:cs typeface="Arial MT"/>
              </a:rPr>
              <a:t>busines</a:t>
            </a:r>
            <a:r>
              <a:rPr sz="700" dirty="0">
                <a:solidFill>
                  <a:srgbClr val="231F20"/>
                </a:solidFill>
                <a:latin typeface="Arial MT"/>
                <a:cs typeface="Arial MT"/>
              </a:rPr>
              <a:t>s</a:t>
            </a:r>
            <a:r>
              <a:rPr sz="700" spc="-30" dirty="0">
                <a:solidFill>
                  <a:srgbClr val="231F20"/>
                </a:solidFill>
                <a:latin typeface="Arial MT"/>
                <a:cs typeface="Arial MT"/>
              </a:rPr>
              <a:t> </a:t>
            </a:r>
            <a:r>
              <a:rPr sz="700" spc="-15" dirty="0">
                <a:solidFill>
                  <a:srgbClr val="231F20"/>
                </a:solidFill>
                <a:latin typeface="Arial MT"/>
                <a:cs typeface="Arial MT"/>
              </a:rPr>
              <a:t>ha</a:t>
            </a:r>
            <a:r>
              <a:rPr sz="700" dirty="0">
                <a:solidFill>
                  <a:srgbClr val="231F20"/>
                </a:solidFill>
                <a:latin typeface="Arial MT"/>
                <a:cs typeface="Arial MT"/>
              </a:rPr>
              <a:t>s</a:t>
            </a:r>
            <a:r>
              <a:rPr sz="700" spc="-30" dirty="0">
                <a:solidFill>
                  <a:srgbClr val="231F20"/>
                </a:solidFill>
                <a:latin typeface="Arial MT"/>
                <a:cs typeface="Arial MT"/>
              </a:rPr>
              <a:t> </a:t>
            </a:r>
            <a:r>
              <a:rPr sz="700" spc="-15" dirty="0">
                <a:solidFill>
                  <a:srgbClr val="231F20"/>
                </a:solidFill>
                <a:latin typeface="Arial MT"/>
                <a:cs typeface="Arial MT"/>
              </a:rPr>
              <a:t>the  </a:t>
            </a:r>
            <a:r>
              <a:rPr sz="700" spc="-10" dirty="0">
                <a:solidFill>
                  <a:srgbClr val="231F20"/>
                </a:solidFill>
                <a:latin typeface="Arial MT"/>
                <a:cs typeface="Arial MT"/>
              </a:rPr>
              <a:t>fi</a:t>
            </a:r>
            <a:r>
              <a:rPr sz="700" spc="-15" dirty="0">
                <a:solidFill>
                  <a:srgbClr val="231F20"/>
                </a:solidFill>
                <a:latin typeface="Arial MT"/>
                <a:cs typeface="Arial MT"/>
              </a:rPr>
              <a:t>nancia</a:t>
            </a:r>
            <a:r>
              <a:rPr sz="700" dirty="0">
                <a:solidFill>
                  <a:srgbClr val="231F20"/>
                </a:solidFill>
                <a:latin typeface="Arial MT"/>
                <a:cs typeface="Arial MT"/>
              </a:rPr>
              <a:t>l</a:t>
            </a:r>
            <a:r>
              <a:rPr sz="700" spc="-30" dirty="0">
                <a:solidFill>
                  <a:srgbClr val="231F20"/>
                </a:solidFill>
                <a:latin typeface="Arial MT"/>
                <a:cs typeface="Arial MT"/>
              </a:rPr>
              <a:t> </a:t>
            </a:r>
            <a:r>
              <a:rPr sz="700" spc="-15" dirty="0">
                <a:solidFill>
                  <a:srgbClr val="231F20"/>
                </a:solidFill>
                <a:latin typeface="Arial MT"/>
                <a:cs typeface="Arial MT"/>
              </a:rPr>
              <a:t>capacit</a:t>
            </a:r>
            <a:r>
              <a:rPr sz="700" dirty="0">
                <a:solidFill>
                  <a:srgbClr val="231F20"/>
                </a:solidFill>
                <a:latin typeface="Arial MT"/>
                <a:cs typeface="Arial MT"/>
              </a:rPr>
              <a:t>y</a:t>
            </a:r>
            <a:r>
              <a:rPr sz="700" spc="-30" dirty="0">
                <a:solidFill>
                  <a:srgbClr val="231F20"/>
                </a:solidFill>
                <a:latin typeface="Arial MT"/>
                <a:cs typeface="Arial MT"/>
              </a:rPr>
              <a:t> </a:t>
            </a:r>
            <a:r>
              <a:rPr sz="700" spc="-15" dirty="0">
                <a:solidFill>
                  <a:srgbClr val="231F20"/>
                </a:solidFill>
                <a:latin typeface="Arial MT"/>
                <a:cs typeface="Arial MT"/>
              </a:rPr>
              <a:t>t</a:t>
            </a:r>
            <a:r>
              <a:rPr sz="700" dirty="0">
                <a:solidFill>
                  <a:srgbClr val="231F20"/>
                </a:solidFill>
                <a:latin typeface="Arial MT"/>
                <a:cs typeface="Arial MT"/>
              </a:rPr>
              <a:t>o</a:t>
            </a:r>
            <a:r>
              <a:rPr sz="700" spc="-30" dirty="0">
                <a:solidFill>
                  <a:srgbClr val="231F20"/>
                </a:solidFill>
                <a:latin typeface="Arial MT"/>
                <a:cs typeface="Arial MT"/>
              </a:rPr>
              <a:t> </a:t>
            </a:r>
            <a:r>
              <a:rPr sz="700" spc="-15" dirty="0">
                <a:solidFill>
                  <a:srgbClr val="231F20"/>
                </a:solidFill>
                <a:latin typeface="Arial MT"/>
                <a:cs typeface="Arial MT"/>
              </a:rPr>
              <a:t>withstand  </a:t>
            </a:r>
            <a:r>
              <a:rPr sz="700" dirty="0">
                <a:solidFill>
                  <a:srgbClr val="231F20"/>
                </a:solidFill>
                <a:latin typeface="Arial MT"/>
                <a:cs typeface="Arial MT"/>
              </a:rPr>
              <a:t>a</a:t>
            </a:r>
            <a:r>
              <a:rPr sz="700" spc="-30" dirty="0">
                <a:solidFill>
                  <a:srgbClr val="231F20"/>
                </a:solidFill>
                <a:latin typeface="Arial MT"/>
                <a:cs typeface="Arial MT"/>
              </a:rPr>
              <a:t> </a:t>
            </a:r>
            <a:r>
              <a:rPr sz="700" spc="-15" dirty="0">
                <a:solidFill>
                  <a:srgbClr val="231F20"/>
                </a:solidFill>
                <a:latin typeface="Arial MT"/>
                <a:cs typeface="Arial MT"/>
              </a:rPr>
              <a:t>substantia</a:t>
            </a:r>
            <a:r>
              <a:rPr sz="700" dirty="0">
                <a:solidFill>
                  <a:srgbClr val="231F20"/>
                </a:solidFill>
                <a:latin typeface="Arial MT"/>
                <a:cs typeface="Arial MT"/>
              </a:rPr>
              <a:t>l</a:t>
            </a:r>
            <a:r>
              <a:rPr sz="700" spc="-30" dirty="0">
                <a:solidFill>
                  <a:srgbClr val="231F20"/>
                </a:solidFill>
                <a:latin typeface="Arial MT"/>
                <a:cs typeface="Arial MT"/>
              </a:rPr>
              <a:t> </a:t>
            </a:r>
            <a:r>
              <a:rPr sz="700" spc="-15" dirty="0">
                <a:solidFill>
                  <a:srgbClr val="231F20"/>
                </a:solidFill>
                <a:latin typeface="Arial MT"/>
                <a:cs typeface="Arial MT"/>
              </a:rPr>
              <a:t>shock</a:t>
            </a:r>
            <a:endParaRPr sz="700">
              <a:latin typeface="Arial MT"/>
              <a:cs typeface="Arial MT"/>
            </a:endParaRPr>
          </a:p>
        </p:txBody>
      </p:sp>
      <p:sp>
        <p:nvSpPr>
          <p:cNvPr id="44" name="object 44"/>
          <p:cNvSpPr txBox="1"/>
          <p:nvPr/>
        </p:nvSpPr>
        <p:spPr>
          <a:xfrm>
            <a:off x="7939401" y="9014378"/>
            <a:ext cx="2324100" cy="368300"/>
          </a:xfrm>
          <a:prstGeom prst="rect">
            <a:avLst/>
          </a:prstGeom>
        </p:spPr>
        <p:txBody>
          <a:bodyPr vert="horz" wrap="square" lIns="0" tIns="12700" rIns="0" bIns="0" rtlCol="0">
            <a:spAutoFit/>
          </a:bodyPr>
          <a:lstStyle/>
          <a:p>
            <a:pPr marL="12700" marR="5080">
              <a:lnSpc>
                <a:spcPct val="107100"/>
              </a:lnSpc>
              <a:spcBef>
                <a:spcPts val="100"/>
              </a:spcBef>
              <a:tabLst>
                <a:tab pos="1253490" algn="l"/>
              </a:tabLst>
            </a:pPr>
            <a:r>
              <a:rPr sz="700" spc="-20" dirty="0">
                <a:solidFill>
                  <a:srgbClr val="231F20"/>
                </a:solidFill>
                <a:latin typeface="Arial MT"/>
                <a:cs typeface="Arial MT"/>
              </a:rPr>
              <a:t>Taken</a:t>
            </a:r>
            <a:r>
              <a:rPr sz="700" spc="-5" dirty="0">
                <a:solidFill>
                  <a:srgbClr val="231F20"/>
                </a:solidFill>
                <a:latin typeface="Arial MT"/>
                <a:cs typeface="Arial MT"/>
              </a:rPr>
              <a:t> </a:t>
            </a:r>
            <a:r>
              <a:rPr sz="700" dirty="0">
                <a:solidFill>
                  <a:srgbClr val="231F20"/>
                </a:solidFill>
                <a:latin typeface="Arial MT"/>
                <a:cs typeface="Arial MT"/>
              </a:rPr>
              <a:t>steps to</a:t>
            </a:r>
            <a:r>
              <a:rPr sz="700" spc="5" dirty="0">
                <a:solidFill>
                  <a:srgbClr val="231F20"/>
                </a:solidFill>
                <a:latin typeface="Arial MT"/>
                <a:cs typeface="Arial MT"/>
              </a:rPr>
              <a:t> </a:t>
            </a:r>
            <a:r>
              <a:rPr sz="700" spc="-5" dirty="0">
                <a:solidFill>
                  <a:srgbClr val="231F20"/>
                </a:solidFill>
                <a:latin typeface="Arial MT"/>
                <a:cs typeface="Arial MT"/>
              </a:rPr>
              <a:t>improve how	</a:t>
            </a:r>
            <a:r>
              <a:rPr sz="700" spc="-20" dirty="0">
                <a:solidFill>
                  <a:srgbClr val="231F20"/>
                </a:solidFill>
                <a:latin typeface="Arial MT"/>
                <a:cs typeface="Arial MT"/>
              </a:rPr>
              <a:t>Taken</a:t>
            </a:r>
            <a:r>
              <a:rPr sz="700" spc="-25" dirty="0">
                <a:solidFill>
                  <a:srgbClr val="231F20"/>
                </a:solidFill>
                <a:latin typeface="Arial MT"/>
                <a:cs typeface="Arial MT"/>
              </a:rPr>
              <a:t> </a:t>
            </a:r>
            <a:r>
              <a:rPr sz="700" dirty="0">
                <a:solidFill>
                  <a:srgbClr val="231F20"/>
                </a:solidFill>
                <a:latin typeface="Arial MT"/>
                <a:cs typeface="Arial MT"/>
              </a:rPr>
              <a:t>steps</a:t>
            </a:r>
            <a:r>
              <a:rPr sz="700" spc="-20" dirty="0">
                <a:solidFill>
                  <a:srgbClr val="231F20"/>
                </a:solidFill>
                <a:latin typeface="Arial MT"/>
                <a:cs typeface="Arial MT"/>
              </a:rPr>
              <a:t> </a:t>
            </a:r>
            <a:r>
              <a:rPr sz="700" dirty="0">
                <a:solidFill>
                  <a:srgbClr val="231F20"/>
                </a:solidFill>
                <a:latin typeface="Arial MT"/>
                <a:cs typeface="Arial MT"/>
              </a:rPr>
              <a:t>to</a:t>
            </a:r>
            <a:r>
              <a:rPr sz="700" spc="-20" dirty="0">
                <a:solidFill>
                  <a:srgbClr val="231F20"/>
                </a:solidFill>
                <a:latin typeface="Arial MT"/>
                <a:cs typeface="Arial MT"/>
              </a:rPr>
              <a:t> </a:t>
            </a:r>
            <a:r>
              <a:rPr sz="700" spc="-5" dirty="0">
                <a:solidFill>
                  <a:srgbClr val="231F20"/>
                </a:solidFill>
                <a:latin typeface="Arial MT"/>
                <a:cs typeface="Arial MT"/>
              </a:rPr>
              <a:t>improve</a:t>
            </a:r>
            <a:r>
              <a:rPr sz="700" spc="-25" dirty="0">
                <a:solidFill>
                  <a:srgbClr val="231F20"/>
                </a:solidFill>
                <a:latin typeface="Arial MT"/>
                <a:cs typeface="Arial MT"/>
              </a:rPr>
              <a:t> </a:t>
            </a:r>
            <a:r>
              <a:rPr sz="700" dirty="0">
                <a:solidFill>
                  <a:srgbClr val="231F20"/>
                </a:solidFill>
                <a:latin typeface="Arial MT"/>
                <a:cs typeface="Arial MT"/>
              </a:rPr>
              <a:t>my</a:t>
            </a:r>
            <a:r>
              <a:rPr lang="en-US" sz="700" dirty="0">
                <a:solidFill>
                  <a:srgbClr val="231F20"/>
                </a:solidFill>
                <a:latin typeface="Arial MT"/>
                <a:cs typeface="Arial MT"/>
              </a:rPr>
              <a:t> </a:t>
            </a:r>
            <a:r>
              <a:rPr sz="700" spc="-180" dirty="0">
                <a:solidFill>
                  <a:srgbClr val="231F20"/>
                </a:solidFill>
                <a:latin typeface="Arial MT"/>
                <a:cs typeface="Arial MT"/>
              </a:rPr>
              <a:t> </a:t>
            </a:r>
            <a:r>
              <a:rPr sz="700" dirty="0">
                <a:solidFill>
                  <a:srgbClr val="231F20"/>
                </a:solidFill>
                <a:latin typeface="Arial MT"/>
                <a:cs typeface="Arial MT"/>
              </a:rPr>
              <a:t>I </a:t>
            </a:r>
            <a:r>
              <a:rPr sz="700" spc="-5" dirty="0">
                <a:solidFill>
                  <a:srgbClr val="231F20"/>
                </a:solidFill>
                <a:latin typeface="Arial MT"/>
                <a:cs typeface="Arial MT"/>
              </a:rPr>
              <a:t>handle </a:t>
            </a:r>
            <a:r>
              <a:rPr sz="700" dirty="0">
                <a:solidFill>
                  <a:srgbClr val="231F20"/>
                </a:solidFill>
                <a:latin typeface="Arial MT"/>
                <a:cs typeface="Arial MT"/>
              </a:rPr>
              <a:t>stress, challenges	mental</a:t>
            </a:r>
            <a:r>
              <a:rPr sz="700" spc="-5" dirty="0">
                <a:solidFill>
                  <a:srgbClr val="231F20"/>
                </a:solidFill>
                <a:latin typeface="Arial MT"/>
                <a:cs typeface="Arial MT"/>
              </a:rPr>
              <a:t> health</a:t>
            </a:r>
            <a:endParaRPr sz="700">
              <a:latin typeface="Arial MT"/>
              <a:cs typeface="Arial MT"/>
            </a:endParaRPr>
          </a:p>
          <a:p>
            <a:pPr marL="12700">
              <a:lnSpc>
                <a:spcPct val="100000"/>
              </a:lnSpc>
              <a:spcBef>
                <a:spcPts val="60"/>
              </a:spcBef>
            </a:pPr>
            <a:r>
              <a:rPr sz="700" spc="-5" dirty="0">
                <a:solidFill>
                  <a:srgbClr val="231F20"/>
                </a:solidFill>
                <a:latin typeface="Arial MT"/>
                <a:cs typeface="Arial MT"/>
              </a:rPr>
              <a:t>an</a:t>
            </a:r>
            <a:r>
              <a:rPr sz="700" dirty="0">
                <a:solidFill>
                  <a:srgbClr val="231F20"/>
                </a:solidFill>
                <a:latin typeface="Arial MT"/>
                <a:cs typeface="Arial MT"/>
              </a:rPr>
              <a:t>d</a:t>
            </a:r>
            <a:r>
              <a:rPr sz="700" spc="-5" dirty="0">
                <a:solidFill>
                  <a:srgbClr val="231F20"/>
                </a:solidFill>
                <a:latin typeface="Arial MT"/>
                <a:cs typeface="Arial MT"/>
              </a:rPr>
              <a:t> uncertainty</a:t>
            </a:r>
            <a:endParaRPr sz="700">
              <a:latin typeface="Arial MT"/>
              <a:cs typeface="Arial MT"/>
            </a:endParaRPr>
          </a:p>
        </p:txBody>
      </p:sp>
      <p:sp>
        <p:nvSpPr>
          <p:cNvPr id="45" name="object 45"/>
          <p:cNvSpPr txBox="1"/>
          <p:nvPr/>
        </p:nvSpPr>
        <p:spPr>
          <a:xfrm>
            <a:off x="5456609" y="9526232"/>
            <a:ext cx="4171315" cy="358944"/>
          </a:xfrm>
          <a:prstGeom prst="rect">
            <a:avLst/>
          </a:prstGeom>
        </p:spPr>
        <p:txBody>
          <a:bodyPr vert="horz" wrap="square" lIns="0" tIns="12700" rIns="0" bIns="0" rtlCol="0">
            <a:spAutoFit/>
          </a:bodyPr>
          <a:lstStyle/>
          <a:p>
            <a:pPr marL="163830" marR="5080" indent="-151130">
              <a:lnSpc>
                <a:spcPct val="106100"/>
              </a:lnSpc>
              <a:spcBef>
                <a:spcPts val="100"/>
              </a:spcBef>
            </a:pPr>
            <a:r>
              <a:rPr sz="1100" b="1" spc="-10" dirty="0">
                <a:solidFill>
                  <a:srgbClr val="231F20"/>
                </a:solidFill>
                <a:latin typeface="Arial"/>
                <a:cs typeface="Arial"/>
              </a:rPr>
              <a:t>4. The </a:t>
            </a:r>
            <a:r>
              <a:rPr sz="1100" b="1" spc="-15" dirty="0">
                <a:solidFill>
                  <a:srgbClr val="231F20"/>
                </a:solidFill>
                <a:latin typeface="Arial"/>
                <a:cs typeface="Arial"/>
              </a:rPr>
              <a:t>busy lives </a:t>
            </a:r>
            <a:r>
              <a:rPr sz="1100" b="1" spc="-10" dirty="0">
                <a:solidFill>
                  <a:srgbClr val="231F20"/>
                </a:solidFill>
                <a:latin typeface="Arial"/>
                <a:cs typeface="Arial"/>
              </a:rPr>
              <a:t>of </a:t>
            </a:r>
            <a:r>
              <a:rPr sz="1100" b="1" spc="-15" dirty="0">
                <a:solidFill>
                  <a:srgbClr val="231F20"/>
                </a:solidFill>
                <a:latin typeface="Arial"/>
                <a:cs typeface="Arial"/>
              </a:rPr>
              <a:t>small business owners means that they see </a:t>
            </a:r>
            <a:r>
              <a:rPr sz="1100" b="1" spc="-295" dirty="0">
                <a:solidFill>
                  <a:srgbClr val="231F20"/>
                </a:solidFill>
                <a:latin typeface="Arial"/>
                <a:cs typeface="Arial"/>
              </a:rPr>
              <a:t> </a:t>
            </a:r>
            <a:r>
              <a:rPr sz="1100" b="1" dirty="0">
                <a:solidFill>
                  <a:srgbClr val="231F20"/>
                </a:solidFill>
                <a:latin typeface="Arial"/>
                <a:cs typeface="Arial"/>
              </a:rPr>
              <a:t>a</a:t>
            </a:r>
            <a:r>
              <a:rPr sz="1100" b="1" spc="-25" dirty="0">
                <a:solidFill>
                  <a:srgbClr val="231F20"/>
                </a:solidFill>
                <a:latin typeface="Arial"/>
                <a:cs typeface="Arial"/>
              </a:rPr>
              <a:t> </a:t>
            </a:r>
            <a:r>
              <a:rPr sz="1100" b="1" spc="-15" dirty="0">
                <a:solidFill>
                  <a:srgbClr val="231F20"/>
                </a:solidFill>
                <a:latin typeface="Arial"/>
                <a:cs typeface="Arial"/>
              </a:rPr>
              <a:t>number</a:t>
            </a:r>
            <a:r>
              <a:rPr sz="1100" b="1" spc="-25" dirty="0">
                <a:solidFill>
                  <a:srgbClr val="231F20"/>
                </a:solidFill>
                <a:latin typeface="Arial"/>
                <a:cs typeface="Arial"/>
              </a:rPr>
              <a:t> </a:t>
            </a:r>
            <a:r>
              <a:rPr sz="1100" b="1" spc="-10" dirty="0">
                <a:solidFill>
                  <a:srgbClr val="231F20"/>
                </a:solidFill>
                <a:latin typeface="Arial"/>
                <a:cs typeface="Arial"/>
              </a:rPr>
              <a:t>of</a:t>
            </a:r>
            <a:r>
              <a:rPr sz="1100" b="1" spc="-25" dirty="0">
                <a:solidFill>
                  <a:srgbClr val="231F20"/>
                </a:solidFill>
                <a:latin typeface="Arial"/>
                <a:cs typeface="Arial"/>
              </a:rPr>
              <a:t> </a:t>
            </a:r>
            <a:r>
              <a:rPr sz="1100" b="1" spc="-15" dirty="0">
                <a:solidFill>
                  <a:srgbClr val="231F20"/>
                </a:solidFill>
                <a:latin typeface="Arial"/>
                <a:cs typeface="Arial"/>
              </a:rPr>
              <a:t>barriers</a:t>
            </a:r>
            <a:r>
              <a:rPr sz="1100" b="1" spc="-25" dirty="0">
                <a:solidFill>
                  <a:srgbClr val="231F20"/>
                </a:solidFill>
                <a:latin typeface="Arial"/>
                <a:cs typeface="Arial"/>
              </a:rPr>
              <a:t> </a:t>
            </a:r>
            <a:r>
              <a:rPr sz="1100" b="1" spc="-10" dirty="0">
                <a:solidFill>
                  <a:srgbClr val="231F20"/>
                </a:solidFill>
                <a:latin typeface="Arial"/>
                <a:cs typeface="Arial"/>
              </a:rPr>
              <a:t>to</a:t>
            </a:r>
            <a:r>
              <a:rPr sz="1100" b="1" spc="-25" dirty="0">
                <a:solidFill>
                  <a:srgbClr val="231F20"/>
                </a:solidFill>
                <a:latin typeface="Arial"/>
                <a:cs typeface="Arial"/>
              </a:rPr>
              <a:t> </a:t>
            </a:r>
            <a:r>
              <a:rPr sz="1100" b="1" spc="-15" dirty="0">
                <a:solidFill>
                  <a:srgbClr val="231F20"/>
                </a:solidFill>
                <a:latin typeface="Arial"/>
                <a:cs typeface="Arial"/>
              </a:rPr>
              <a:t>them</a:t>
            </a:r>
            <a:r>
              <a:rPr sz="1100" b="1" spc="-25" dirty="0">
                <a:solidFill>
                  <a:srgbClr val="231F20"/>
                </a:solidFill>
                <a:latin typeface="Arial"/>
                <a:cs typeface="Arial"/>
              </a:rPr>
              <a:t> </a:t>
            </a:r>
            <a:r>
              <a:rPr sz="1100" b="1" spc="-15" dirty="0">
                <a:solidFill>
                  <a:srgbClr val="231F20"/>
                </a:solidFill>
                <a:latin typeface="Arial"/>
                <a:cs typeface="Arial"/>
              </a:rPr>
              <a:t>becoming</a:t>
            </a:r>
            <a:r>
              <a:rPr lang="en-NZ" sz="1100" b="1" spc="-15" dirty="0">
                <a:solidFill>
                  <a:srgbClr val="231F20"/>
                </a:solidFill>
                <a:latin typeface="Arial"/>
                <a:cs typeface="Arial"/>
              </a:rPr>
              <a:t> stronger.</a:t>
            </a:r>
            <a:endParaRPr sz="1100" dirty="0">
              <a:latin typeface="Arial"/>
              <a:cs typeface="Arial"/>
            </a:endParaRPr>
          </a:p>
        </p:txBody>
      </p:sp>
      <p:sp>
        <p:nvSpPr>
          <p:cNvPr id="46" name="object 46"/>
          <p:cNvSpPr txBox="1"/>
          <p:nvPr/>
        </p:nvSpPr>
        <p:spPr>
          <a:xfrm>
            <a:off x="5456609" y="10084703"/>
            <a:ext cx="4171314" cy="166712"/>
          </a:xfrm>
          <a:prstGeom prst="rect">
            <a:avLst/>
          </a:prstGeom>
        </p:spPr>
        <p:txBody>
          <a:bodyPr vert="horz" wrap="square" lIns="0" tIns="12700" rIns="0" bIns="0" rtlCol="0">
            <a:spAutoFit/>
          </a:bodyPr>
          <a:lstStyle/>
          <a:p>
            <a:pPr marL="12700">
              <a:lnSpc>
                <a:spcPct val="100000"/>
              </a:lnSpc>
              <a:spcBef>
                <a:spcPts val="100"/>
              </a:spcBef>
            </a:pPr>
            <a:r>
              <a:rPr sz="1000" spc="15" dirty="0">
                <a:solidFill>
                  <a:srgbClr val="231F20"/>
                </a:solidFill>
                <a:latin typeface="Arial MT"/>
                <a:cs typeface="Arial MT"/>
              </a:rPr>
              <a:t>BARRIERS</a:t>
            </a:r>
            <a:r>
              <a:rPr sz="1000" dirty="0">
                <a:solidFill>
                  <a:srgbClr val="231F20"/>
                </a:solidFill>
                <a:latin typeface="Arial MT"/>
                <a:cs typeface="Arial MT"/>
              </a:rPr>
              <a:t> TO</a:t>
            </a:r>
            <a:r>
              <a:rPr sz="1000" spc="25" dirty="0">
                <a:solidFill>
                  <a:srgbClr val="231F20"/>
                </a:solidFill>
                <a:latin typeface="Arial MT"/>
                <a:cs typeface="Arial MT"/>
              </a:rPr>
              <a:t> </a:t>
            </a:r>
            <a:r>
              <a:rPr sz="1000" spc="15" dirty="0">
                <a:solidFill>
                  <a:srgbClr val="231F20"/>
                </a:solidFill>
                <a:latin typeface="Arial MT"/>
                <a:cs typeface="Arial MT"/>
              </a:rPr>
              <a:t>BUILDING</a:t>
            </a:r>
            <a:r>
              <a:rPr lang="en-NZ" sz="1000" spc="20" dirty="0">
                <a:solidFill>
                  <a:srgbClr val="231F20"/>
                </a:solidFill>
                <a:latin typeface="Arial MT"/>
                <a:cs typeface="Arial MT"/>
              </a:rPr>
              <a:t> STRONGER BUSINESSS</a:t>
            </a:r>
            <a:endParaRPr sz="1000" dirty="0">
              <a:latin typeface="Arial MT"/>
              <a:cs typeface="Arial MT"/>
            </a:endParaRPr>
          </a:p>
        </p:txBody>
      </p:sp>
      <p:graphicFrame>
        <p:nvGraphicFramePr>
          <p:cNvPr id="47" name="object 47"/>
          <p:cNvGraphicFramePr>
            <a:graphicFrameLocks noGrp="1"/>
          </p:cNvGraphicFramePr>
          <p:nvPr/>
        </p:nvGraphicFramePr>
        <p:xfrm>
          <a:off x="5469305" y="10322548"/>
          <a:ext cx="4877433" cy="1637371"/>
        </p:xfrm>
        <a:graphic>
          <a:graphicData uri="http://schemas.openxmlformats.org/drawingml/2006/table">
            <a:tbl>
              <a:tblPr firstRow="1" bandRow="1">
                <a:tableStyleId>{2D5ABB26-0587-4C30-8999-92F81FD0307C}</a:tableStyleId>
              </a:tblPr>
              <a:tblGrid>
                <a:gridCol w="2539365">
                  <a:extLst>
                    <a:ext uri="{9D8B030D-6E8A-4147-A177-3AD203B41FA5}">
                      <a16:colId xmlns:a16="http://schemas.microsoft.com/office/drawing/2014/main" val="20000"/>
                    </a:ext>
                  </a:extLst>
                </a:gridCol>
                <a:gridCol w="709930">
                  <a:extLst>
                    <a:ext uri="{9D8B030D-6E8A-4147-A177-3AD203B41FA5}">
                      <a16:colId xmlns:a16="http://schemas.microsoft.com/office/drawing/2014/main" val="20001"/>
                    </a:ext>
                  </a:extLst>
                </a:gridCol>
                <a:gridCol w="269875">
                  <a:extLst>
                    <a:ext uri="{9D8B030D-6E8A-4147-A177-3AD203B41FA5}">
                      <a16:colId xmlns:a16="http://schemas.microsoft.com/office/drawing/2014/main" val="20002"/>
                    </a:ext>
                  </a:extLst>
                </a:gridCol>
                <a:gridCol w="802639">
                  <a:extLst>
                    <a:ext uri="{9D8B030D-6E8A-4147-A177-3AD203B41FA5}">
                      <a16:colId xmlns:a16="http://schemas.microsoft.com/office/drawing/2014/main" val="20003"/>
                    </a:ext>
                  </a:extLst>
                </a:gridCol>
                <a:gridCol w="106045">
                  <a:extLst>
                    <a:ext uri="{9D8B030D-6E8A-4147-A177-3AD203B41FA5}">
                      <a16:colId xmlns:a16="http://schemas.microsoft.com/office/drawing/2014/main" val="20004"/>
                    </a:ext>
                  </a:extLst>
                </a:gridCol>
                <a:gridCol w="449579">
                  <a:extLst>
                    <a:ext uri="{9D8B030D-6E8A-4147-A177-3AD203B41FA5}">
                      <a16:colId xmlns:a16="http://schemas.microsoft.com/office/drawing/2014/main" val="20005"/>
                    </a:ext>
                  </a:extLst>
                </a:gridCol>
              </a:tblGrid>
              <a:tr h="319328">
                <a:tc>
                  <a:txBody>
                    <a:bodyPr/>
                    <a:lstStyle/>
                    <a:p>
                      <a:pPr marL="107950">
                        <a:lnSpc>
                          <a:spcPct val="100000"/>
                        </a:lnSpc>
                        <a:spcBef>
                          <a:spcPts val="830"/>
                        </a:spcBef>
                      </a:pPr>
                      <a:r>
                        <a:rPr sz="1000" spc="5" dirty="0">
                          <a:solidFill>
                            <a:srgbClr val="231F20"/>
                          </a:solidFill>
                          <a:latin typeface="Arial MT"/>
                          <a:cs typeface="Arial MT"/>
                        </a:rPr>
                        <a:t>1.</a:t>
                      </a:r>
                      <a:r>
                        <a:rPr sz="1000" spc="25" dirty="0">
                          <a:solidFill>
                            <a:srgbClr val="231F20"/>
                          </a:solidFill>
                          <a:latin typeface="Arial MT"/>
                          <a:cs typeface="Arial MT"/>
                        </a:rPr>
                        <a:t> </a:t>
                      </a:r>
                      <a:r>
                        <a:rPr sz="1000" spc="10" dirty="0">
                          <a:solidFill>
                            <a:srgbClr val="231F20"/>
                          </a:solidFill>
                          <a:latin typeface="Arial MT"/>
                          <a:cs typeface="Arial MT"/>
                        </a:rPr>
                        <a:t>I’m</a:t>
                      </a:r>
                      <a:r>
                        <a:rPr sz="1000" spc="35" dirty="0">
                          <a:solidFill>
                            <a:srgbClr val="231F20"/>
                          </a:solidFill>
                          <a:latin typeface="Arial MT"/>
                          <a:cs typeface="Arial MT"/>
                        </a:rPr>
                        <a:t> </a:t>
                      </a:r>
                      <a:r>
                        <a:rPr sz="1000" spc="10" dirty="0">
                          <a:solidFill>
                            <a:srgbClr val="231F20"/>
                          </a:solidFill>
                          <a:latin typeface="Arial MT"/>
                          <a:cs typeface="Arial MT"/>
                        </a:rPr>
                        <a:t>too</a:t>
                      </a:r>
                      <a:r>
                        <a:rPr sz="1000" spc="35" dirty="0">
                          <a:solidFill>
                            <a:srgbClr val="231F20"/>
                          </a:solidFill>
                          <a:latin typeface="Arial MT"/>
                          <a:cs typeface="Arial MT"/>
                        </a:rPr>
                        <a:t> </a:t>
                      </a:r>
                      <a:r>
                        <a:rPr sz="1000" spc="15" dirty="0">
                          <a:solidFill>
                            <a:srgbClr val="231F20"/>
                          </a:solidFill>
                          <a:latin typeface="Arial MT"/>
                          <a:cs typeface="Arial MT"/>
                        </a:rPr>
                        <a:t>small</a:t>
                      </a:r>
                      <a:r>
                        <a:rPr sz="1000" spc="35" dirty="0">
                          <a:solidFill>
                            <a:srgbClr val="231F20"/>
                          </a:solidFill>
                          <a:latin typeface="Arial MT"/>
                          <a:cs typeface="Arial MT"/>
                        </a:rPr>
                        <a:t> </a:t>
                      </a:r>
                      <a:r>
                        <a:rPr sz="1000" spc="10" dirty="0">
                          <a:solidFill>
                            <a:srgbClr val="231F20"/>
                          </a:solidFill>
                          <a:latin typeface="Arial MT"/>
                          <a:cs typeface="Arial MT"/>
                        </a:rPr>
                        <a:t>to</a:t>
                      </a:r>
                      <a:r>
                        <a:rPr sz="1000" spc="30" dirty="0">
                          <a:solidFill>
                            <a:srgbClr val="231F20"/>
                          </a:solidFill>
                          <a:latin typeface="Arial MT"/>
                          <a:cs typeface="Arial MT"/>
                        </a:rPr>
                        <a:t> </a:t>
                      </a:r>
                      <a:r>
                        <a:rPr sz="1000" spc="10" dirty="0">
                          <a:solidFill>
                            <a:srgbClr val="231F20"/>
                          </a:solidFill>
                          <a:latin typeface="Arial MT"/>
                          <a:cs typeface="Arial MT"/>
                        </a:rPr>
                        <a:t>worry</a:t>
                      </a:r>
                      <a:r>
                        <a:rPr sz="1000" spc="30" dirty="0">
                          <a:solidFill>
                            <a:srgbClr val="231F20"/>
                          </a:solidFill>
                          <a:latin typeface="Arial MT"/>
                          <a:cs typeface="Arial MT"/>
                        </a:rPr>
                        <a:t> </a:t>
                      </a:r>
                      <a:r>
                        <a:rPr sz="1000" spc="10" dirty="0">
                          <a:solidFill>
                            <a:srgbClr val="231F20"/>
                          </a:solidFill>
                          <a:latin typeface="Arial MT"/>
                          <a:cs typeface="Arial MT"/>
                        </a:rPr>
                        <a:t>about</a:t>
                      </a:r>
                      <a:r>
                        <a:rPr sz="1000" spc="30" dirty="0">
                          <a:solidFill>
                            <a:srgbClr val="231F20"/>
                          </a:solidFill>
                          <a:latin typeface="Arial MT"/>
                          <a:cs typeface="Arial MT"/>
                        </a:rPr>
                        <a:t> </a:t>
                      </a:r>
                      <a:r>
                        <a:rPr sz="1000" spc="15" dirty="0">
                          <a:solidFill>
                            <a:srgbClr val="231F20"/>
                          </a:solidFill>
                          <a:latin typeface="Arial MT"/>
                          <a:cs typeface="Arial MT"/>
                        </a:rPr>
                        <a:t>it</a:t>
                      </a:r>
                      <a:endParaRPr sz="1000">
                        <a:latin typeface="Arial MT"/>
                        <a:cs typeface="Arial MT"/>
                      </a:endParaRPr>
                    </a:p>
                  </a:txBody>
                  <a:tcPr marL="0" marR="0" marT="105410" marB="0">
                    <a:lnB w="28575">
                      <a:solidFill>
                        <a:srgbClr val="FFFFFF"/>
                      </a:solidFill>
                      <a:prstDash val="solid"/>
                    </a:lnB>
                    <a:solidFill>
                      <a:srgbClr val="B9AC67"/>
                    </a:solidFill>
                  </a:tcPr>
                </a:tc>
                <a:tc gridSpan="2">
                  <a:txBody>
                    <a:bodyPr/>
                    <a:lstStyle/>
                    <a:p>
                      <a:pPr>
                        <a:lnSpc>
                          <a:spcPct val="100000"/>
                        </a:lnSpc>
                      </a:pPr>
                      <a:endParaRPr sz="1100">
                        <a:latin typeface="Times New Roman"/>
                        <a:cs typeface="Times New Roman"/>
                      </a:endParaRPr>
                    </a:p>
                  </a:txBody>
                  <a:tcPr marL="0" marR="0" marT="0" marB="0">
                    <a:lnB w="28575">
                      <a:solidFill>
                        <a:srgbClr val="FFFFFF"/>
                      </a:solidFill>
                      <a:prstDash val="solid"/>
                    </a:lnB>
                    <a:solidFill>
                      <a:srgbClr val="B9AC67"/>
                    </a:solidFill>
                  </a:tcPr>
                </a:tc>
                <a:tc hMerge="1">
                  <a:txBody>
                    <a:bodyPr/>
                    <a:lstStyle/>
                    <a:p>
                      <a:endParaRPr/>
                    </a:p>
                  </a:txBody>
                  <a:tcPr marL="0" marR="0" marT="0" marB="0"/>
                </a:tc>
                <a:tc>
                  <a:txBody>
                    <a:bodyPr/>
                    <a:lstStyle/>
                    <a:p>
                      <a:pPr marR="3175">
                        <a:lnSpc>
                          <a:spcPct val="100000"/>
                        </a:lnSpc>
                      </a:pPr>
                      <a:endParaRPr sz="1100">
                        <a:latin typeface="Times New Roman"/>
                        <a:cs typeface="Times New Roman"/>
                      </a:endParaRPr>
                    </a:p>
                  </a:txBody>
                  <a:tcPr marL="0" marR="0" marT="0" marB="0">
                    <a:lnB w="28575">
                      <a:solidFill>
                        <a:srgbClr val="FFFFFF"/>
                      </a:solidFill>
                      <a:prstDash val="solid"/>
                    </a:lnB>
                    <a:solidFill>
                      <a:srgbClr val="B9AC67"/>
                    </a:solidFill>
                  </a:tcPr>
                </a:tc>
                <a:tc gridSpan="2">
                  <a:txBody>
                    <a:bodyPr/>
                    <a:lstStyle/>
                    <a:p>
                      <a:pPr marL="1270">
                        <a:lnSpc>
                          <a:spcPct val="100000"/>
                        </a:lnSpc>
                        <a:spcBef>
                          <a:spcPts val="130"/>
                        </a:spcBef>
                      </a:pPr>
                      <a:r>
                        <a:rPr sz="1700" b="1" spc="45" dirty="0">
                          <a:solidFill>
                            <a:srgbClr val="231F20"/>
                          </a:solidFill>
                          <a:latin typeface="Arial"/>
                          <a:cs typeface="Arial"/>
                        </a:rPr>
                        <a:t>33%</a:t>
                      </a:r>
                      <a:endParaRPr sz="1700">
                        <a:latin typeface="Arial"/>
                        <a:cs typeface="Arial"/>
                      </a:endParaRPr>
                    </a:p>
                  </a:txBody>
                  <a:tcPr marL="0" marR="0" marT="16510" marB="0">
                    <a:lnB w="28575">
                      <a:solidFill>
                        <a:srgbClr val="FFFFFF"/>
                      </a:solidFill>
                      <a:prstDash val="solid"/>
                    </a:lnB>
                    <a:solidFill>
                      <a:srgbClr val="B9AC67"/>
                    </a:solidFill>
                  </a:tcPr>
                </a:tc>
                <a:tc hMerge="1">
                  <a:txBody>
                    <a:bodyPr/>
                    <a:lstStyle/>
                    <a:p>
                      <a:endParaRPr/>
                    </a:p>
                  </a:txBody>
                  <a:tcPr marL="0" marR="0" marT="0" marB="0"/>
                </a:tc>
                <a:extLst>
                  <a:ext uri="{0D108BD9-81ED-4DB2-BD59-A6C34878D82A}">
                    <a16:rowId xmlns:a16="http://schemas.microsoft.com/office/drawing/2014/main" val="10000"/>
                  </a:ext>
                </a:extLst>
              </a:tr>
              <a:tr h="332911">
                <a:tc>
                  <a:txBody>
                    <a:bodyPr/>
                    <a:lstStyle/>
                    <a:p>
                      <a:pPr marL="107950">
                        <a:lnSpc>
                          <a:spcPct val="100000"/>
                        </a:lnSpc>
                        <a:spcBef>
                          <a:spcPts val="935"/>
                        </a:spcBef>
                      </a:pPr>
                      <a:r>
                        <a:rPr sz="1000" spc="5" dirty="0">
                          <a:solidFill>
                            <a:srgbClr val="231F20"/>
                          </a:solidFill>
                          <a:latin typeface="Arial MT"/>
                          <a:cs typeface="Arial MT"/>
                        </a:rPr>
                        <a:t>2.</a:t>
                      </a:r>
                      <a:r>
                        <a:rPr sz="1000" spc="25" dirty="0">
                          <a:solidFill>
                            <a:srgbClr val="231F20"/>
                          </a:solidFill>
                          <a:latin typeface="Arial MT"/>
                          <a:cs typeface="Arial MT"/>
                        </a:rPr>
                        <a:t> </a:t>
                      </a:r>
                      <a:r>
                        <a:rPr sz="1000" dirty="0">
                          <a:solidFill>
                            <a:srgbClr val="231F20"/>
                          </a:solidFill>
                          <a:latin typeface="Arial MT"/>
                          <a:cs typeface="Arial MT"/>
                        </a:rPr>
                        <a:t>I</a:t>
                      </a:r>
                      <a:r>
                        <a:rPr sz="1000" spc="35" dirty="0">
                          <a:solidFill>
                            <a:srgbClr val="231F20"/>
                          </a:solidFill>
                          <a:latin typeface="Arial MT"/>
                          <a:cs typeface="Arial MT"/>
                        </a:rPr>
                        <a:t> </a:t>
                      </a:r>
                      <a:r>
                        <a:rPr sz="1000" spc="10" dirty="0">
                          <a:solidFill>
                            <a:srgbClr val="231F20"/>
                          </a:solidFill>
                          <a:latin typeface="Arial MT"/>
                          <a:cs typeface="Arial MT"/>
                        </a:rPr>
                        <a:t>don’t</a:t>
                      </a:r>
                      <a:r>
                        <a:rPr sz="1000" spc="30" dirty="0">
                          <a:solidFill>
                            <a:srgbClr val="231F20"/>
                          </a:solidFill>
                          <a:latin typeface="Arial MT"/>
                          <a:cs typeface="Arial MT"/>
                        </a:rPr>
                        <a:t> </a:t>
                      </a:r>
                      <a:r>
                        <a:rPr sz="1000" spc="10" dirty="0">
                          <a:solidFill>
                            <a:srgbClr val="231F20"/>
                          </a:solidFill>
                          <a:latin typeface="Arial MT"/>
                          <a:cs typeface="Arial MT"/>
                        </a:rPr>
                        <a:t>have</a:t>
                      </a:r>
                      <a:r>
                        <a:rPr sz="1000" spc="30" dirty="0">
                          <a:solidFill>
                            <a:srgbClr val="231F20"/>
                          </a:solidFill>
                          <a:latin typeface="Arial MT"/>
                          <a:cs typeface="Arial MT"/>
                        </a:rPr>
                        <a:t> </a:t>
                      </a:r>
                      <a:r>
                        <a:rPr sz="1000" spc="10" dirty="0">
                          <a:solidFill>
                            <a:srgbClr val="231F20"/>
                          </a:solidFill>
                          <a:latin typeface="Arial MT"/>
                          <a:cs typeface="Arial MT"/>
                        </a:rPr>
                        <a:t>the</a:t>
                      </a:r>
                      <a:r>
                        <a:rPr sz="1000" spc="35" dirty="0">
                          <a:solidFill>
                            <a:srgbClr val="231F20"/>
                          </a:solidFill>
                          <a:latin typeface="Arial MT"/>
                          <a:cs typeface="Arial MT"/>
                        </a:rPr>
                        <a:t> </a:t>
                      </a:r>
                      <a:r>
                        <a:rPr sz="1000" spc="15" dirty="0">
                          <a:solidFill>
                            <a:srgbClr val="231F20"/>
                          </a:solidFill>
                          <a:latin typeface="Arial MT"/>
                          <a:cs typeface="Arial MT"/>
                        </a:rPr>
                        <a:t>time</a:t>
                      </a:r>
                      <a:r>
                        <a:rPr sz="1000" spc="35" dirty="0">
                          <a:solidFill>
                            <a:srgbClr val="231F20"/>
                          </a:solidFill>
                          <a:latin typeface="Arial MT"/>
                          <a:cs typeface="Arial MT"/>
                        </a:rPr>
                        <a:t> </a:t>
                      </a:r>
                      <a:r>
                        <a:rPr sz="1000" spc="10" dirty="0">
                          <a:solidFill>
                            <a:srgbClr val="231F20"/>
                          </a:solidFill>
                          <a:latin typeface="Arial MT"/>
                          <a:cs typeface="Arial MT"/>
                        </a:rPr>
                        <a:t>to</a:t>
                      </a:r>
                      <a:r>
                        <a:rPr sz="1000" spc="35" dirty="0">
                          <a:solidFill>
                            <a:srgbClr val="231F20"/>
                          </a:solidFill>
                          <a:latin typeface="Arial MT"/>
                          <a:cs typeface="Arial MT"/>
                        </a:rPr>
                        <a:t> </a:t>
                      </a:r>
                      <a:r>
                        <a:rPr sz="1000" spc="15" dirty="0">
                          <a:solidFill>
                            <a:srgbClr val="231F20"/>
                          </a:solidFill>
                          <a:latin typeface="Arial MT"/>
                          <a:cs typeface="Arial MT"/>
                        </a:rPr>
                        <a:t>think</a:t>
                      </a:r>
                      <a:r>
                        <a:rPr sz="1000" spc="35" dirty="0">
                          <a:solidFill>
                            <a:srgbClr val="231F20"/>
                          </a:solidFill>
                          <a:latin typeface="Arial MT"/>
                          <a:cs typeface="Arial MT"/>
                        </a:rPr>
                        <a:t> </a:t>
                      </a:r>
                      <a:r>
                        <a:rPr sz="1000" spc="10" dirty="0">
                          <a:solidFill>
                            <a:srgbClr val="231F20"/>
                          </a:solidFill>
                          <a:latin typeface="Arial MT"/>
                          <a:cs typeface="Arial MT"/>
                        </a:rPr>
                        <a:t>about</a:t>
                      </a:r>
                      <a:r>
                        <a:rPr sz="1000" spc="30" dirty="0">
                          <a:solidFill>
                            <a:srgbClr val="231F20"/>
                          </a:solidFill>
                          <a:latin typeface="Arial MT"/>
                          <a:cs typeface="Arial MT"/>
                        </a:rPr>
                        <a:t> </a:t>
                      </a:r>
                      <a:r>
                        <a:rPr sz="1000" spc="15" dirty="0">
                          <a:solidFill>
                            <a:srgbClr val="231F20"/>
                          </a:solidFill>
                          <a:latin typeface="Arial MT"/>
                          <a:cs typeface="Arial MT"/>
                        </a:rPr>
                        <a:t>it</a:t>
                      </a:r>
                      <a:endParaRPr sz="1000">
                        <a:latin typeface="Arial MT"/>
                        <a:cs typeface="Arial MT"/>
                      </a:endParaRPr>
                    </a:p>
                  </a:txBody>
                  <a:tcPr marL="0" marR="0" marT="118745" marB="0">
                    <a:lnT w="28575">
                      <a:solidFill>
                        <a:srgbClr val="FFFFFF"/>
                      </a:solidFill>
                      <a:prstDash val="solid"/>
                    </a:lnT>
                    <a:lnB w="28575">
                      <a:solidFill>
                        <a:srgbClr val="FFFFFF"/>
                      </a:solidFill>
                      <a:prstDash val="solid"/>
                    </a:lnB>
                    <a:solidFill>
                      <a:srgbClr val="B9AC67"/>
                    </a:solidFill>
                  </a:tcPr>
                </a:tc>
                <a:tc gridSpan="2">
                  <a:txBody>
                    <a:bodyPr/>
                    <a:lstStyle/>
                    <a:p>
                      <a:pPr>
                        <a:lnSpc>
                          <a:spcPct val="100000"/>
                        </a:lnSpc>
                      </a:pPr>
                      <a:endParaRPr sz="1100">
                        <a:latin typeface="Times New Roman"/>
                        <a:cs typeface="Times New Roman"/>
                      </a:endParaRPr>
                    </a:p>
                  </a:txBody>
                  <a:tcPr marL="0" marR="0" marT="0" marB="0">
                    <a:lnT w="28575">
                      <a:solidFill>
                        <a:srgbClr val="FFFFFF"/>
                      </a:solidFill>
                      <a:prstDash val="solid"/>
                    </a:lnT>
                    <a:lnB w="28575">
                      <a:solidFill>
                        <a:srgbClr val="FFFFFF"/>
                      </a:solidFill>
                      <a:prstDash val="solid"/>
                    </a:lnB>
                    <a:solidFill>
                      <a:srgbClr val="B9AC67"/>
                    </a:solidFill>
                  </a:tcPr>
                </a:tc>
                <a:tc hMerge="1">
                  <a:txBody>
                    <a:bodyPr/>
                    <a:lstStyle/>
                    <a:p>
                      <a:endParaRPr/>
                    </a:p>
                  </a:txBody>
                  <a:tcPr marL="0" marR="0" marT="0" marB="0"/>
                </a:tc>
                <a:tc>
                  <a:txBody>
                    <a:bodyPr/>
                    <a:lstStyle/>
                    <a:p>
                      <a:pPr marL="344805">
                        <a:lnSpc>
                          <a:spcPct val="100000"/>
                        </a:lnSpc>
                        <a:spcBef>
                          <a:spcPts val="235"/>
                        </a:spcBef>
                      </a:pPr>
                      <a:r>
                        <a:rPr sz="1700" b="1" spc="30" dirty="0">
                          <a:solidFill>
                            <a:srgbClr val="231F20"/>
                          </a:solidFill>
                          <a:latin typeface="Arial"/>
                          <a:cs typeface="Arial"/>
                        </a:rPr>
                        <a:t>29%</a:t>
                      </a:r>
                      <a:endParaRPr sz="1700">
                        <a:latin typeface="Arial"/>
                        <a:cs typeface="Arial"/>
                      </a:endParaRPr>
                    </a:p>
                  </a:txBody>
                  <a:tcPr marL="0" marR="0" marT="29845" marB="0">
                    <a:lnT w="28575">
                      <a:solidFill>
                        <a:srgbClr val="FFFFFF"/>
                      </a:solidFill>
                      <a:prstDash val="solid"/>
                    </a:lnT>
                    <a:lnB w="28575">
                      <a:solidFill>
                        <a:srgbClr val="FFFFFF"/>
                      </a:solidFill>
                      <a:prstDash val="solid"/>
                    </a:lnB>
                    <a:solidFill>
                      <a:srgbClr val="B9AC67"/>
                    </a:solidFill>
                  </a:tcPr>
                </a:tc>
                <a:tc>
                  <a:txBody>
                    <a:bodyPr/>
                    <a:lstStyle/>
                    <a:p>
                      <a:pPr>
                        <a:lnSpc>
                          <a:spcPct val="100000"/>
                        </a:lnSpc>
                      </a:pPr>
                      <a:endParaRPr sz="1100">
                        <a:latin typeface="Times New Roman"/>
                        <a:cs typeface="Times New Roman"/>
                      </a:endParaRPr>
                    </a:p>
                  </a:txBody>
                  <a:tcPr marL="0" marR="0" marT="0" marB="0">
                    <a:lnT w="28575">
                      <a:solidFill>
                        <a:srgbClr val="FFFFFF"/>
                      </a:solidFill>
                      <a:prstDash val="solid"/>
                    </a:lnT>
                    <a:lnB w="28575">
                      <a:solidFill>
                        <a:srgbClr val="FFFFFF"/>
                      </a:solidFill>
                      <a:prstDash val="solid"/>
                    </a:lnB>
                    <a:solidFill>
                      <a:srgbClr val="B9AC67"/>
                    </a:solidFill>
                  </a:tcPr>
                </a:tc>
                <a:tc>
                  <a:txBody>
                    <a:bodyPr/>
                    <a:lstStyle/>
                    <a:p>
                      <a:pPr>
                        <a:lnSpc>
                          <a:spcPct val="100000"/>
                        </a:lnSpc>
                      </a:pPr>
                      <a:endParaRPr sz="1100">
                        <a:latin typeface="Times New Roman"/>
                        <a:cs typeface="Times New Roman"/>
                      </a:endParaRPr>
                    </a:p>
                  </a:txBody>
                  <a:tcPr marL="0" marR="0" marT="0" marB="0">
                    <a:lnT w="28575">
                      <a:solidFill>
                        <a:srgbClr val="FFFFFF"/>
                      </a:solidFill>
                      <a:prstDash val="solid"/>
                    </a:lnT>
                    <a:lnB w="28575">
                      <a:solidFill>
                        <a:srgbClr val="FFFFFF"/>
                      </a:solidFill>
                      <a:prstDash val="solid"/>
                    </a:lnB>
                  </a:tcPr>
                </a:tc>
                <a:extLst>
                  <a:ext uri="{0D108BD9-81ED-4DB2-BD59-A6C34878D82A}">
                    <a16:rowId xmlns:a16="http://schemas.microsoft.com/office/drawing/2014/main" val="10001"/>
                  </a:ext>
                </a:extLst>
              </a:tr>
              <a:tr h="332905">
                <a:tc>
                  <a:txBody>
                    <a:bodyPr/>
                    <a:lstStyle/>
                    <a:p>
                      <a:pPr marL="107950">
                        <a:lnSpc>
                          <a:spcPct val="100000"/>
                        </a:lnSpc>
                        <a:spcBef>
                          <a:spcPts val="935"/>
                        </a:spcBef>
                      </a:pPr>
                      <a:r>
                        <a:rPr sz="1000" spc="5" dirty="0">
                          <a:solidFill>
                            <a:srgbClr val="231F20"/>
                          </a:solidFill>
                          <a:latin typeface="Arial MT"/>
                          <a:cs typeface="Arial MT"/>
                        </a:rPr>
                        <a:t>3.</a:t>
                      </a:r>
                      <a:r>
                        <a:rPr sz="1000" spc="20" dirty="0">
                          <a:solidFill>
                            <a:srgbClr val="231F20"/>
                          </a:solidFill>
                          <a:latin typeface="Arial MT"/>
                          <a:cs typeface="Arial MT"/>
                        </a:rPr>
                        <a:t> </a:t>
                      </a:r>
                      <a:r>
                        <a:rPr sz="1000" spc="15" dirty="0">
                          <a:solidFill>
                            <a:srgbClr val="231F20"/>
                          </a:solidFill>
                          <a:latin typeface="Arial MT"/>
                          <a:cs typeface="Arial MT"/>
                        </a:rPr>
                        <a:t>It’ll</a:t>
                      </a:r>
                      <a:r>
                        <a:rPr sz="1000" spc="25" dirty="0">
                          <a:solidFill>
                            <a:srgbClr val="231F20"/>
                          </a:solidFill>
                          <a:latin typeface="Arial MT"/>
                          <a:cs typeface="Arial MT"/>
                        </a:rPr>
                        <a:t> </a:t>
                      </a:r>
                      <a:r>
                        <a:rPr sz="1000" spc="15" dirty="0">
                          <a:solidFill>
                            <a:srgbClr val="231F20"/>
                          </a:solidFill>
                          <a:latin typeface="Arial MT"/>
                          <a:cs typeface="Arial MT"/>
                        </a:rPr>
                        <a:t>cost</a:t>
                      </a:r>
                      <a:r>
                        <a:rPr sz="1000" spc="30" dirty="0">
                          <a:solidFill>
                            <a:srgbClr val="231F20"/>
                          </a:solidFill>
                          <a:latin typeface="Arial MT"/>
                          <a:cs typeface="Arial MT"/>
                        </a:rPr>
                        <a:t> </a:t>
                      </a:r>
                      <a:r>
                        <a:rPr sz="1000" spc="10" dirty="0">
                          <a:solidFill>
                            <a:srgbClr val="231F20"/>
                          </a:solidFill>
                          <a:latin typeface="Arial MT"/>
                          <a:cs typeface="Arial MT"/>
                        </a:rPr>
                        <a:t>too</a:t>
                      </a:r>
                      <a:r>
                        <a:rPr sz="1000" spc="25" dirty="0">
                          <a:solidFill>
                            <a:srgbClr val="231F20"/>
                          </a:solidFill>
                          <a:latin typeface="Arial MT"/>
                          <a:cs typeface="Arial MT"/>
                        </a:rPr>
                        <a:t> </a:t>
                      </a:r>
                      <a:r>
                        <a:rPr sz="1000" spc="15" dirty="0">
                          <a:solidFill>
                            <a:srgbClr val="231F20"/>
                          </a:solidFill>
                          <a:latin typeface="Arial MT"/>
                          <a:cs typeface="Arial MT"/>
                        </a:rPr>
                        <a:t>much</a:t>
                      </a:r>
                      <a:r>
                        <a:rPr sz="1000" spc="25" dirty="0">
                          <a:solidFill>
                            <a:srgbClr val="231F20"/>
                          </a:solidFill>
                          <a:latin typeface="Arial MT"/>
                          <a:cs typeface="Arial MT"/>
                        </a:rPr>
                        <a:t> </a:t>
                      </a:r>
                      <a:r>
                        <a:rPr sz="1000" spc="20" dirty="0">
                          <a:solidFill>
                            <a:srgbClr val="231F20"/>
                          </a:solidFill>
                          <a:latin typeface="Arial MT"/>
                          <a:cs typeface="Arial MT"/>
                        </a:rPr>
                        <a:t>money</a:t>
                      </a:r>
                      <a:endParaRPr sz="1000">
                        <a:latin typeface="Arial MT"/>
                        <a:cs typeface="Arial MT"/>
                      </a:endParaRPr>
                    </a:p>
                  </a:txBody>
                  <a:tcPr marL="0" marR="0" marT="118745" marB="0">
                    <a:lnT w="28575">
                      <a:solidFill>
                        <a:srgbClr val="FFFFFF"/>
                      </a:solidFill>
                      <a:prstDash val="solid"/>
                    </a:lnT>
                    <a:lnB w="28575">
                      <a:solidFill>
                        <a:srgbClr val="FFFFFF"/>
                      </a:solidFill>
                      <a:prstDash val="solid"/>
                    </a:lnB>
                    <a:solidFill>
                      <a:srgbClr val="B9AC67"/>
                    </a:solidFill>
                  </a:tcPr>
                </a:tc>
                <a:tc gridSpan="2">
                  <a:txBody>
                    <a:bodyPr/>
                    <a:lstStyle/>
                    <a:p>
                      <a:pPr marL="415290">
                        <a:lnSpc>
                          <a:spcPct val="100000"/>
                        </a:lnSpc>
                        <a:spcBef>
                          <a:spcPts val="235"/>
                        </a:spcBef>
                      </a:pPr>
                      <a:r>
                        <a:rPr sz="1700" b="1" spc="45" dirty="0">
                          <a:solidFill>
                            <a:srgbClr val="231F20"/>
                          </a:solidFill>
                          <a:latin typeface="Arial"/>
                          <a:cs typeface="Arial"/>
                        </a:rPr>
                        <a:t>23%</a:t>
                      </a:r>
                      <a:endParaRPr sz="1700">
                        <a:latin typeface="Arial"/>
                        <a:cs typeface="Arial"/>
                      </a:endParaRPr>
                    </a:p>
                  </a:txBody>
                  <a:tcPr marL="0" marR="0" marT="29845" marB="0">
                    <a:lnT w="28575">
                      <a:solidFill>
                        <a:srgbClr val="FFFFFF"/>
                      </a:solidFill>
                      <a:prstDash val="solid"/>
                    </a:lnT>
                    <a:lnB w="28575">
                      <a:solidFill>
                        <a:srgbClr val="FFFFFF"/>
                      </a:solidFill>
                      <a:prstDash val="solid"/>
                    </a:lnB>
                    <a:solidFill>
                      <a:srgbClr val="B9AC67"/>
                    </a:solidFill>
                  </a:tcPr>
                </a:tc>
                <a:tc hMerge="1">
                  <a:txBody>
                    <a:bodyPr/>
                    <a:lstStyle/>
                    <a:p>
                      <a:endParaRPr/>
                    </a:p>
                  </a:txBody>
                  <a:tcPr marL="0" marR="0" marT="0" marB="0"/>
                </a:tc>
                <a:tc gridSpan="3">
                  <a:txBody>
                    <a:bodyPr/>
                    <a:lstStyle/>
                    <a:p>
                      <a:pPr>
                        <a:lnSpc>
                          <a:spcPct val="100000"/>
                        </a:lnSpc>
                      </a:pPr>
                      <a:endParaRPr sz="1100">
                        <a:latin typeface="Times New Roman"/>
                        <a:cs typeface="Times New Roman"/>
                      </a:endParaRPr>
                    </a:p>
                  </a:txBody>
                  <a:tcPr marL="0" marR="0" marT="0" marB="0">
                    <a:lnT w="28575">
                      <a:solidFill>
                        <a:srgbClr val="FFFFFF"/>
                      </a:solidFill>
                      <a:prstDash val="solid"/>
                    </a:lnT>
                    <a:lnB w="28575">
                      <a:solidFill>
                        <a:srgbClr val="FFFFFF"/>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32905">
                <a:tc gridSpan="2">
                  <a:txBody>
                    <a:bodyPr/>
                    <a:lstStyle/>
                    <a:p>
                      <a:pPr marL="107950">
                        <a:lnSpc>
                          <a:spcPct val="100000"/>
                        </a:lnSpc>
                        <a:spcBef>
                          <a:spcPts val="235"/>
                        </a:spcBef>
                        <a:tabLst>
                          <a:tab pos="2792730" algn="l"/>
                        </a:tabLst>
                      </a:pPr>
                      <a:r>
                        <a:rPr sz="1000" spc="15" dirty="0">
                          <a:solidFill>
                            <a:srgbClr val="231F20"/>
                          </a:solidFill>
                          <a:latin typeface="Arial MT"/>
                          <a:cs typeface="Arial MT"/>
                        </a:rPr>
                        <a:t>4</a:t>
                      </a:r>
                      <a:r>
                        <a:rPr sz="1000" dirty="0">
                          <a:solidFill>
                            <a:srgbClr val="231F20"/>
                          </a:solidFill>
                          <a:latin typeface="Arial MT"/>
                          <a:cs typeface="Arial MT"/>
                        </a:rPr>
                        <a:t>.</a:t>
                      </a:r>
                      <a:r>
                        <a:rPr sz="1000" spc="35" dirty="0">
                          <a:solidFill>
                            <a:srgbClr val="231F20"/>
                          </a:solidFill>
                          <a:latin typeface="Arial MT"/>
                          <a:cs typeface="Arial MT"/>
                        </a:rPr>
                        <a:t> </a:t>
                      </a:r>
                      <a:r>
                        <a:rPr sz="1000" spc="20" dirty="0">
                          <a:solidFill>
                            <a:srgbClr val="231F20"/>
                          </a:solidFill>
                          <a:latin typeface="Arial MT"/>
                          <a:cs typeface="Arial MT"/>
                        </a:rPr>
                        <a:t>It</a:t>
                      </a:r>
                      <a:r>
                        <a:rPr sz="1000" dirty="0">
                          <a:solidFill>
                            <a:srgbClr val="231F20"/>
                          </a:solidFill>
                          <a:latin typeface="Arial MT"/>
                          <a:cs typeface="Arial MT"/>
                        </a:rPr>
                        <a:t>’s</a:t>
                      </a:r>
                      <a:r>
                        <a:rPr sz="1000" spc="40" dirty="0">
                          <a:solidFill>
                            <a:srgbClr val="231F20"/>
                          </a:solidFill>
                          <a:latin typeface="Arial MT"/>
                          <a:cs typeface="Arial MT"/>
                        </a:rPr>
                        <a:t> </a:t>
                      </a:r>
                      <a:r>
                        <a:rPr sz="1000" spc="15" dirty="0">
                          <a:solidFill>
                            <a:srgbClr val="231F20"/>
                          </a:solidFill>
                          <a:latin typeface="Arial MT"/>
                          <a:cs typeface="Arial MT"/>
                        </a:rPr>
                        <a:t>no</a:t>
                      </a:r>
                      <a:r>
                        <a:rPr sz="1000" dirty="0">
                          <a:solidFill>
                            <a:srgbClr val="231F20"/>
                          </a:solidFill>
                          <a:latin typeface="Arial MT"/>
                          <a:cs typeface="Arial MT"/>
                        </a:rPr>
                        <a:t>t</a:t>
                      </a:r>
                      <a:r>
                        <a:rPr sz="1000" spc="35" dirty="0">
                          <a:solidFill>
                            <a:srgbClr val="231F20"/>
                          </a:solidFill>
                          <a:latin typeface="Arial MT"/>
                          <a:cs typeface="Arial MT"/>
                        </a:rPr>
                        <a:t> </a:t>
                      </a:r>
                      <a:r>
                        <a:rPr sz="1000" spc="15" dirty="0">
                          <a:solidFill>
                            <a:srgbClr val="231F20"/>
                          </a:solidFill>
                          <a:latin typeface="Arial MT"/>
                          <a:cs typeface="Arial MT"/>
                        </a:rPr>
                        <a:t>applicabl</a:t>
                      </a:r>
                      <a:r>
                        <a:rPr sz="1000" dirty="0">
                          <a:solidFill>
                            <a:srgbClr val="231F20"/>
                          </a:solidFill>
                          <a:latin typeface="Arial MT"/>
                          <a:cs typeface="Arial MT"/>
                        </a:rPr>
                        <a:t>e</a:t>
                      </a:r>
                      <a:r>
                        <a:rPr sz="1000" spc="35" dirty="0">
                          <a:solidFill>
                            <a:srgbClr val="231F20"/>
                          </a:solidFill>
                          <a:latin typeface="Arial MT"/>
                          <a:cs typeface="Arial MT"/>
                        </a:rPr>
                        <a:t> </a:t>
                      </a:r>
                      <a:r>
                        <a:rPr sz="1000" spc="20" dirty="0">
                          <a:solidFill>
                            <a:srgbClr val="231F20"/>
                          </a:solidFill>
                          <a:latin typeface="Arial MT"/>
                          <a:cs typeface="Arial MT"/>
                        </a:rPr>
                        <a:t>t</a:t>
                      </a:r>
                      <a:r>
                        <a:rPr sz="1000" dirty="0">
                          <a:solidFill>
                            <a:srgbClr val="231F20"/>
                          </a:solidFill>
                          <a:latin typeface="Arial MT"/>
                          <a:cs typeface="Arial MT"/>
                        </a:rPr>
                        <a:t>o</a:t>
                      </a:r>
                      <a:r>
                        <a:rPr sz="1000" spc="40" dirty="0">
                          <a:solidFill>
                            <a:srgbClr val="231F20"/>
                          </a:solidFill>
                          <a:latin typeface="Arial MT"/>
                          <a:cs typeface="Arial MT"/>
                        </a:rPr>
                        <a:t> </a:t>
                      </a:r>
                      <a:r>
                        <a:rPr sz="1000" spc="20" dirty="0">
                          <a:solidFill>
                            <a:srgbClr val="231F20"/>
                          </a:solidFill>
                          <a:latin typeface="Arial MT"/>
                          <a:cs typeface="Arial MT"/>
                        </a:rPr>
                        <a:t>m</a:t>
                      </a:r>
                      <a:r>
                        <a:rPr sz="1000" dirty="0">
                          <a:solidFill>
                            <a:srgbClr val="231F20"/>
                          </a:solidFill>
                          <a:latin typeface="Arial MT"/>
                          <a:cs typeface="Arial MT"/>
                        </a:rPr>
                        <a:t>y</a:t>
                      </a:r>
                      <a:r>
                        <a:rPr sz="1000" spc="40" dirty="0">
                          <a:solidFill>
                            <a:srgbClr val="231F20"/>
                          </a:solidFill>
                          <a:latin typeface="Arial MT"/>
                          <a:cs typeface="Arial MT"/>
                        </a:rPr>
                        <a:t> </a:t>
                      </a:r>
                      <a:r>
                        <a:rPr sz="1000" spc="15" dirty="0">
                          <a:solidFill>
                            <a:srgbClr val="231F20"/>
                          </a:solidFill>
                          <a:latin typeface="Arial MT"/>
                          <a:cs typeface="Arial MT"/>
                        </a:rPr>
                        <a:t>busines</a:t>
                      </a:r>
                      <a:r>
                        <a:rPr sz="1000" dirty="0">
                          <a:solidFill>
                            <a:srgbClr val="231F20"/>
                          </a:solidFill>
                          <a:latin typeface="Arial MT"/>
                          <a:cs typeface="Arial MT"/>
                        </a:rPr>
                        <a:t>s	</a:t>
                      </a:r>
                      <a:r>
                        <a:rPr sz="1700" b="1" spc="30" dirty="0">
                          <a:solidFill>
                            <a:srgbClr val="231F20"/>
                          </a:solidFill>
                          <a:latin typeface="Arial"/>
                          <a:cs typeface="Arial"/>
                        </a:rPr>
                        <a:t>21%</a:t>
                      </a:r>
                      <a:endParaRPr sz="1700">
                        <a:latin typeface="Arial"/>
                        <a:cs typeface="Arial"/>
                      </a:endParaRPr>
                    </a:p>
                  </a:txBody>
                  <a:tcPr marL="0" marR="0" marT="29845" marB="0">
                    <a:lnT w="28575">
                      <a:solidFill>
                        <a:srgbClr val="FFFFFF"/>
                      </a:solidFill>
                      <a:prstDash val="solid"/>
                    </a:lnT>
                    <a:lnB w="28575">
                      <a:solidFill>
                        <a:srgbClr val="FFFFFF"/>
                      </a:solidFill>
                      <a:prstDash val="solid"/>
                    </a:lnB>
                    <a:solidFill>
                      <a:srgbClr val="B9AC67"/>
                    </a:solidFill>
                  </a:tcPr>
                </a:tc>
                <a:tc hMerge="1">
                  <a:txBody>
                    <a:bodyPr/>
                    <a:lstStyle/>
                    <a:p>
                      <a:endParaRPr/>
                    </a:p>
                  </a:txBody>
                  <a:tcPr marL="0" marR="0" marT="0" marB="0"/>
                </a:tc>
                <a:tc rowSpan="2" gridSpan="4">
                  <a:txBody>
                    <a:bodyPr/>
                    <a:lstStyle/>
                    <a:p>
                      <a:pPr>
                        <a:lnSpc>
                          <a:spcPct val="100000"/>
                        </a:lnSpc>
                      </a:pPr>
                      <a:endParaRPr sz="1100">
                        <a:latin typeface="Times New Roman"/>
                        <a:cs typeface="Times New Roman"/>
                      </a:endParaRPr>
                    </a:p>
                  </a:txBody>
                  <a:tcPr marL="0" marR="0" marT="0" marB="0">
                    <a:lnT w="28575">
                      <a:solidFill>
                        <a:srgbClr val="FFFFFF"/>
                      </a:solidFill>
                      <a:prstDash val="solid"/>
                    </a:lnT>
                  </a:tcPr>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3"/>
                  </a:ext>
                </a:extLst>
              </a:tr>
              <a:tr h="319322">
                <a:tc>
                  <a:txBody>
                    <a:bodyPr/>
                    <a:lstStyle/>
                    <a:p>
                      <a:pPr marL="107950">
                        <a:lnSpc>
                          <a:spcPct val="100000"/>
                        </a:lnSpc>
                        <a:spcBef>
                          <a:spcPts val="935"/>
                        </a:spcBef>
                      </a:pPr>
                      <a:r>
                        <a:rPr sz="1000" spc="5" dirty="0">
                          <a:solidFill>
                            <a:srgbClr val="231F20"/>
                          </a:solidFill>
                          <a:latin typeface="Arial MT"/>
                          <a:cs typeface="Arial MT"/>
                        </a:rPr>
                        <a:t>5.</a:t>
                      </a:r>
                      <a:r>
                        <a:rPr sz="1000" spc="20" dirty="0">
                          <a:solidFill>
                            <a:srgbClr val="231F20"/>
                          </a:solidFill>
                          <a:latin typeface="Arial MT"/>
                          <a:cs typeface="Arial MT"/>
                        </a:rPr>
                        <a:t> </a:t>
                      </a:r>
                      <a:r>
                        <a:rPr sz="1000" spc="15" dirty="0">
                          <a:solidFill>
                            <a:srgbClr val="231F20"/>
                          </a:solidFill>
                          <a:latin typeface="Arial MT"/>
                          <a:cs typeface="Arial MT"/>
                        </a:rPr>
                        <a:t>It’ll</a:t>
                      </a:r>
                      <a:r>
                        <a:rPr sz="1000" spc="25" dirty="0">
                          <a:solidFill>
                            <a:srgbClr val="231F20"/>
                          </a:solidFill>
                          <a:latin typeface="Arial MT"/>
                          <a:cs typeface="Arial MT"/>
                        </a:rPr>
                        <a:t> </a:t>
                      </a:r>
                      <a:r>
                        <a:rPr sz="1000" spc="15" dirty="0">
                          <a:solidFill>
                            <a:srgbClr val="231F20"/>
                          </a:solidFill>
                          <a:latin typeface="Arial MT"/>
                          <a:cs typeface="Arial MT"/>
                        </a:rPr>
                        <a:t>take</a:t>
                      </a:r>
                      <a:r>
                        <a:rPr sz="1000" spc="30" dirty="0">
                          <a:solidFill>
                            <a:srgbClr val="231F20"/>
                          </a:solidFill>
                          <a:latin typeface="Arial MT"/>
                          <a:cs typeface="Arial MT"/>
                        </a:rPr>
                        <a:t> </a:t>
                      </a:r>
                      <a:r>
                        <a:rPr sz="1000" spc="10" dirty="0">
                          <a:solidFill>
                            <a:srgbClr val="231F20"/>
                          </a:solidFill>
                          <a:latin typeface="Arial MT"/>
                          <a:cs typeface="Arial MT"/>
                        </a:rPr>
                        <a:t>too</a:t>
                      </a:r>
                      <a:r>
                        <a:rPr sz="1000" spc="25" dirty="0">
                          <a:solidFill>
                            <a:srgbClr val="231F20"/>
                          </a:solidFill>
                          <a:latin typeface="Arial MT"/>
                          <a:cs typeface="Arial MT"/>
                        </a:rPr>
                        <a:t> </a:t>
                      </a:r>
                      <a:r>
                        <a:rPr sz="1000" spc="15" dirty="0">
                          <a:solidFill>
                            <a:srgbClr val="231F20"/>
                          </a:solidFill>
                          <a:latin typeface="Arial MT"/>
                          <a:cs typeface="Arial MT"/>
                        </a:rPr>
                        <a:t>much</a:t>
                      </a:r>
                      <a:r>
                        <a:rPr sz="1000" spc="25" dirty="0">
                          <a:solidFill>
                            <a:srgbClr val="231F20"/>
                          </a:solidFill>
                          <a:latin typeface="Arial MT"/>
                          <a:cs typeface="Arial MT"/>
                        </a:rPr>
                        <a:t> </a:t>
                      </a:r>
                      <a:r>
                        <a:rPr sz="1000" spc="20" dirty="0">
                          <a:solidFill>
                            <a:srgbClr val="231F20"/>
                          </a:solidFill>
                          <a:latin typeface="Arial MT"/>
                          <a:cs typeface="Arial MT"/>
                        </a:rPr>
                        <a:t>time</a:t>
                      </a:r>
                      <a:endParaRPr sz="1000" dirty="0">
                        <a:latin typeface="Arial MT"/>
                        <a:cs typeface="Arial MT"/>
                      </a:endParaRPr>
                    </a:p>
                  </a:txBody>
                  <a:tcPr marL="0" marR="0" marT="118745" marB="0">
                    <a:lnT w="28575">
                      <a:solidFill>
                        <a:srgbClr val="FFFFFF"/>
                      </a:solidFill>
                      <a:prstDash val="solid"/>
                    </a:lnT>
                    <a:solidFill>
                      <a:srgbClr val="B9AC67"/>
                    </a:solidFill>
                  </a:tcPr>
                </a:tc>
                <a:tc>
                  <a:txBody>
                    <a:bodyPr/>
                    <a:lstStyle/>
                    <a:p>
                      <a:pPr marL="145415" marR="3175">
                        <a:lnSpc>
                          <a:spcPct val="100000"/>
                        </a:lnSpc>
                        <a:spcBef>
                          <a:spcPts val="235"/>
                        </a:spcBef>
                      </a:pPr>
                      <a:r>
                        <a:rPr sz="1700" b="1" spc="45" dirty="0">
                          <a:solidFill>
                            <a:srgbClr val="231F20"/>
                          </a:solidFill>
                          <a:latin typeface="Arial"/>
                          <a:cs typeface="Arial"/>
                        </a:rPr>
                        <a:t>21%</a:t>
                      </a:r>
                      <a:endParaRPr sz="1700" dirty="0">
                        <a:latin typeface="Arial"/>
                        <a:cs typeface="Arial"/>
                      </a:endParaRPr>
                    </a:p>
                  </a:txBody>
                  <a:tcPr marL="0" marR="0" marT="29845" marB="0">
                    <a:lnT w="28575">
                      <a:solidFill>
                        <a:srgbClr val="FFFFFF"/>
                      </a:solidFill>
                      <a:prstDash val="solid"/>
                    </a:lnT>
                    <a:solidFill>
                      <a:srgbClr val="B9AC67"/>
                    </a:solidFill>
                  </a:tcPr>
                </a:tc>
                <a:tc gridSpan="4" vMerge="1">
                  <a:txBody>
                    <a:bodyPr/>
                    <a:lstStyle/>
                    <a:p>
                      <a:endParaRPr/>
                    </a:p>
                  </a:txBody>
                  <a:tcPr marL="0" marR="0" marT="0" marB="0">
                    <a:lnT w="28575">
                      <a:solidFill>
                        <a:srgbClr val="FFFFFF"/>
                      </a:solidFill>
                      <a:prstDash val="solid"/>
                    </a:lnT>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4"/>
                  </a:ext>
                </a:extLst>
              </a:tr>
            </a:tbl>
          </a:graphicData>
        </a:graphic>
      </p:graphicFrame>
      <p:sp>
        <p:nvSpPr>
          <p:cNvPr id="48" name="object 48"/>
          <p:cNvSpPr txBox="1"/>
          <p:nvPr/>
        </p:nvSpPr>
        <p:spPr>
          <a:xfrm>
            <a:off x="2302087" y="5691853"/>
            <a:ext cx="7926489" cy="182101"/>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231F20"/>
                </a:solidFill>
                <a:latin typeface="Arial MT"/>
                <a:cs typeface="Arial MT"/>
              </a:rPr>
              <a:t>This</a:t>
            </a:r>
            <a:r>
              <a:rPr sz="1100" spc="-5" dirty="0">
                <a:solidFill>
                  <a:srgbClr val="231F20"/>
                </a:solidFill>
                <a:latin typeface="Arial MT"/>
                <a:cs typeface="Arial MT"/>
              </a:rPr>
              <a:t> process</a:t>
            </a:r>
            <a:r>
              <a:rPr sz="1100" spc="-10" dirty="0">
                <a:solidFill>
                  <a:srgbClr val="231F20"/>
                </a:solidFill>
                <a:latin typeface="Arial MT"/>
                <a:cs typeface="Arial MT"/>
              </a:rPr>
              <a:t> </a:t>
            </a:r>
            <a:r>
              <a:rPr sz="1100" spc="-5" dirty="0">
                <a:solidFill>
                  <a:srgbClr val="231F20"/>
                </a:solidFill>
                <a:latin typeface="Arial MT"/>
                <a:cs typeface="Arial MT"/>
              </a:rPr>
              <a:t>was</a:t>
            </a:r>
            <a:r>
              <a:rPr sz="1100" spc="-10" dirty="0">
                <a:solidFill>
                  <a:srgbClr val="231F20"/>
                </a:solidFill>
                <a:latin typeface="Arial MT"/>
                <a:cs typeface="Arial MT"/>
              </a:rPr>
              <a:t> </a:t>
            </a:r>
            <a:r>
              <a:rPr sz="1100" dirty="0">
                <a:solidFill>
                  <a:srgbClr val="231F20"/>
                </a:solidFill>
                <a:latin typeface="Arial MT"/>
                <a:cs typeface="Arial MT"/>
              </a:rPr>
              <a:t>supported </a:t>
            </a:r>
            <a:r>
              <a:rPr sz="1100" spc="-5" dirty="0">
                <a:solidFill>
                  <a:srgbClr val="231F20"/>
                </a:solidFill>
                <a:latin typeface="Arial MT"/>
                <a:cs typeface="Arial MT"/>
              </a:rPr>
              <a:t>by</a:t>
            </a:r>
            <a:r>
              <a:rPr sz="1100" spc="-10" dirty="0">
                <a:solidFill>
                  <a:srgbClr val="231F20"/>
                </a:solidFill>
                <a:latin typeface="Arial MT"/>
                <a:cs typeface="Arial MT"/>
              </a:rPr>
              <a:t> </a:t>
            </a:r>
            <a:r>
              <a:rPr sz="1100" dirty="0">
                <a:solidFill>
                  <a:srgbClr val="231F20"/>
                </a:solidFill>
                <a:latin typeface="Arial MT"/>
                <a:cs typeface="Arial MT"/>
              </a:rPr>
              <a:t>two</a:t>
            </a:r>
            <a:r>
              <a:rPr sz="1100" spc="-5" dirty="0">
                <a:solidFill>
                  <a:srgbClr val="231F20"/>
                </a:solidFill>
                <a:latin typeface="Arial MT"/>
                <a:cs typeface="Arial MT"/>
              </a:rPr>
              <a:t> experts</a:t>
            </a:r>
            <a:r>
              <a:rPr sz="1100" spc="-10" dirty="0">
                <a:solidFill>
                  <a:srgbClr val="231F20"/>
                </a:solidFill>
                <a:latin typeface="Arial MT"/>
                <a:cs typeface="Arial MT"/>
              </a:rPr>
              <a:t> </a:t>
            </a:r>
            <a:r>
              <a:rPr sz="1100" spc="-5" dirty="0">
                <a:solidFill>
                  <a:srgbClr val="231F20"/>
                </a:solidFill>
                <a:latin typeface="Arial MT"/>
                <a:cs typeface="Arial MT"/>
              </a:rPr>
              <a:t>in </a:t>
            </a:r>
            <a:r>
              <a:rPr sz="1100" dirty="0">
                <a:solidFill>
                  <a:srgbClr val="231F20"/>
                </a:solidFill>
                <a:latin typeface="Arial MT"/>
                <a:cs typeface="Arial MT"/>
              </a:rPr>
              <a:t>the</a:t>
            </a:r>
            <a:r>
              <a:rPr sz="1100" spc="-5" dirty="0">
                <a:solidFill>
                  <a:srgbClr val="231F20"/>
                </a:solidFill>
                <a:latin typeface="Arial MT"/>
                <a:cs typeface="Arial MT"/>
              </a:rPr>
              <a:t> </a:t>
            </a:r>
            <a:r>
              <a:rPr sz="1100" dirty="0">
                <a:solidFill>
                  <a:srgbClr val="231F20"/>
                </a:solidFill>
                <a:latin typeface="Arial MT"/>
                <a:cs typeface="Arial MT"/>
              </a:rPr>
              <a:t>field</a:t>
            </a:r>
            <a:r>
              <a:rPr sz="1100" spc="-5" dirty="0">
                <a:solidFill>
                  <a:srgbClr val="231F20"/>
                </a:solidFill>
                <a:latin typeface="Arial MT"/>
                <a:cs typeface="Arial MT"/>
              </a:rPr>
              <a:t> of</a:t>
            </a:r>
            <a:r>
              <a:rPr sz="1100" spc="-10" dirty="0">
                <a:solidFill>
                  <a:srgbClr val="231F20"/>
                </a:solidFill>
                <a:latin typeface="Arial MT"/>
                <a:cs typeface="Arial MT"/>
              </a:rPr>
              <a:t> </a:t>
            </a:r>
            <a:r>
              <a:rPr lang="en-NZ" sz="1100" spc="-10" dirty="0">
                <a:solidFill>
                  <a:srgbClr val="231F20"/>
                </a:solidFill>
                <a:latin typeface="Arial MT"/>
                <a:cs typeface="Arial MT"/>
              </a:rPr>
              <a:t>helping business thrive–in both the personal and business aspects.</a:t>
            </a:r>
            <a:endParaRPr sz="1100" dirty="0">
              <a:latin typeface="Arial MT"/>
              <a:cs typeface="Arial MT"/>
            </a:endParaRPr>
          </a:p>
        </p:txBody>
      </p:sp>
      <p:sp>
        <p:nvSpPr>
          <p:cNvPr id="49" name="object 49"/>
          <p:cNvSpPr txBox="1"/>
          <p:nvPr/>
        </p:nvSpPr>
        <p:spPr>
          <a:xfrm>
            <a:off x="353650" y="9078590"/>
            <a:ext cx="2877820" cy="151323"/>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231F20"/>
                </a:solidFill>
                <a:latin typeface="Arial MT"/>
                <a:cs typeface="Arial MT"/>
              </a:rPr>
              <a:t>This</a:t>
            </a:r>
            <a:r>
              <a:rPr sz="900" spc="-25" dirty="0">
                <a:solidFill>
                  <a:srgbClr val="231F20"/>
                </a:solidFill>
                <a:latin typeface="Arial MT"/>
                <a:cs typeface="Arial MT"/>
              </a:rPr>
              <a:t> </a:t>
            </a:r>
            <a:r>
              <a:rPr sz="900" spc="-10" dirty="0">
                <a:solidFill>
                  <a:srgbClr val="231F20"/>
                </a:solidFill>
                <a:latin typeface="Arial MT"/>
                <a:cs typeface="Arial MT"/>
              </a:rPr>
              <a:t>rates</a:t>
            </a:r>
            <a:r>
              <a:rPr sz="900" spc="-25" dirty="0">
                <a:solidFill>
                  <a:srgbClr val="231F20"/>
                </a:solidFill>
                <a:latin typeface="Arial MT"/>
                <a:cs typeface="Arial MT"/>
              </a:rPr>
              <a:t> </a:t>
            </a:r>
            <a:r>
              <a:rPr sz="900" spc="-10" dirty="0">
                <a:solidFill>
                  <a:srgbClr val="231F20"/>
                </a:solidFill>
                <a:latin typeface="Arial MT"/>
                <a:cs typeface="Arial MT"/>
              </a:rPr>
              <a:t>above</a:t>
            </a:r>
            <a:r>
              <a:rPr sz="900" spc="-25" dirty="0">
                <a:solidFill>
                  <a:srgbClr val="231F20"/>
                </a:solidFill>
                <a:latin typeface="Arial MT"/>
                <a:cs typeface="Arial MT"/>
              </a:rPr>
              <a:t> </a:t>
            </a:r>
            <a:r>
              <a:rPr sz="900" spc="-10" dirty="0">
                <a:solidFill>
                  <a:srgbClr val="231F20"/>
                </a:solidFill>
                <a:latin typeface="Arial MT"/>
                <a:cs typeface="Arial MT"/>
              </a:rPr>
              <a:t>scores</a:t>
            </a:r>
            <a:r>
              <a:rPr sz="900" spc="-25" dirty="0">
                <a:solidFill>
                  <a:srgbClr val="231F20"/>
                </a:solidFill>
                <a:latin typeface="Arial MT"/>
                <a:cs typeface="Arial MT"/>
              </a:rPr>
              <a:t> </a:t>
            </a:r>
            <a:r>
              <a:rPr sz="900" spc="-10" dirty="0">
                <a:solidFill>
                  <a:srgbClr val="231F20"/>
                </a:solidFill>
                <a:latin typeface="Arial MT"/>
                <a:cs typeface="Arial MT"/>
              </a:rPr>
              <a:t>amongst</a:t>
            </a:r>
            <a:r>
              <a:rPr sz="900" spc="-20" dirty="0">
                <a:solidFill>
                  <a:srgbClr val="231F20"/>
                </a:solidFill>
                <a:latin typeface="Arial MT"/>
                <a:cs typeface="Arial MT"/>
              </a:rPr>
              <a:t> </a:t>
            </a:r>
            <a:r>
              <a:rPr sz="900" spc="-10" dirty="0">
                <a:solidFill>
                  <a:srgbClr val="231F20"/>
                </a:solidFill>
                <a:latin typeface="Arial MT"/>
                <a:cs typeface="Arial MT"/>
              </a:rPr>
              <a:t>the</a:t>
            </a:r>
            <a:r>
              <a:rPr sz="900" spc="-25" dirty="0">
                <a:solidFill>
                  <a:srgbClr val="231F20"/>
                </a:solidFill>
                <a:latin typeface="Arial MT"/>
                <a:cs typeface="Arial MT"/>
              </a:rPr>
              <a:t> </a:t>
            </a:r>
            <a:r>
              <a:rPr sz="900" spc="-10" dirty="0">
                <a:solidFill>
                  <a:srgbClr val="231F20"/>
                </a:solidFill>
                <a:latin typeface="Arial MT"/>
                <a:cs typeface="Arial MT"/>
              </a:rPr>
              <a:t>general</a:t>
            </a:r>
            <a:r>
              <a:rPr sz="900" spc="-25" dirty="0">
                <a:solidFill>
                  <a:srgbClr val="231F20"/>
                </a:solidFill>
                <a:latin typeface="Arial MT"/>
                <a:cs typeface="Arial MT"/>
              </a:rPr>
              <a:t> </a:t>
            </a:r>
            <a:r>
              <a:rPr sz="900" spc="-10" dirty="0">
                <a:solidFill>
                  <a:srgbClr val="231F20"/>
                </a:solidFill>
                <a:latin typeface="Arial MT"/>
                <a:cs typeface="Arial MT"/>
              </a:rPr>
              <a:t>population.</a:t>
            </a:r>
            <a:endParaRPr sz="900" dirty="0">
              <a:latin typeface="Arial MT"/>
              <a:cs typeface="Arial MT"/>
            </a:endParaRPr>
          </a:p>
        </p:txBody>
      </p:sp>
      <p:sp>
        <p:nvSpPr>
          <p:cNvPr id="50" name="object 50"/>
          <p:cNvSpPr txBox="1"/>
          <p:nvPr/>
        </p:nvSpPr>
        <p:spPr>
          <a:xfrm>
            <a:off x="4656203" y="10989334"/>
            <a:ext cx="464184" cy="288290"/>
          </a:xfrm>
          <a:prstGeom prst="rect">
            <a:avLst/>
          </a:prstGeom>
        </p:spPr>
        <p:txBody>
          <a:bodyPr vert="horz" wrap="square" lIns="0" tIns="15240" rIns="0" bIns="0" rtlCol="0">
            <a:spAutoFit/>
          </a:bodyPr>
          <a:lstStyle/>
          <a:p>
            <a:pPr>
              <a:lnSpc>
                <a:spcPct val="100000"/>
              </a:lnSpc>
              <a:spcBef>
                <a:spcPts val="120"/>
              </a:spcBef>
            </a:pPr>
            <a:r>
              <a:rPr sz="1700" b="1" spc="45" dirty="0">
                <a:solidFill>
                  <a:srgbClr val="231F20"/>
                </a:solidFill>
                <a:latin typeface="Arial"/>
                <a:cs typeface="Arial"/>
              </a:rPr>
              <a:t>53%</a:t>
            </a:r>
            <a:endParaRPr sz="1700">
              <a:latin typeface="Arial"/>
              <a:cs typeface="Arial"/>
            </a:endParaRPr>
          </a:p>
        </p:txBody>
      </p:sp>
      <p:sp>
        <p:nvSpPr>
          <p:cNvPr id="51" name="object 51"/>
          <p:cNvSpPr txBox="1"/>
          <p:nvPr/>
        </p:nvSpPr>
        <p:spPr>
          <a:xfrm>
            <a:off x="1740811" y="11322242"/>
            <a:ext cx="350520" cy="288290"/>
          </a:xfrm>
          <a:prstGeom prst="rect">
            <a:avLst/>
          </a:prstGeom>
        </p:spPr>
        <p:txBody>
          <a:bodyPr vert="horz" wrap="square" lIns="0" tIns="15240" rIns="0" bIns="0" rtlCol="0">
            <a:spAutoFit/>
          </a:bodyPr>
          <a:lstStyle/>
          <a:p>
            <a:pPr marL="12700">
              <a:lnSpc>
                <a:spcPct val="100000"/>
              </a:lnSpc>
              <a:spcBef>
                <a:spcPts val="120"/>
              </a:spcBef>
            </a:pPr>
            <a:r>
              <a:rPr sz="1700" b="1" spc="45" dirty="0">
                <a:solidFill>
                  <a:srgbClr val="231F20"/>
                </a:solidFill>
                <a:latin typeface="Arial"/>
                <a:cs typeface="Arial"/>
              </a:rPr>
              <a:t>9%</a:t>
            </a:r>
            <a:endParaRPr sz="1700">
              <a:latin typeface="Arial"/>
              <a:cs typeface="Arial"/>
            </a:endParaRPr>
          </a:p>
        </p:txBody>
      </p:sp>
      <p:sp>
        <p:nvSpPr>
          <p:cNvPr id="52" name="object 52"/>
          <p:cNvSpPr txBox="1"/>
          <p:nvPr/>
        </p:nvSpPr>
        <p:spPr>
          <a:xfrm>
            <a:off x="1166136" y="11655149"/>
            <a:ext cx="350520" cy="288290"/>
          </a:xfrm>
          <a:prstGeom prst="rect">
            <a:avLst/>
          </a:prstGeom>
        </p:spPr>
        <p:txBody>
          <a:bodyPr vert="horz" wrap="square" lIns="0" tIns="15240" rIns="0" bIns="0" rtlCol="0">
            <a:spAutoFit/>
          </a:bodyPr>
          <a:lstStyle/>
          <a:p>
            <a:pPr marL="12700">
              <a:lnSpc>
                <a:spcPct val="100000"/>
              </a:lnSpc>
              <a:spcBef>
                <a:spcPts val="120"/>
              </a:spcBef>
            </a:pPr>
            <a:r>
              <a:rPr sz="1700" b="1" spc="45" dirty="0">
                <a:solidFill>
                  <a:srgbClr val="231F20"/>
                </a:solidFill>
                <a:latin typeface="Arial"/>
                <a:cs typeface="Arial"/>
              </a:rPr>
              <a:t>3%</a:t>
            </a:r>
            <a:endParaRPr sz="1700">
              <a:latin typeface="Arial"/>
              <a:cs typeface="Arial"/>
            </a:endParaRPr>
          </a:p>
        </p:txBody>
      </p:sp>
      <p:sp>
        <p:nvSpPr>
          <p:cNvPr id="53" name="object 53"/>
          <p:cNvSpPr txBox="1"/>
          <p:nvPr/>
        </p:nvSpPr>
        <p:spPr>
          <a:xfrm>
            <a:off x="473306" y="11047767"/>
            <a:ext cx="784860" cy="177800"/>
          </a:xfrm>
          <a:prstGeom prst="rect">
            <a:avLst/>
          </a:prstGeom>
        </p:spPr>
        <p:txBody>
          <a:bodyPr vert="horz" wrap="square" lIns="0" tIns="12700" rIns="0" bIns="0" rtlCol="0">
            <a:spAutoFit/>
          </a:bodyPr>
          <a:lstStyle/>
          <a:p>
            <a:pPr>
              <a:lnSpc>
                <a:spcPct val="100000"/>
              </a:lnSpc>
              <a:spcBef>
                <a:spcPts val="100"/>
              </a:spcBef>
            </a:pPr>
            <a:r>
              <a:rPr sz="1000" dirty="0">
                <a:solidFill>
                  <a:srgbClr val="231F20"/>
                </a:solidFill>
                <a:latin typeface="Arial MT"/>
                <a:cs typeface="Arial MT"/>
              </a:rPr>
              <a:t>I</a:t>
            </a:r>
            <a:r>
              <a:rPr sz="1000" spc="10" dirty="0">
                <a:solidFill>
                  <a:srgbClr val="231F20"/>
                </a:solidFill>
                <a:latin typeface="Arial MT"/>
                <a:cs typeface="Arial MT"/>
              </a:rPr>
              <a:t> </a:t>
            </a:r>
            <a:r>
              <a:rPr sz="1000" spc="15" dirty="0">
                <a:solidFill>
                  <a:srgbClr val="231F20"/>
                </a:solidFill>
                <a:latin typeface="Arial MT"/>
                <a:cs typeface="Arial MT"/>
              </a:rPr>
              <a:t>know</a:t>
            </a:r>
            <a:r>
              <a:rPr sz="1000" spc="10" dirty="0">
                <a:solidFill>
                  <a:srgbClr val="231F20"/>
                </a:solidFill>
                <a:latin typeface="Arial MT"/>
                <a:cs typeface="Arial MT"/>
              </a:rPr>
              <a:t> </a:t>
            </a:r>
            <a:r>
              <a:rPr sz="1000" dirty="0">
                <a:solidFill>
                  <a:srgbClr val="231F20"/>
                </a:solidFill>
                <a:latin typeface="Arial MT"/>
                <a:cs typeface="Arial MT"/>
              </a:rPr>
              <a:t>a</a:t>
            </a:r>
            <a:r>
              <a:rPr sz="1000" spc="5" dirty="0">
                <a:solidFill>
                  <a:srgbClr val="231F20"/>
                </a:solidFill>
                <a:latin typeface="Arial MT"/>
                <a:cs typeface="Arial MT"/>
              </a:rPr>
              <a:t> </a:t>
            </a:r>
            <a:r>
              <a:rPr sz="1000" spc="15" dirty="0">
                <a:solidFill>
                  <a:srgbClr val="231F20"/>
                </a:solidFill>
                <a:latin typeface="Arial MT"/>
                <a:cs typeface="Arial MT"/>
              </a:rPr>
              <a:t>little</a:t>
            </a:r>
            <a:endParaRPr sz="1000">
              <a:latin typeface="Arial MT"/>
              <a:cs typeface="Arial MT"/>
            </a:endParaRPr>
          </a:p>
        </p:txBody>
      </p:sp>
      <p:sp>
        <p:nvSpPr>
          <p:cNvPr id="54" name="object 54"/>
          <p:cNvSpPr txBox="1"/>
          <p:nvPr/>
        </p:nvSpPr>
        <p:spPr>
          <a:xfrm>
            <a:off x="366344" y="11321275"/>
            <a:ext cx="835660" cy="306070"/>
          </a:xfrm>
          <a:prstGeom prst="rect">
            <a:avLst/>
          </a:prstGeom>
          <a:solidFill>
            <a:srgbClr val="00A8A1">
              <a:alpha val="39999"/>
            </a:srgbClr>
          </a:solidFill>
        </p:spPr>
        <p:txBody>
          <a:bodyPr vert="horz" wrap="square" lIns="0" tIns="71755" rIns="0" bIns="0" rtlCol="0">
            <a:spAutoFit/>
          </a:bodyPr>
          <a:lstStyle/>
          <a:p>
            <a:pPr marL="106680">
              <a:lnSpc>
                <a:spcPct val="100000"/>
              </a:lnSpc>
              <a:spcBef>
                <a:spcPts val="565"/>
              </a:spcBef>
            </a:pPr>
            <a:r>
              <a:rPr sz="1000" dirty="0">
                <a:solidFill>
                  <a:srgbClr val="231F20"/>
                </a:solidFill>
                <a:latin typeface="Arial MT"/>
                <a:cs typeface="Arial MT"/>
              </a:rPr>
              <a:t>I</a:t>
            </a:r>
            <a:r>
              <a:rPr sz="1000" spc="5" dirty="0">
                <a:solidFill>
                  <a:srgbClr val="231F20"/>
                </a:solidFill>
                <a:latin typeface="Arial MT"/>
                <a:cs typeface="Arial MT"/>
              </a:rPr>
              <a:t> </a:t>
            </a:r>
            <a:r>
              <a:rPr sz="1000" spc="10" dirty="0">
                <a:solidFill>
                  <a:srgbClr val="231F20"/>
                </a:solidFill>
                <a:latin typeface="Arial MT"/>
                <a:cs typeface="Arial MT"/>
              </a:rPr>
              <a:t>don’t</a:t>
            </a:r>
            <a:r>
              <a:rPr sz="1000" dirty="0">
                <a:solidFill>
                  <a:srgbClr val="231F20"/>
                </a:solidFill>
                <a:latin typeface="Arial MT"/>
                <a:cs typeface="Arial MT"/>
              </a:rPr>
              <a:t> </a:t>
            </a:r>
            <a:r>
              <a:rPr sz="1000" spc="20" dirty="0">
                <a:solidFill>
                  <a:srgbClr val="231F20"/>
                </a:solidFill>
                <a:latin typeface="Arial MT"/>
                <a:cs typeface="Arial MT"/>
              </a:rPr>
              <a:t>know</a:t>
            </a:r>
            <a:endParaRPr sz="1000">
              <a:latin typeface="Arial MT"/>
              <a:cs typeface="Arial MT"/>
            </a:endParaRPr>
          </a:p>
        </p:txBody>
      </p:sp>
      <p:sp>
        <p:nvSpPr>
          <p:cNvPr id="55" name="object 55"/>
          <p:cNvSpPr txBox="1"/>
          <p:nvPr/>
        </p:nvSpPr>
        <p:spPr>
          <a:xfrm>
            <a:off x="1206550" y="11380675"/>
            <a:ext cx="346710" cy="177800"/>
          </a:xfrm>
          <a:prstGeom prst="rect">
            <a:avLst/>
          </a:prstGeom>
        </p:spPr>
        <p:txBody>
          <a:bodyPr vert="horz" wrap="square" lIns="0" tIns="12700" rIns="0" bIns="0" rtlCol="0">
            <a:spAutoFit/>
          </a:bodyPr>
          <a:lstStyle/>
          <a:p>
            <a:pPr marL="12700">
              <a:lnSpc>
                <a:spcPct val="100000"/>
              </a:lnSpc>
              <a:spcBef>
                <a:spcPts val="100"/>
              </a:spcBef>
            </a:pPr>
            <a:r>
              <a:rPr sz="1000" spc="20" dirty="0">
                <a:solidFill>
                  <a:srgbClr val="231F20"/>
                </a:solidFill>
                <a:latin typeface="Arial MT"/>
                <a:cs typeface="Arial MT"/>
              </a:rPr>
              <a:t>much</a:t>
            </a:r>
            <a:endParaRPr sz="1000">
              <a:latin typeface="Arial MT"/>
              <a:cs typeface="Arial MT"/>
            </a:endParaRPr>
          </a:p>
        </p:txBody>
      </p:sp>
      <p:sp>
        <p:nvSpPr>
          <p:cNvPr id="56" name="object 56"/>
          <p:cNvSpPr txBox="1"/>
          <p:nvPr/>
        </p:nvSpPr>
        <p:spPr>
          <a:xfrm>
            <a:off x="2860328" y="10656427"/>
            <a:ext cx="464184" cy="288290"/>
          </a:xfrm>
          <a:prstGeom prst="rect">
            <a:avLst/>
          </a:prstGeom>
        </p:spPr>
        <p:txBody>
          <a:bodyPr vert="horz" wrap="square" lIns="0" tIns="15240" rIns="0" bIns="0" rtlCol="0">
            <a:spAutoFit/>
          </a:bodyPr>
          <a:lstStyle/>
          <a:p>
            <a:pPr>
              <a:lnSpc>
                <a:spcPct val="100000"/>
              </a:lnSpc>
              <a:spcBef>
                <a:spcPts val="120"/>
              </a:spcBef>
            </a:pPr>
            <a:r>
              <a:rPr sz="1700" b="1" spc="45" dirty="0">
                <a:solidFill>
                  <a:srgbClr val="231F20"/>
                </a:solidFill>
                <a:latin typeface="Arial"/>
                <a:cs typeface="Arial"/>
              </a:rPr>
              <a:t>34%</a:t>
            </a:r>
            <a:endParaRPr sz="1700">
              <a:latin typeface="Arial"/>
              <a:cs typeface="Arial"/>
            </a:endParaRPr>
          </a:p>
        </p:txBody>
      </p:sp>
      <p:sp>
        <p:nvSpPr>
          <p:cNvPr id="57" name="TextBox 56">
            <a:extLst>
              <a:ext uri="{FF2B5EF4-FFF2-40B4-BE49-F238E27FC236}">
                <a16:creationId xmlns:a16="http://schemas.microsoft.com/office/drawing/2014/main" id="{CF76D246-9BFE-CA0E-1C52-B0F4392FEF7F}"/>
              </a:ext>
            </a:extLst>
          </p:cNvPr>
          <p:cNvSpPr txBox="1"/>
          <p:nvPr/>
        </p:nvSpPr>
        <p:spPr>
          <a:xfrm>
            <a:off x="133042" y="14566875"/>
            <a:ext cx="5298965" cy="523220"/>
          </a:xfrm>
          <a:prstGeom prst="rect">
            <a:avLst/>
          </a:prstGeom>
          <a:noFill/>
        </p:spPr>
        <p:txBody>
          <a:bodyPr wrap="square" rtlCol="0">
            <a:spAutoFit/>
          </a:bodyPr>
          <a:lstStyle/>
          <a:p>
            <a:r>
              <a:rPr lang="en-NZ" sz="1000"/>
              <a:t>*Lloyds, </a:t>
            </a:r>
            <a:r>
              <a:rPr lang="en-NZ" sz="1000" dirty="0"/>
              <a:t>2018</a:t>
            </a:r>
            <a:endParaRPr lang="en-NZ" sz="800" dirty="0">
              <a:effectLst/>
              <a:latin typeface="Calibri" panose="020F0502020204030204" pitchFamily="34" charset="0"/>
              <a:ea typeface="Calibri" panose="020F0502020204030204" pitchFamily="34" charset="0"/>
            </a:endParaRPr>
          </a:p>
          <a:p>
            <a:endParaRPr lang="en-NZ"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813</Words>
  <Application>Microsoft Office PowerPoint</Application>
  <PresentationFormat>Custom</PresentationFormat>
  <Paragraphs>77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MT</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2024-03-22T02:45:39Z</dcterms:created>
  <dcterms:modified xsi:type="dcterms:W3CDTF">2024-03-22T02:45:47Z</dcterms:modified>
</cp:coreProperties>
</file>