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</p:sldMasterIdLst>
  <p:notesMasterIdLst>
    <p:notesMasterId r:id="rId17"/>
  </p:notesMasterIdLst>
  <p:handoutMasterIdLst>
    <p:handoutMasterId r:id="rId18"/>
  </p:handoutMasterIdLst>
  <p:sldIdLst>
    <p:sldId id="258" r:id="rId2"/>
    <p:sldId id="370" r:id="rId3"/>
    <p:sldId id="310" r:id="rId4"/>
    <p:sldId id="364" r:id="rId5"/>
    <p:sldId id="359" r:id="rId6"/>
    <p:sldId id="365" r:id="rId7"/>
    <p:sldId id="366" r:id="rId8"/>
    <p:sldId id="360" r:id="rId9"/>
    <p:sldId id="361" r:id="rId10"/>
    <p:sldId id="353" r:id="rId11"/>
    <p:sldId id="354" r:id="rId12"/>
    <p:sldId id="362" r:id="rId13"/>
    <p:sldId id="363" r:id="rId14"/>
    <p:sldId id="367" r:id="rId15"/>
    <p:sldId id="371" r:id="rId16"/>
  </p:sldIdLst>
  <p:sldSz cx="9144000" cy="5143500" type="screen16x9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3BB"/>
    <a:srgbClr val="016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5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F3E3A-6AF2-4B00-BD90-BD038BC3D694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3CF96B3-44FB-45A4-979F-ED6C9465D42F}">
      <dgm:prSet custT="1"/>
      <dgm:spPr/>
      <dgm:t>
        <a:bodyPr/>
        <a:lstStyle/>
        <a:p>
          <a:r>
            <a:rPr lang="en-NZ" sz="1600" dirty="0"/>
            <a:t>Portfolio targets</a:t>
          </a:r>
          <a:endParaRPr lang="en-US" sz="1600" dirty="0"/>
        </a:p>
      </dgm:t>
    </dgm:pt>
    <dgm:pt modelId="{DCFB9C47-2EA5-407E-AF6E-5D16BEDEDE75}" type="parTrans" cxnId="{61CC6DEB-E03A-4489-BF0B-BFCB23147344}">
      <dgm:prSet/>
      <dgm:spPr/>
      <dgm:t>
        <a:bodyPr/>
        <a:lstStyle/>
        <a:p>
          <a:endParaRPr lang="en-US"/>
        </a:p>
      </dgm:t>
    </dgm:pt>
    <dgm:pt modelId="{C295EB26-EE69-4224-AB25-A7144EE4EEF9}" type="sibTrans" cxnId="{61CC6DEB-E03A-4489-BF0B-BFCB23147344}">
      <dgm:prSet/>
      <dgm:spPr/>
      <dgm:t>
        <a:bodyPr/>
        <a:lstStyle/>
        <a:p>
          <a:endParaRPr lang="en-US"/>
        </a:p>
      </dgm:t>
    </dgm:pt>
    <dgm:pt modelId="{799C5B2F-63CD-4981-972F-8A84B8F58F79}">
      <dgm:prSet custT="1"/>
      <dgm:spPr/>
      <dgm:t>
        <a:bodyPr/>
        <a:lstStyle/>
        <a:p>
          <a:r>
            <a:rPr lang="en-NZ" sz="1600" dirty="0"/>
            <a:t>Proportion of Portfolio targets</a:t>
          </a:r>
          <a:endParaRPr lang="en-US" sz="1600" dirty="0"/>
        </a:p>
      </dgm:t>
    </dgm:pt>
    <dgm:pt modelId="{B68723DA-C0BF-48D8-8465-EA968D96D966}" type="parTrans" cxnId="{5C923640-C351-4466-8701-2010443DD1DF}">
      <dgm:prSet/>
      <dgm:spPr/>
      <dgm:t>
        <a:bodyPr/>
        <a:lstStyle/>
        <a:p>
          <a:endParaRPr lang="en-US"/>
        </a:p>
      </dgm:t>
    </dgm:pt>
    <dgm:pt modelId="{5EF2650E-6EF2-4DC6-8F70-383314528AE7}" type="sibTrans" cxnId="{5C923640-C351-4466-8701-2010443DD1DF}">
      <dgm:prSet/>
      <dgm:spPr/>
      <dgm:t>
        <a:bodyPr/>
        <a:lstStyle/>
        <a:p>
          <a:endParaRPr lang="en-US"/>
        </a:p>
      </dgm:t>
    </dgm:pt>
    <dgm:pt modelId="{338078DB-F344-411B-AD2A-E5B38F80114A}">
      <dgm:prSet custT="1"/>
      <dgm:spPr/>
      <dgm:t>
        <a:bodyPr/>
        <a:lstStyle/>
        <a:p>
          <a:r>
            <a:rPr lang="en-NZ" sz="1600" dirty="0"/>
            <a:t>Assessments and weightings</a:t>
          </a:r>
          <a:endParaRPr lang="en-US" sz="1600" dirty="0"/>
        </a:p>
      </dgm:t>
    </dgm:pt>
    <dgm:pt modelId="{C3F0E3F5-A7C7-4A38-97E7-DFF051DBCC33}" type="parTrans" cxnId="{04C511FC-3735-47B1-8EAA-53DEEE1F3E22}">
      <dgm:prSet/>
      <dgm:spPr/>
      <dgm:t>
        <a:bodyPr/>
        <a:lstStyle/>
        <a:p>
          <a:endParaRPr lang="en-US"/>
        </a:p>
      </dgm:t>
    </dgm:pt>
    <dgm:pt modelId="{985090CB-1364-4341-A9BE-F498AC9D4031}" type="sibTrans" cxnId="{04C511FC-3735-47B1-8EAA-53DEEE1F3E22}">
      <dgm:prSet/>
      <dgm:spPr/>
      <dgm:t>
        <a:bodyPr/>
        <a:lstStyle/>
        <a:p>
          <a:endParaRPr lang="en-US"/>
        </a:p>
      </dgm:t>
    </dgm:pt>
    <dgm:pt modelId="{50FEAAF5-0837-4B7F-8371-B2670D0D9314}">
      <dgm:prSet custT="1"/>
      <dgm:spPr/>
      <dgm:t>
        <a:bodyPr/>
        <a:lstStyle/>
        <a:p>
          <a:r>
            <a:rPr lang="en-NZ" sz="1600" dirty="0"/>
            <a:t>Research Programmes timeline</a:t>
          </a:r>
          <a:endParaRPr lang="en-US" sz="1600" dirty="0"/>
        </a:p>
      </dgm:t>
    </dgm:pt>
    <dgm:pt modelId="{4CEEE5D5-C58C-4C54-A8C5-1A6AB0046CC8}" type="parTrans" cxnId="{E0F5A5A5-16B7-495F-959D-CB0BC1C67F0A}">
      <dgm:prSet/>
      <dgm:spPr/>
      <dgm:t>
        <a:bodyPr/>
        <a:lstStyle/>
        <a:p>
          <a:endParaRPr lang="en-US"/>
        </a:p>
      </dgm:t>
    </dgm:pt>
    <dgm:pt modelId="{39DB9D2E-6789-4D96-9F63-321E0586FA3C}" type="sibTrans" cxnId="{E0F5A5A5-16B7-495F-959D-CB0BC1C67F0A}">
      <dgm:prSet/>
      <dgm:spPr/>
      <dgm:t>
        <a:bodyPr/>
        <a:lstStyle/>
        <a:p>
          <a:endParaRPr lang="en-US"/>
        </a:p>
      </dgm:t>
    </dgm:pt>
    <dgm:pt modelId="{A22D5B62-A69D-4172-8682-FF79250B6726}">
      <dgm:prSet custT="1"/>
      <dgm:spPr/>
      <dgm:t>
        <a:bodyPr/>
        <a:lstStyle/>
        <a:p>
          <a:r>
            <a:rPr lang="en-NZ" sz="1600" dirty="0"/>
            <a:t>Start of contract for both funding mechanisms</a:t>
          </a:r>
          <a:endParaRPr lang="en-US" sz="1600" dirty="0"/>
        </a:p>
      </dgm:t>
    </dgm:pt>
    <dgm:pt modelId="{B4807217-B2D6-45E3-9CD8-9C83836D2794}" type="parTrans" cxnId="{503ED436-3DA1-4826-BC1F-6FBDE1825D0B}">
      <dgm:prSet/>
      <dgm:spPr/>
      <dgm:t>
        <a:bodyPr/>
        <a:lstStyle/>
        <a:p>
          <a:endParaRPr lang="en-US"/>
        </a:p>
      </dgm:t>
    </dgm:pt>
    <dgm:pt modelId="{9E696778-5055-4C4D-B77D-C06DCDD1E19A}" type="sibTrans" cxnId="{503ED436-3DA1-4826-BC1F-6FBDE1825D0B}">
      <dgm:prSet/>
      <dgm:spPr/>
      <dgm:t>
        <a:bodyPr/>
        <a:lstStyle/>
        <a:p>
          <a:endParaRPr lang="en-US"/>
        </a:p>
      </dgm:t>
    </dgm:pt>
    <dgm:pt modelId="{EC0D9B4B-6A1D-41F3-95EE-5D5DFE037612}" type="pres">
      <dgm:prSet presAssocID="{E37F3E3A-6AF2-4B00-BD90-BD038BC3D694}" presName="root" presStyleCnt="0">
        <dgm:presLayoutVars>
          <dgm:dir/>
          <dgm:resizeHandles val="exact"/>
        </dgm:presLayoutVars>
      </dgm:prSet>
      <dgm:spPr/>
    </dgm:pt>
    <dgm:pt modelId="{5FE3DADA-7CA0-419E-80A8-B352D917A0FA}" type="pres">
      <dgm:prSet presAssocID="{B3CF96B3-44FB-45A4-979F-ED6C9465D42F}" presName="compNode" presStyleCnt="0"/>
      <dgm:spPr/>
    </dgm:pt>
    <dgm:pt modelId="{6BD08CD6-67E4-4848-9B1E-8F8CE495A6E7}" type="pres">
      <dgm:prSet presAssocID="{B3CF96B3-44FB-45A4-979F-ED6C9465D42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523E3A48-1A78-456C-9F19-DB9A36C69102}" type="pres">
      <dgm:prSet presAssocID="{B3CF96B3-44FB-45A4-979F-ED6C9465D42F}" presName="spaceRect" presStyleCnt="0"/>
      <dgm:spPr/>
    </dgm:pt>
    <dgm:pt modelId="{B8A0D838-DBAE-431E-84EF-4CF69F80D631}" type="pres">
      <dgm:prSet presAssocID="{B3CF96B3-44FB-45A4-979F-ED6C9465D42F}" presName="textRect" presStyleLbl="revTx" presStyleIdx="0" presStyleCnt="5">
        <dgm:presLayoutVars>
          <dgm:chMax val="1"/>
          <dgm:chPref val="1"/>
        </dgm:presLayoutVars>
      </dgm:prSet>
      <dgm:spPr/>
    </dgm:pt>
    <dgm:pt modelId="{51C87910-4EE6-463C-846C-043E679985C5}" type="pres">
      <dgm:prSet presAssocID="{C295EB26-EE69-4224-AB25-A7144EE4EEF9}" presName="sibTrans" presStyleCnt="0"/>
      <dgm:spPr/>
    </dgm:pt>
    <dgm:pt modelId="{EF79E8F8-3F10-4F2C-8BFD-5734B21FF107}" type="pres">
      <dgm:prSet presAssocID="{799C5B2F-63CD-4981-972F-8A84B8F58F79}" presName="compNode" presStyleCnt="0"/>
      <dgm:spPr/>
    </dgm:pt>
    <dgm:pt modelId="{4C8B5D71-0960-4D42-8BD1-C8E036DE650D}" type="pres">
      <dgm:prSet presAssocID="{799C5B2F-63CD-4981-972F-8A84B8F58F7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AC10639E-A8FF-454A-B6B0-D631338E6B7A}" type="pres">
      <dgm:prSet presAssocID="{799C5B2F-63CD-4981-972F-8A84B8F58F79}" presName="spaceRect" presStyleCnt="0"/>
      <dgm:spPr/>
    </dgm:pt>
    <dgm:pt modelId="{20146FAE-C10C-4C77-AFF4-A186C61FE9FB}" type="pres">
      <dgm:prSet presAssocID="{799C5B2F-63CD-4981-972F-8A84B8F58F79}" presName="textRect" presStyleLbl="revTx" presStyleIdx="1" presStyleCnt="5">
        <dgm:presLayoutVars>
          <dgm:chMax val="1"/>
          <dgm:chPref val="1"/>
        </dgm:presLayoutVars>
      </dgm:prSet>
      <dgm:spPr/>
    </dgm:pt>
    <dgm:pt modelId="{2047ACDA-7330-4960-B9EB-EE3ACA8A3778}" type="pres">
      <dgm:prSet presAssocID="{5EF2650E-6EF2-4DC6-8F70-383314528AE7}" presName="sibTrans" presStyleCnt="0"/>
      <dgm:spPr/>
    </dgm:pt>
    <dgm:pt modelId="{F5D94F03-9199-4840-84D5-6EF106220FC7}" type="pres">
      <dgm:prSet presAssocID="{338078DB-F344-411B-AD2A-E5B38F80114A}" presName="compNode" presStyleCnt="0"/>
      <dgm:spPr/>
    </dgm:pt>
    <dgm:pt modelId="{FA7A522E-5090-4AF9-98C5-E6EE201906C5}" type="pres">
      <dgm:prSet presAssocID="{338078DB-F344-411B-AD2A-E5B38F80114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555758F2-EB0D-454F-B8D9-1A5932B97483}" type="pres">
      <dgm:prSet presAssocID="{338078DB-F344-411B-AD2A-E5B38F80114A}" presName="spaceRect" presStyleCnt="0"/>
      <dgm:spPr/>
    </dgm:pt>
    <dgm:pt modelId="{36F706CA-9117-44CD-9EC0-9C132BB2DE37}" type="pres">
      <dgm:prSet presAssocID="{338078DB-F344-411B-AD2A-E5B38F80114A}" presName="textRect" presStyleLbl="revTx" presStyleIdx="2" presStyleCnt="5">
        <dgm:presLayoutVars>
          <dgm:chMax val="1"/>
          <dgm:chPref val="1"/>
        </dgm:presLayoutVars>
      </dgm:prSet>
      <dgm:spPr/>
    </dgm:pt>
    <dgm:pt modelId="{D2B8C409-688E-455D-B1D9-9750AACBDDC0}" type="pres">
      <dgm:prSet presAssocID="{985090CB-1364-4341-A9BE-F498AC9D4031}" presName="sibTrans" presStyleCnt="0"/>
      <dgm:spPr/>
    </dgm:pt>
    <dgm:pt modelId="{04920C69-B1E7-4FEE-81A8-0028184DAF04}" type="pres">
      <dgm:prSet presAssocID="{50FEAAF5-0837-4B7F-8371-B2670D0D9314}" presName="compNode" presStyleCnt="0"/>
      <dgm:spPr/>
    </dgm:pt>
    <dgm:pt modelId="{29FFF655-850C-4FD6-B1FB-8BFA98B284B7}" type="pres">
      <dgm:prSet presAssocID="{50FEAAF5-0837-4B7F-8371-B2670D0D931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larm Ringing with solid fill"/>
        </a:ext>
      </dgm:extLst>
    </dgm:pt>
    <dgm:pt modelId="{1525FE49-976E-4891-A11D-1F5197CDF1FB}" type="pres">
      <dgm:prSet presAssocID="{50FEAAF5-0837-4B7F-8371-B2670D0D9314}" presName="spaceRect" presStyleCnt="0"/>
      <dgm:spPr/>
    </dgm:pt>
    <dgm:pt modelId="{01434022-7DCF-4601-999E-AD5E31650C20}" type="pres">
      <dgm:prSet presAssocID="{50FEAAF5-0837-4B7F-8371-B2670D0D9314}" presName="textRect" presStyleLbl="revTx" presStyleIdx="3" presStyleCnt="5">
        <dgm:presLayoutVars>
          <dgm:chMax val="1"/>
          <dgm:chPref val="1"/>
        </dgm:presLayoutVars>
      </dgm:prSet>
      <dgm:spPr/>
    </dgm:pt>
    <dgm:pt modelId="{19F06900-D0A9-48F0-ABA5-2C15D45019F5}" type="pres">
      <dgm:prSet presAssocID="{39DB9D2E-6789-4D96-9F63-321E0586FA3C}" presName="sibTrans" presStyleCnt="0"/>
      <dgm:spPr/>
    </dgm:pt>
    <dgm:pt modelId="{8E1235E8-A6FC-485F-9073-C0087A02B417}" type="pres">
      <dgm:prSet presAssocID="{A22D5B62-A69D-4172-8682-FF79250B6726}" presName="compNode" presStyleCnt="0"/>
      <dgm:spPr/>
    </dgm:pt>
    <dgm:pt modelId="{080D97AF-FBC9-46F2-BF2E-E99512D31BBF}" type="pres">
      <dgm:prSet presAssocID="{A22D5B62-A69D-4172-8682-FF79250B672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AF0F76FC-5F97-457A-AA7F-FBB47D0D72C4}" type="pres">
      <dgm:prSet presAssocID="{A22D5B62-A69D-4172-8682-FF79250B6726}" presName="spaceRect" presStyleCnt="0"/>
      <dgm:spPr/>
    </dgm:pt>
    <dgm:pt modelId="{4C12E1DB-3AA7-4703-AED4-1897BC73C65D}" type="pres">
      <dgm:prSet presAssocID="{A22D5B62-A69D-4172-8682-FF79250B6726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03ED436-3DA1-4826-BC1F-6FBDE1825D0B}" srcId="{E37F3E3A-6AF2-4B00-BD90-BD038BC3D694}" destId="{A22D5B62-A69D-4172-8682-FF79250B6726}" srcOrd="4" destOrd="0" parTransId="{B4807217-B2D6-45E3-9CD8-9C83836D2794}" sibTransId="{9E696778-5055-4C4D-B77D-C06DCDD1E19A}"/>
    <dgm:cxn modelId="{5C923640-C351-4466-8701-2010443DD1DF}" srcId="{E37F3E3A-6AF2-4B00-BD90-BD038BC3D694}" destId="{799C5B2F-63CD-4981-972F-8A84B8F58F79}" srcOrd="1" destOrd="0" parTransId="{B68723DA-C0BF-48D8-8465-EA968D96D966}" sibTransId="{5EF2650E-6EF2-4DC6-8F70-383314528AE7}"/>
    <dgm:cxn modelId="{30DB334F-7D6F-467F-BD77-CC66CB9D3679}" type="presOf" srcId="{B3CF96B3-44FB-45A4-979F-ED6C9465D42F}" destId="{B8A0D838-DBAE-431E-84EF-4CF69F80D631}" srcOrd="0" destOrd="0" presId="urn:microsoft.com/office/officeart/2018/2/layout/IconLabelList"/>
    <dgm:cxn modelId="{3AE9FC56-8F85-419A-8D14-E13234027A58}" type="presOf" srcId="{799C5B2F-63CD-4981-972F-8A84B8F58F79}" destId="{20146FAE-C10C-4C77-AFF4-A186C61FE9FB}" srcOrd="0" destOrd="0" presId="urn:microsoft.com/office/officeart/2018/2/layout/IconLabelList"/>
    <dgm:cxn modelId="{35730882-5CE6-4AC0-A1A2-7BA34E484DC3}" type="presOf" srcId="{50FEAAF5-0837-4B7F-8371-B2670D0D9314}" destId="{01434022-7DCF-4601-999E-AD5E31650C20}" srcOrd="0" destOrd="0" presId="urn:microsoft.com/office/officeart/2018/2/layout/IconLabelList"/>
    <dgm:cxn modelId="{B9531684-63A4-4096-B778-3F2A4DFAB402}" type="presOf" srcId="{E37F3E3A-6AF2-4B00-BD90-BD038BC3D694}" destId="{EC0D9B4B-6A1D-41F3-95EE-5D5DFE037612}" srcOrd="0" destOrd="0" presId="urn:microsoft.com/office/officeart/2018/2/layout/IconLabelList"/>
    <dgm:cxn modelId="{E0F5A5A5-16B7-495F-959D-CB0BC1C67F0A}" srcId="{E37F3E3A-6AF2-4B00-BD90-BD038BC3D694}" destId="{50FEAAF5-0837-4B7F-8371-B2670D0D9314}" srcOrd="3" destOrd="0" parTransId="{4CEEE5D5-C58C-4C54-A8C5-1A6AB0046CC8}" sibTransId="{39DB9D2E-6789-4D96-9F63-321E0586FA3C}"/>
    <dgm:cxn modelId="{90A018C0-A030-4A52-B4F2-DEF57C9DCD03}" type="presOf" srcId="{338078DB-F344-411B-AD2A-E5B38F80114A}" destId="{36F706CA-9117-44CD-9EC0-9C132BB2DE37}" srcOrd="0" destOrd="0" presId="urn:microsoft.com/office/officeart/2018/2/layout/IconLabelList"/>
    <dgm:cxn modelId="{98801ECE-8651-4CBF-A40D-22D3311855CB}" type="presOf" srcId="{A22D5B62-A69D-4172-8682-FF79250B6726}" destId="{4C12E1DB-3AA7-4703-AED4-1897BC73C65D}" srcOrd="0" destOrd="0" presId="urn:microsoft.com/office/officeart/2018/2/layout/IconLabelList"/>
    <dgm:cxn modelId="{61CC6DEB-E03A-4489-BF0B-BFCB23147344}" srcId="{E37F3E3A-6AF2-4B00-BD90-BD038BC3D694}" destId="{B3CF96B3-44FB-45A4-979F-ED6C9465D42F}" srcOrd="0" destOrd="0" parTransId="{DCFB9C47-2EA5-407E-AF6E-5D16BEDEDE75}" sibTransId="{C295EB26-EE69-4224-AB25-A7144EE4EEF9}"/>
    <dgm:cxn modelId="{04C511FC-3735-47B1-8EAA-53DEEE1F3E22}" srcId="{E37F3E3A-6AF2-4B00-BD90-BD038BC3D694}" destId="{338078DB-F344-411B-AD2A-E5B38F80114A}" srcOrd="2" destOrd="0" parTransId="{C3F0E3F5-A7C7-4A38-97E7-DFF051DBCC33}" sibTransId="{985090CB-1364-4341-A9BE-F498AC9D4031}"/>
    <dgm:cxn modelId="{03C5CC2B-0DF3-427D-8EA4-E8E4793A312E}" type="presParOf" srcId="{EC0D9B4B-6A1D-41F3-95EE-5D5DFE037612}" destId="{5FE3DADA-7CA0-419E-80A8-B352D917A0FA}" srcOrd="0" destOrd="0" presId="urn:microsoft.com/office/officeart/2018/2/layout/IconLabelList"/>
    <dgm:cxn modelId="{A15CA4F7-5444-4D58-8A81-0826814A64DA}" type="presParOf" srcId="{5FE3DADA-7CA0-419E-80A8-B352D917A0FA}" destId="{6BD08CD6-67E4-4848-9B1E-8F8CE495A6E7}" srcOrd="0" destOrd="0" presId="urn:microsoft.com/office/officeart/2018/2/layout/IconLabelList"/>
    <dgm:cxn modelId="{82E3FC9E-4251-4D65-81F8-449CD2BD146B}" type="presParOf" srcId="{5FE3DADA-7CA0-419E-80A8-B352D917A0FA}" destId="{523E3A48-1A78-456C-9F19-DB9A36C69102}" srcOrd="1" destOrd="0" presId="urn:microsoft.com/office/officeart/2018/2/layout/IconLabelList"/>
    <dgm:cxn modelId="{EC2915CF-6BE1-4AD8-B09F-144FC517245F}" type="presParOf" srcId="{5FE3DADA-7CA0-419E-80A8-B352D917A0FA}" destId="{B8A0D838-DBAE-431E-84EF-4CF69F80D631}" srcOrd="2" destOrd="0" presId="urn:microsoft.com/office/officeart/2018/2/layout/IconLabelList"/>
    <dgm:cxn modelId="{895D63F4-5470-4C09-9909-C95D509AEA74}" type="presParOf" srcId="{EC0D9B4B-6A1D-41F3-95EE-5D5DFE037612}" destId="{51C87910-4EE6-463C-846C-043E679985C5}" srcOrd="1" destOrd="0" presId="urn:microsoft.com/office/officeart/2018/2/layout/IconLabelList"/>
    <dgm:cxn modelId="{32E45CA1-430A-4BC7-BFBD-5F0D22A80203}" type="presParOf" srcId="{EC0D9B4B-6A1D-41F3-95EE-5D5DFE037612}" destId="{EF79E8F8-3F10-4F2C-8BFD-5734B21FF107}" srcOrd="2" destOrd="0" presId="urn:microsoft.com/office/officeart/2018/2/layout/IconLabelList"/>
    <dgm:cxn modelId="{7B15E291-EE93-4D20-9AE3-79C2E22E217A}" type="presParOf" srcId="{EF79E8F8-3F10-4F2C-8BFD-5734B21FF107}" destId="{4C8B5D71-0960-4D42-8BD1-C8E036DE650D}" srcOrd="0" destOrd="0" presId="urn:microsoft.com/office/officeart/2018/2/layout/IconLabelList"/>
    <dgm:cxn modelId="{A666FD71-E74F-4351-BB2B-47E3D621A142}" type="presParOf" srcId="{EF79E8F8-3F10-4F2C-8BFD-5734B21FF107}" destId="{AC10639E-A8FF-454A-B6B0-D631338E6B7A}" srcOrd="1" destOrd="0" presId="urn:microsoft.com/office/officeart/2018/2/layout/IconLabelList"/>
    <dgm:cxn modelId="{DE607178-C312-42D5-A579-C7B28BC86FCC}" type="presParOf" srcId="{EF79E8F8-3F10-4F2C-8BFD-5734B21FF107}" destId="{20146FAE-C10C-4C77-AFF4-A186C61FE9FB}" srcOrd="2" destOrd="0" presId="urn:microsoft.com/office/officeart/2018/2/layout/IconLabelList"/>
    <dgm:cxn modelId="{73D4E884-84E6-425B-9C0C-D9449DB0D8C3}" type="presParOf" srcId="{EC0D9B4B-6A1D-41F3-95EE-5D5DFE037612}" destId="{2047ACDA-7330-4960-B9EB-EE3ACA8A3778}" srcOrd="3" destOrd="0" presId="urn:microsoft.com/office/officeart/2018/2/layout/IconLabelList"/>
    <dgm:cxn modelId="{8A64F870-D137-4AE3-87C9-FBBF721EC641}" type="presParOf" srcId="{EC0D9B4B-6A1D-41F3-95EE-5D5DFE037612}" destId="{F5D94F03-9199-4840-84D5-6EF106220FC7}" srcOrd="4" destOrd="0" presId="urn:microsoft.com/office/officeart/2018/2/layout/IconLabelList"/>
    <dgm:cxn modelId="{6F463C30-56AC-479D-B452-A5B27980EF75}" type="presParOf" srcId="{F5D94F03-9199-4840-84D5-6EF106220FC7}" destId="{FA7A522E-5090-4AF9-98C5-E6EE201906C5}" srcOrd="0" destOrd="0" presId="urn:microsoft.com/office/officeart/2018/2/layout/IconLabelList"/>
    <dgm:cxn modelId="{7FEAA5B8-A7BC-429D-9CED-FBF59172A58C}" type="presParOf" srcId="{F5D94F03-9199-4840-84D5-6EF106220FC7}" destId="{555758F2-EB0D-454F-B8D9-1A5932B97483}" srcOrd="1" destOrd="0" presId="urn:microsoft.com/office/officeart/2018/2/layout/IconLabelList"/>
    <dgm:cxn modelId="{8B6ABCD6-3ADA-4049-8441-A465B0C597D8}" type="presParOf" srcId="{F5D94F03-9199-4840-84D5-6EF106220FC7}" destId="{36F706CA-9117-44CD-9EC0-9C132BB2DE37}" srcOrd="2" destOrd="0" presId="urn:microsoft.com/office/officeart/2018/2/layout/IconLabelList"/>
    <dgm:cxn modelId="{BACBAC17-3236-458A-A207-7017827BCC75}" type="presParOf" srcId="{EC0D9B4B-6A1D-41F3-95EE-5D5DFE037612}" destId="{D2B8C409-688E-455D-B1D9-9750AACBDDC0}" srcOrd="5" destOrd="0" presId="urn:microsoft.com/office/officeart/2018/2/layout/IconLabelList"/>
    <dgm:cxn modelId="{7474398D-0E6D-40DC-9364-4C7D5658C08A}" type="presParOf" srcId="{EC0D9B4B-6A1D-41F3-95EE-5D5DFE037612}" destId="{04920C69-B1E7-4FEE-81A8-0028184DAF04}" srcOrd="6" destOrd="0" presId="urn:microsoft.com/office/officeart/2018/2/layout/IconLabelList"/>
    <dgm:cxn modelId="{06641068-11AC-494E-95AB-0799BE6B3C23}" type="presParOf" srcId="{04920C69-B1E7-4FEE-81A8-0028184DAF04}" destId="{29FFF655-850C-4FD6-B1FB-8BFA98B284B7}" srcOrd="0" destOrd="0" presId="urn:microsoft.com/office/officeart/2018/2/layout/IconLabelList"/>
    <dgm:cxn modelId="{855C563D-F982-493B-94A8-85D585FBE2E8}" type="presParOf" srcId="{04920C69-B1E7-4FEE-81A8-0028184DAF04}" destId="{1525FE49-976E-4891-A11D-1F5197CDF1FB}" srcOrd="1" destOrd="0" presId="urn:microsoft.com/office/officeart/2018/2/layout/IconLabelList"/>
    <dgm:cxn modelId="{33C67D48-95CA-4432-BAF1-7F4AE50D0490}" type="presParOf" srcId="{04920C69-B1E7-4FEE-81A8-0028184DAF04}" destId="{01434022-7DCF-4601-999E-AD5E31650C20}" srcOrd="2" destOrd="0" presId="urn:microsoft.com/office/officeart/2018/2/layout/IconLabelList"/>
    <dgm:cxn modelId="{C39833AF-448F-4737-A33C-66E9B4351F34}" type="presParOf" srcId="{EC0D9B4B-6A1D-41F3-95EE-5D5DFE037612}" destId="{19F06900-D0A9-48F0-ABA5-2C15D45019F5}" srcOrd="7" destOrd="0" presId="urn:microsoft.com/office/officeart/2018/2/layout/IconLabelList"/>
    <dgm:cxn modelId="{7E3BAD68-E5EE-46C8-A72F-F1F47532D2F2}" type="presParOf" srcId="{EC0D9B4B-6A1D-41F3-95EE-5D5DFE037612}" destId="{8E1235E8-A6FC-485F-9073-C0087A02B417}" srcOrd="8" destOrd="0" presId="urn:microsoft.com/office/officeart/2018/2/layout/IconLabelList"/>
    <dgm:cxn modelId="{B91757B9-880F-4BA0-8A66-40494BCAFF9D}" type="presParOf" srcId="{8E1235E8-A6FC-485F-9073-C0087A02B417}" destId="{080D97AF-FBC9-46F2-BF2E-E99512D31BBF}" srcOrd="0" destOrd="0" presId="urn:microsoft.com/office/officeart/2018/2/layout/IconLabelList"/>
    <dgm:cxn modelId="{A8E6E997-9385-4979-81C3-AAFE4BEA9DC6}" type="presParOf" srcId="{8E1235E8-A6FC-485F-9073-C0087A02B417}" destId="{AF0F76FC-5F97-457A-AA7F-FBB47D0D72C4}" srcOrd="1" destOrd="0" presId="urn:microsoft.com/office/officeart/2018/2/layout/IconLabelList"/>
    <dgm:cxn modelId="{F063C567-6B44-414B-904B-68DE9AC8AE32}" type="presParOf" srcId="{8E1235E8-A6FC-485F-9073-C0087A02B417}" destId="{4C12E1DB-3AA7-4703-AED4-1897BC73C65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C8D0DF-66D9-4C11-B4F8-2F7935522BC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62E72B3-92B7-4EBB-BE05-E64A8236F051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Live Q&amp;A sessions in July</a:t>
          </a:r>
          <a:endParaRPr lang="en-US" dirty="0"/>
        </a:p>
      </dgm:t>
    </dgm:pt>
    <dgm:pt modelId="{1B097CE8-C1EF-4D61-B691-CF1E28E48AD3}" type="parTrans" cxnId="{B480CB7C-2529-4FCF-9E98-545FE5C02A57}">
      <dgm:prSet/>
      <dgm:spPr/>
      <dgm:t>
        <a:bodyPr/>
        <a:lstStyle/>
        <a:p>
          <a:endParaRPr lang="en-US"/>
        </a:p>
      </dgm:t>
    </dgm:pt>
    <dgm:pt modelId="{C1A010BA-9113-459D-9741-76FC0D479E48}" type="sibTrans" cxnId="{B480CB7C-2529-4FCF-9E98-545FE5C02A5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ADEC477-B7E8-406B-8E00-F2F2CD856E17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Call for Proposals beginning of September</a:t>
          </a:r>
          <a:endParaRPr lang="en-US" dirty="0"/>
        </a:p>
      </dgm:t>
    </dgm:pt>
    <dgm:pt modelId="{4F47037E-B56C-4CB6-8F80-C5FF0122BB00}" type="parTrans" cxnId="{ABA25BBB-28CE-462A-8140-301707861F4A}">
      <dgm:prSet/>
      <dgm:spPr/>
      <dgm:t>
        <a:bodyPr/>
        <a:lstStyle/>
        <a:p>
          <a:endParaRPr lang="en-US"/>
        </a:p>
      </dgm:t>
    </dgm:pt>
    <dgm:pt modelId="{1E830458-07E6-4D79-9DBF-7276A16CA783}" type="sibTrans" cxnId="{ABA25BBB-28CE-462A-8140-301707861F4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96408E3-052F-4605-9791-784151B2E081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Portal opening beginning of October</a:t>
          </a:r>
          <a:endParaRPr lang="en-US" dirty="0"/>
        </a:p>
      </dgm:t>
    </dgm:pt>
    <dgm:pt modelId="{5475E918-42DC-4FF4-B820-3A75F7C71878}" type="parTrans" cxnId="{08C8DCCE-7362-4D77-888E-935007EF47D6}">
      <dgm:prSet/>
      <dgm:spPr/>
      <dgm:t>
        <a:bodyPr/>
        <a:lstStyle/>
        <a:p>
          <a:endParaRPr lang="en-US"/>
        </a:p>
      </dgm:t>
    </dgm:pt>
    <dgm:pt modelId="{B21E9A72-533A-4F4C-8C58-071BED4CA085}" type="sibTrans" cxnId="{08C8DCCE-7362-4D77-888E-935007EF47D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8FB8B8C-908D-49F5-9904-FE366203FD60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Endeavour Fund Roadshows in October</a:t>
          </a:r>
          <a:endParaRPr lang="en-US" dirty="0"/>
        </a:p>
      </dgm:t>
    </dgm:pt>
    <dgm:pt modelId="{0FB90915-E23C-41F1-97DB-A33ADE6E8EB1}" type="parTrans" cxnId="{9E02C6FA-E31E-40FC-8059-244DF3DF5922}">
      <dgm:prSet/>
      <dgm:spPr/>
      <dgm:t>
        <a:bodyPr/>
        <a:lstStyle/>
        <a:p>
          <a:endParaRPr lang="en-US"/>
        </a:p>
      </dgm:t>
    </dgm:pt>
    <dgm:pt modelId="{BB69A900-A329-42BD-9ED4-866A98D24CAE}" type="sibTrans" cxnId="{9E02C6FA-E31E-40FC-8059-244DF3DF5922}">
      <dgm:prSet/>
      <dgm:spPr/>
      <dgm:t>
        <a:bodyPr/>
        <a:lstStyle/>
        <a:p>
          <a:endParaRPr lang="en-US"/>
        </a:p>
      </dgm:t>
    </dgm:pt>
    <dgm:pt modelId="{D5DA5E7E-DB71-47AA-845D-E1DFE08CB9CB}" type="pres">
      <dgm:prSet presAssocID="{3FC8D0DF-66D9-4C11-B4F8-2F7935522BC2}" presName="root" presStyleCnt="0">
        <dgm:presLayoutVars>
          <dgm:dir/>
          <dgm:resizeHandles val="exact"/>
        </dgm:presLayoutVars>
      </dgm:prSet>
      <dgm:spPr/>
    </dgm:pt>
    <dgm:pt modelId="{9EC5F542-9C32-4AA4-A928-0BCE175C1206}" type="pres">
      <dgm:prSet presAssocID="{A62E72B3-92B7-4EBB-BE05-E64A8236F051}" presName="compNode" presStyleCnt="0"/>
      <dgm:spPr/>
    </dgm:pt>
    <dgm:pt modelId="{6EE305DE-5000-4364-B332-4312EF68E87F}" type="pres">
      <dgm:prSet presAssocID="{A62E72B3-92B7-4EBB-BE05-E64A8236F051}" presName="bgRect" presStyleLbl="bgShp" presStyleIdx="0" presStyleCnt="4"/>
      <dgm:spPr/>
    </dgm:pt>
    <dgm:pt modelId="{DF98971E-E579-4923-8484-2FF0DC8F0875}" type="pres">
      <dgm:prSet presAssocID="{A62E72B3-92B7-4EBB-BE05-E64A8236F05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05341352-DC70-4C2D-9EA4-FE235F386DAF}" type="pres">
      <dgm:prSet presAssocID="{A62E72B3-92B7-4EBB-BE05-E64A8236F051}" presName="spaceRect" presStyleCnt="0"/>
      <dgm:spPr/>
    </dgm:pt>
    <dgm:pt modelId="{72DDEC70-2F46-47B3-B092-F409FB095699}" type="pres">
      <dgm:prSet presAssocID="{A62E72B3-92B7-4EBB-BE05-E64A8236F051}" presName="parTx" presStyleLbl="revTx" presStyleIdx="0" presStyleCnt="4">
        <dgm:presLayoutVars>
          <dgm:chMax val="0"/>
          <dgm:chPref val="0"/>
        </dgm:presLayoutVars>
      </dgm:prSet>
      <dgm:spPr/>
    </dgm:pt>
    <dgm:pt modelId="{D7F3DC9C-29CD-4993-AAB4-C42395469E6B}" type="pres">
      <dgm:prSet presAssocID="{C1A010BA-9113-459D-9741-76FC0D479E48}" presName="sibTrans" presStyleCnt="0"/>
      <dgm:spPr/>
    </dgm:pt>
    <dgm:pt modelId="{4E97B460-7EEA-431A-B830-3D82DA0F4445}" type="pres">
      <dgm:prSet presAssocID="{6ADEC477-B7E8-406B-8E00-F2F2CD856E17}" presName="compNode" presStyleCnt="0"/>
      <dgm:spPr/>
    </dgm:pt>
    <dgm:pt modelId="{2B593820-BD50-49F0-900C-459009099883}" type="pres">
      <dgm:prSet presAssocID="{6ADEC477-B7E8-406B-8E00-F2F2CD856E17}" presName="bgRect" presStyleLbl="bgShp" presStyleIdx="1" presStyleCnt="4"/>
      <dgm:spPr/>
    </dgm:pt>
    <dgm:pt modelId="{DD23C1DE-FCEB-44E1-BE4E-0560231E5BE3}" type="pres">
      <dgm:prSet presAssocID="{6ADEC477-B7E8-406B-8E00-F2F2CD856E1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F0A8CBD-6B3B-4B32-A504-2932064FE07A}" type="pres">
      <dgm:prSet presAssocID="{6ADEC477-B7E8-406B-8E00-F2F2CD856E17}" presName="spaceRect" presStyleCnt="0"/>
      <dgm:spPr/>
    </dgm:pt>
    <dgm:pt modelId="{53A98267-D244-4C75-AF5F-70F8F1946BF1}" type="pres">
      <dgm:prSet presAssocID="{6ADEC477-B7E8-406B-8E00-F2F2CD856E17}" presName="parTx" presStyleLbl="revTx" presStyleIdx="1" presStyleCnt="4">
        <dgm:presLayoutVars>
          <dgm:chMax val="0"/>
          <dgm:chPref val="0"/>
        </dgm:presLayoutVars>
      </dgm:prSet>
      <dgm:spPr/>
    </dgm:pt>
    <dgm:pt modelId="{C873FB08-814E-4CCE-8B28-EAC2A5D72327}" type="pres">
      <dgm:prSet presAssocID="{1E830458-07E6-4D79-9DBF-7276A16CA783}" presName="sibTrans" presStyleCnt="0"/>
      <dgm:spPr/>
    </dgm:pt>
    <dgm:pt modelId="{14F54701-D0A4-4B41-BE10-4C704BFC3955}" type="pres">
      <dgm:prSet presAssocID="{996408E3-052F-4605-9791-784151B2E081}" presName="compNode" presStyleCnt="0"/>
      <dgm:spPr/>
    </dgm:pt>
    <dgm:pt modelId="{AF94F37A-2895-44FF-A836-2C4775FEBC3B}" type="pres">
      <dgm:prSet presAssocID="{996408E3-052F-4605-9791-784151B2E081}" presName="bgRect" presStyleLbl="bgShp" presStyleIdx="2" presStyleCnt="4"/>
      <dgm:spPr/>
    </dgm:pt>
    <dgm:pt modelId="{38EF8D0F-BB9F-4234-B347-AFE6834D7A35}" type="pres">
      <dgm:prSet presAssocID="{996408E3-052F-4605-9791-784151B2E08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0146479F-B3AC-47DE-86C3-E32C2DCB13E3}" type="pres">
      <dgm:prSet presAssocID="{996408E3-052F-4605-9791-784151B2E081}" presName="spaceRect" presStyleCnt="0"/>
      <dgm:spPr/>
    </dgm:pt>
    <dgm:pt modelId="{42FAAA5C-80B1-4C13-A178-AC523110B3FB}" type="pres">
      <dgm:prSet presAssocID="{996408E3-052F-4605-9791-784151B2E081}" presName="parTx" presStyleLbl="revTx" presStyleIdx="2" presStyleCnt="4">
        <dgm:presLayoutVars>
          <dgm:chMax val="0"/>
          <dgm:chPref val="0"/>
        </dgm:presLayoutVars>
      </dgm:prSet>
      <dgm:spPr/>
    </dgm:pt>
    <dgm:pt modelId="{2D17A545-0B50-4CB0-ABF8-9EA43CECB818}" type="pres">
      <dgm:prSet presAssocID="{B21E9A72-533A-4F4C-8C58-071BED4CA085}" presName="sibTrans" presStyleCnt="0"/>
      <dgm:spPr/>
    </dgm:pt>
    <dgm:pt modelId="{8BD78697-414C-4A24-BD2D-ABADAB8269F0}" type="pres">
      <dgm:prSet presAssocID="{A8FB8B8C-908D-49F5-9904-FE366203FD60}" presName="compNode" presStyleCnt="0"/>
      <dgm:spPr/>
    </dgm:pt>
    <dgm:pt modelId="{4544EDB2-6494-4EAA-8B63-EF231A46FCD4}" type="pres">
      <dgm:prSet presAssocID="{A8FB8B8C-908D-49F5-9904-FE366203FD60}" presName="bgRect" presStyleLbl="bgShp" presStyleIdx="3" presStyleCnt="4"/>
      <dgm:spPr/>
    </dgm:pt>
    <dgm:pt modelId="{D7642A0F-17F7-44A2-A544-6F2B590BEBB3}" type="pres">
      <dgm:prSet presAssocID="{A8FB8B8C-908D-49F5-9904-FE366203FD6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nowflake"/>
        </a:ext>
      </dgm:extLst>
    </dgm:pt>
    <dgm:pt modelId="{7A0D8F94-4024-4837-8A0A-4BB2CC1714D8}" type="pres">
      <dgm:prSet presAssocID="{A8FB8B8C-908D-49F5-9904-FE366203FD60}" presName="spaceRect" presStyleCnt="0"/>
      <dgm:spPr/>
    </dgm:pt>
    <dgm:pt modelId="{0DCE77DC-320B-4857-92D0-80C28B14E7C1}" type="pres">
      <dgm:prSet presAssocID="{A8FB8B8C-908D-49F5-9904-FE366203FD6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480CB7C-2529-4FCF-9E98-545FE5C02A57}" srcId="{3FC8D0DF-66D9-4C11-B4F8-2F7935522BC2}" destId="{A62E72B3-92B7-4EBB-BE05-E64A8236F051}" srcOrd="0" destOrd="0" parTransId="{1B097CE8-C1EF-4D61-B691-CF1E28E48AD3}" sibTransId="{C1A010BA-9113-459D-9741-76FC0D479E48}"/>
    <dgm:cxn modelId="{8C619586-F1CD-4677-B026-316660A07694}" type="presOf" srcId="{A8FB8B8C-908D-49F5-9904-FE366203FD60}" destId="{0DCE77DC-320B-4857-92D0-80C28B14E7C1}" srcOrd="0" destOrd="0" presId="urn:microsoft.com/office/officeart/2018/2/layout/IconVerticalSolidList"/>
    <dgm:cxn modelId="{D58EF0AA-830C-4E46-9B6B-EAAF757A6FBA}" type="presOf" srcId="{3FC8D0DF-66D9-4C11-B4F8-2F7935522BC2}" destId="{D5DA5E7E-DB71-47AA-845D-E1DFE08CB9CB}" srcOrd="0" destOrd="0" presId="urn:microsoft.com/office/officeart/2018/2/layout/IconVerticalSolidList"/>
    <dgm:cxn modelId="{545A20B4-7262-4918-98C5-E402FCAE86E1}" type="presOf" srcId="{6ADEC477-B7E8-406B-8E00-F2F2CD856E17}" destId="{53A98267-D244-4C75-AF5F-70F8F1946BF1}" srcOrd="0" destOrd="0" presId="urn:microsoft.com/office/officeart/2018/2/layout/IconVerticalSolidList"/>
    <dgm:cxn modelId="{D0DDC6B4-C930-48A5-9228-CC06EC55A0E5}" type="presOf" srcId="{A62E72B3-92B7-4EBB-BE05-E64A8236F051}" destId="{72DDEC70-2F46-47B3-B092-F409FB095699}" srcOrd="0" destOrd="0" presId="urn:microsoft.com/office/officeart/2018/2/layout/IconVerticalSolidList"/>
    <dgm:cxn modelId="{ABA25BBB-28CE-462A-8140-301707861F4A}" srcId="{3FC8D0DF-66D9-4C11-B4F8-2F7935522BC2}" destId="{6ADEC477-B7E8-406B-8E00-F2F2CD856E17}" srcOrd="1" destOrd="0" parTransId="{4F47037E-B56C-4CB6-8F80-C5FF0122BB00}" sibTransId="{1E830458-07E6-4D79-9DBF-7276A16CA783}"/>
    <dgm:cxn modelId="{08C8DCCE-7362-4D77-888E-935007EF47D6}" srcId="{3FC8D0DF-66D9-4C11-B4F8-2F7935522BC2}" destId="{996408E3-052F-4605-9791-784151B2E081}" srcOrd="2" destOrd="0" parTransId="{5475E918-42DC-4FF4-B820-3A75F7C71878}" sibTransId="{B21E9A72-533A-4F4C-8C58-071BED4CA085}"/>
    <dgm:cxn modelId="{572AE3EE-4858-4713-AF3D-A7AAC59BF77C}" type="presOf" srcId="{996408E3-052F-4605-9791-784151B2E081}" destId="{42FAAA5C-80B1-4C13-A178-AC523110B3FB}" srcOrd="0" destOrd="0" presId="urn:microsoft.com/office/officeart/2018/2/layout/IconVerticalSolidList"/>
    <dgm:cxn modelId="{9E02C6FA-E31E-40FC-8059-244DF3DF5922}" srcId="{3FC8D0DF-66D9-4C11-B4F8-2F7935522BC2}" destId="{A8FB8B8C-908D-49F5-9904-FE366203FD60}" srcOrd="3" destOrd="0" parTransId="{0FB90915-E23C-41F1-97DB-A33ADE6E8EB1}" sibTransId="{BB69A900-A329-42BD-9ED4-866A98D24CAE}"/>
    <dgm:cxn modelId="{70E21356-BBBD-431C-AF28-4C2CDEF74854}" type="presParOf" srcId="{D5DA5E7E-DB71-47AA-845D-E1DFE08CB9CB}" destId="{9EC5F542-9C32-4AA4-A928-0BCE175C1206}" srcOrd="0" destOrd="0" presId="urn:microsoft.com/office/officeart/2018/2/layout/IconVerticalSolidList"/>
    <dgm:cxn modelId="{89213FAA-7FAD-4F2F-BDF6-64C333D5EDA8}" type="presParOf" srcId="{9EC5F542-9C32-4AA4-A928-0BCE175C1206}" destId="{6EE305DE-5000-4364-B332-4312EF68E87F}" srcOrd="0" destOrd="0" presId="urn:microsoft.com/office/officeart/2018/2/layout/IconVerticalSolidList"/>
    <dgm:cxn modelId="{2E1FE3B9-DBF5-4981-B360-D05B5020F23D}" type="presParOf" srcId="{9EC5F542-9C32-4AA4-A928-0BCE175C1206}" destId="{DF98971E-E579-4923-8484-2FF0DC8F0875}" srcOrd="1" destOrd="0" presId="urn:microsoft.com/office/officeart/2018/2/layout/IconVerticalSolidList"/>
    <dgm:cxn modelId="{8A254595-B155-4427-A026-39C896386EC0}" type="presParOf" srcId="{9EC5F542-9C32-4AA4-A928-0BCE175C1206}" destId="{05341352-DC70-4C2D-9EA4-FE235F386DAF}" srcOrd="2" destOrd="0" presId="urn:microsoft.com/office/officeart/2018/2/layout/IconVerticalSolidList"/>
    <dgm:cxn modelId="{9B4AA683-288F-4E9F-80C6-BCCE8D280C00}" type="presParOf" srcId="{9EC5F542-9C32-4AA4-A928-0BCE175C1206}" destId="{72DDEC70-2F46-47B3-B092-F409FB095699}" srcOrd="3" destOrd="0" presId="urn:microsoft.com/office/officeart/2018/2/layout/IconVerticalSolidList"/>
    <dgm:cxn modelId="{51D20CDF-717C-49B4-B25C-FBD1F1C8DAC3}" type="presParOf" srcId="{D5DA5E7E-DB71-47AA-845D-E1DFE08CB9CB}" destId="{D7F3DC9C-29CD-4993-AAB4-C42395469E6B}" srcOrd="1" destOrd="0" presId="urn:microsoft.com/office/officeart/2018/2/layout/IconVerticalSolidList"/>
    <dgm:cxn modelId="{4F8BD3DF-2A04-4C09-A61F-98C338D643EF}" type="presParOf" srcId="{D5DA5E7E-DB71-47AA-845D-E1DFE08CB9CB}" destId="{4E97B460-7EEA-431A-B830-3D82DA0F4445}" srcOrd="2" destOrd="0" presId="urn:microsoft.com/office/officeart/2018/2/layout/IconVerticalSolidList"/>
    <dgm:cxn modelId="{3AB4C69A-E1FA-4BC8-86B4-84E8C7AE45F7}" type="presParOf" srcId="{4E97B460-7EEA-431A-B830-3D82DA0F4445}" destId="{2B593820-BD50-49F0-900C-459009099883}" srcOrd="0" destOrd="0" presId="urn:microsoft.com/office/officeart/2018/2/layout/IconVerticalSolidList"/>
    <dgm:cxn modelId="{BD8D6BE9-7D13-4FF2-8A49-0A6ED49188E4}" type="presParOf" srcId="{4E97B460-7EEA-431A-B830-3D82DA0F4445}" destId="{DD23C1DE-FCEB-44E1-BE4E-0560231E5BE3}" srcOrd="1" destOrd="0" presId="urn:microsoft.com/office/officeart/2018/2/layout/IconVerticalSolidList"/>
    <dgm:cxn modelId="{88A40AA1-0BB1-47F0-B648-10C2672E06C0}" type="presParOf" srcId="{4E97B460-7EEA-431A-B830-3D82DA0F4445}" destId="{6F0A8CBD-6B3B-4B32-A504-2932064FE07A}" srcOrd="2" destOrd="0" presId="urn:microsoft.com/office/officeart/2018/2/layout/IconVerticalSolidList"/>
    <dgm:cxn modelId="{181435C9-B00D-40B0-A2B7-C803E23AC6F9}" type="presParOf" srcId="{4E97B460-7EEA-431A-B830-3D82DA0F4445}" destId="{53A98267-D244-4C75-AF5F-70F8F1946BF1}" srcOrd="3" destOrd="0" presId="urn:microsoft.com/office/officeart/2018/2/layout/IconVerticalSolidList"/>
    <dgm:cxn modelId="{5D6AD3DC-3EBB-41A5-BAD5-7E3B2FF0EF29}" type="presParOf" srcId="{D5DA5E7E-DB71-47AA-845D-E1DFE08CB9CB}" destId="{C873FB08-814E-4CCE-8B28-EAC2A5D72327}" srcOrd="3" destOrd="0" presId="urn:microsoft.com/office/officeart/2018/2/layout/IconVerticalSolidList"/>
    <dgm:cxn modelId="{D1BC66AD-BA0B-4448-AE5D-A3B2B7A37DA7}" type="presParOf" srcId="{D5DA5E7E-DB71-47AA-845D-E1DFE08CB9CB}" destId="{14F54701-D0A4-4B41-BE10-4C704BFC3955}" srcOrd="4" destOrd="0" presId="urn:microsoft.com/office/officeart/2018/2/layout/IconVerticalSolidList"/>
    <dgm:cxn modelId="{6F5BC9C3-38BA-4402-A599-E4A7577A468F}" type="presParOf" srcId="{14F54701-D0A4-4B41-BE10-4C704BFC3955}" destId="{AF94F37A-2895-44FF-A836-2C4775FEBC3B}" srcOrd="0" destOrd="0" presId="urn:microsoft.com/office/officeart/2018/2/layout/IconVerticalSolidList"/>
    <dgm:cxn modelId="{E6545517-A1A2-49F7-A13D-08AAFBF8A5CB}" type="presParOf" srcId="{14F54701-D0A4-4B41-BE10-4C704BFC3955}" destId="{38EF8D0F-BB9F-4234-B347-AFE6834D7A35}" srcOrd="1" destOrd="0" presId="urn:microsoft.com/office/officeart/2018/2/layout/IconVerticalSolidList"/>
    <dgm:cxn modelId="{D86C6576-FE49-4817-A205-944EF62BBD62}" type="presParOf" srcId="{14F54701-D0A4-4B41-BE10-4C704BFC3955}" destId="{0146479F-B3AC-47DE-86C3-E32C2DCB13E3}" srcOrd="2" destOrd="0" presId="urn:microsoft.com/office/officeart/2018/2/layout/IconVerticalSolidList"/>
    <dgm:cxn modelId="{36E96EFD-1059-4E4B-82E8-FF28DEF05094}" type="presParOf" srcId="{14F54701-D0A4-4B41-BE10-4C704BFC3955}" destId="{42FAAA5C-80B1-4C13-A178-AC523110B3FB}" srcOrd="3" destOrd="0" presId="urn:microsoft.com/office/officeart/2018/2/layout/IconVerticalSolidList"/>
    <dgm:cxn modelId="{9BD42458-1322-4410-861C-5765A57EE8AE}" type="presParOf" srcId="{D5DA5E7E-DB71-47AA-845D-E1DFE08CB9CB}" destId="{2D17A545-0B50-4CB0-ABF8-9EA43CECB818}" srcOrd="5" destOrd="0" presId="urn:microsoft.com/office/officeart/2018/2/layout/IconVerticalSolidList"/>
    <dgm:cxn modelId="{51CB84BC-BE97-4789-8968-E2723FA4D9FD}" type="presParOf" srcId="{D5DA5E7E-DB71-47AA-845D-E1DFE08CB9CB}" destId="{8BD78697-414C-4A24-BD2D-ABADAB8269F0}" srcOrd="6" destOrd="0" presId="urn:microsoft.com/office/officeart/2018/2/layout/IconVerticalSolidList"/>
    <dgm:cxn modelId="{FFA1F2DC-B2D7-4CAB-91D2-440D53A30D69}" type="presParOf" srcId="{8BD78697-414C-4A24-BD2D-ABADAB8269F0}" destId="{4544EDB2-6494-4EAA-8B63-EF231A46FCD4}" srcOrd="0" destOrd="0" presId="urn:microsoft.com/office/officeart/2018/2/layout/IconVerticalSolidList"/>
    <dgm:cxn modelId="{C2640B12-5001-4BF2-9117-B03BD69DCA9A}" type="presParOf" srcId="{8BD78697-414C-4A24-BD2D-ABADAB8269F0}" destId="{D7642A0F-17F7-44A2-A544-6F2B590BEBB3}" srcOrd="1" destOrd="0" presId="urn:microsoft.com/office/officeart/2018/2/layout/IconVerticalSolidList"/>
    <dgm:cxn modelId="{0D41326A-23E7-4826-AD5F-97E993B6FE85}" type="presParOf" srcId="{8BD78697-414C-4A24-BD2D-ABADAB8269F0}" destId="{7A0D8F94-4024-4837-8A0A-4BB2CC1714D8}" srcOrd="2" destOrd="0" presId="urn:microsoft.com/office/officeart/2018/2/layout/IconVerticalSolidList"/>
    <dgm:cxn modelId="{8033A8D8-ED2D-487A-9A9F-8D317DABDB6A}" type="presParOf" srcId="{8BD78697-414C-4A24-BD2D-ABADAB8269F0}" destId="{0DCE77DC-320B-4857-92D0-80C28B14E7C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08CD6-67E4-4848-9B1E-8F8CE495A6E7}">
      <dsp:nvSpPr>
        <dsp:cNvPr id="0" name=""/>
        <dsp:cNvSpPr/>
      </dsp:nvSpPr>
      <dsp:spPr>
        <a:xfrm>
          <a:off x="398652" y="975593"/>
          <a:ext cx="649423" cy="6494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0D838-DBAE-431E-84EF-4CF69F80D631}">
      <dsp:nvSpPr>
        <dsp:cNvPr id="0" name=""/>
        <dsp:cNvSpPr/>
      </dsp:nvSpPr>
      <dsp:spPr>
        <a:xfrm>
          <a:off x="1782" y="1841613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Portfolio targets</a:t>
          </a:r>
          <a:endParaRPr lang="en-US" sz="1600" kern="1200" dirty="0"/>
        </a:p>
      </dsp:txBody>
      <dsp:txXfrm>
        <a:off x="1782" y="1841613"/>
        <a:ext cx="1443164" cy="577265"/>
      </dsp:txXfrm>
    </dsp:sp>
    <dsp:sp modelId="{4C8B5D71-0960-4D42-8BD1-C8E036DE650D}">
      <dsp:nvSpPr>
        <dsp:cNvPr id="0" name=""/>
        <dsp:cNvSpPr/>
      </dsp:nvSpPr>
      <dsp:spPr>
        <a:xfrm>
          <a:off x="2094370" y="975593"/>
          <a:ext cx="649423" cy="6494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46FAE-C10C-4C77-AFF4-A186C61FE9FB}">
      <dsp:nvSpPr>
        <dsp:cNvPr id="0" name=""/>
        <dsp:cNvSpPr/>
      </dsp:nvSpPr>
      <dsp:spPr>
        <a:xfrm>
          <a:off x="1697500" y="1841613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Proportion of Portfolio targets</a:t>
          </a:r>
          <a:endParaRPr lang="en-US" sz="1600" kern="1200" dirty="0"/>
        </a:p>
      </dsp:txBody>
      <dsp:txXfrm>
        <a:off x="1697500" y="1841613"/>
        <a:ext cx="1443164" cy="577265"/>
      </dsp:txXfrm>
    </dsp:sp>
    <dsp:sp modelId="{FA7A522E-5090-4AF9-98C5-E6EE201906C5}">
      <dsp:nvSpPr>
        <dsp:cNvPr id="0" name=""/>
        <dsp:cNvSpPr/>
      </dsp:nvSpPr>
      <dsp:spPr>
        <a:xfrm>
          <a:off x="3790088" y="975593"/>
          <a:ext cx="649423" cy="6494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706CA-9117-44CD-9EC0-9C132BB2DE37}">
      <dsp:nvSpPr>
        <dsp:cNvPr id="0" name=""/>
        <dsp:cNvSpPr/>
      </dsp:nvSpPr>
      <dsp:spPr>
        <a:xfrm>
          <a:off x="3393217" y="1841613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Assessments and weightings</a:t>
          </a:r>
          <a:endParaRPr lang="en-US" sz="1600" kern="1200" dirty="0"/>
        </a:p>
      </dsp:txBody>
      <dsp:txXfrm>
        <a:off x="3393217" y="1841613"/>
        <a:ext cx="1443164" cy="577265"/>
      </dsp:txXfrm>
    </dsp:sp>
    <dsp:sp modelId="{29FFF655-850C-4FD6-B1FB-8BFA98B284B7}">
      <dsp:nvSpPr>
        <dsp:cNvPr id="0" name=""/>
        <dsp:cNvSpPr/>
      </dsp:nvSpPr>
      <dsp:spPr>
        <a:xfrm>
          <a:off x="5485805" y="975593"/>
          <a:ext cx="649423" cy="6494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34022-7DCF-4601-999E-AD5E31650C20}">
      <dsp:nvSpPr>
        <dsp:cNvPr id="0" name=""/>
        <dsp:cNvSpPr/>
      </dsp:nvSpPr>
      <dsp:spPr>
        <a:xfrm>
          <a:off x="5088935" y="1841613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Research Programmes timeline</a:t>
          </a:r>
          <a:endParaRPr lang="en-US" sz="1600" kern="1200" dirty="0"/>
        </a:p>
      </dsp:txBody>
      <dsp:txXfrm>
        <a:off x="5088935" y="1841613"/>
        <a:ext cx="1443164" cy="577265"/>
      </dsp:txXfrm>
    </dsp:sp>
    <dsp:sp modelId="{080D97AF-FBC9-46F2-BF2E-E99512D31BBF}">
      <dsp:nvSpPr>
        <dsp:cNvPr id="0" name=""/>
        <dsp:cNvSpPr/>
      </dsp:nvSpPr>
      <dsp:spPr>
        <a:xfrm>
          <a:off x="7181523" y="975593"/>
          <a:ext cx="649423" cy="64942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2E1DB-3AA7-4703-AED4-1897BC73C65D}">
      <dsp:nvSpPr>
        <dsp:cNvPr id="0" name=""/>
        <dsp:cNvSpPr/>
      </dsp:nvSpPr>
      <dsp:spPr>
        <a:xfrm>
          <a:off x="6784653" y="1841613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Start of contract for both funding mechanisms</a:t>
          </a:r>
          <a:endParaRPr lang="en-US" sz="1600" kern="1200" dirty="0"/>
        </a:p>
      </dsp:txBody>
      <dsp:txXfrm>
        <a:off x="6784653" y="1841613"/>
        <a:ext cx="1443164" cy="577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305DE-5000-4364-B332-4312EF68E87F}">
      <dsp:nvSpPr>
        <dsp:cNvPr id="0" name=""/>
        <dsp:cNvSpPr/>
      </dsp:nvSpPr>
      <dsp:spPr>
        <a:xfrm>
          <a:off x="0" y="1408"/>
          <a:ext cx="8229600" cy="7140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98971E-E579-4923-8484-2FF0DC8F0875}">
      <dsp:nvSpPr>
        <dsp:cNvPr id="0" name=""/>
        <dsp:cNvSpPr/>
      </dsp:nvSpPr>
      <dsp:spPr>
        <a:xfrm>
          <a:off x="215994" y="162066"/>
          <a:ext cx="392717" cy="392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DEC70-2F46-47B3-B092-F409FB095699}">
      <dsp:nvSpPr>
        <dsp:cNvPr id="0" name=""/>
        <dsp:cNvSpPr/>
      </dsp:nvSpPr>
      <dsp:spPr>
        <a:xfrm>
          <a:off x="824707" y="1408"/>
          <a:ext cx="7404892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200" kern="1200" dirty="0"/>
            <a:t>Live Q&amp;A sessions in July</a:t>
          </a:r>
          <a:endParaRPr lang="en-US" sz="2200" kern="1200" dirty="0"/>
        </a:p>
      </dsp:txBody>
      <dsp:txXfrm>
        <a:off x="824707" y="1408"/>
        <a:ext cx="7404892" cy="714032"/>
      </dsp:txXfrm>
    </dsp:sp>
    <dsp:sp modelId="{2B593820-BD50-49F0-900C-459009099883}">
      <dsp:nvSpPr>
        <dsp:cNvPr id="0" name=""/>
        <dsp:cNvSpPr/>
      </dsp:nvSpPr>
      <dsp:spPr>
        <a:xfrm>
          <a:off x="0" y="893949"/>
          <a:ext cx="8229600" cy="7140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23C1DE-FCEB-44E1-BE4E-0560231E5BE3}">
      <dsp:nvSpPr>
        <dsp:cNvPr id="0" name=""/>
        <dsp:cNvSpPr/>
      </dsp:nvSpPr>
      <dsp:spPr>
        <a:xfrm>
          <a:off x="215994" y="1054606"/>
          <a:ext cx="392717" cy="392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98267-D244-4C75-AF5F-70F8F1946BF1}">
      <dsp:nvSpPr>
        <dsp:cNvPr id="0" name=""/>
        <dsp:cNvSpPr/>
      </dsp:nvSpPr>
      <dsp:spPr>
        <a:xfrm>
          <a:off x="824707" y="893949"/>
          <a:ext cx="7404892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200" kern="1200" dirty="0"/>
            <a:t>Call for Proposals beginning of September</a:t>
          </a:r>
          <a:endParaRPr lang="en-US" sz="2200" kern="1200" dirty="0"/>
        </a:p>
      </dsp:txBody>
      <dsp:txXfrm>
        <a:off x="824707" y="893949"/>
        <a:ext cx="7404892" cy="714032"/>
      </dsp:txXfrm>
    </dsp:sp>
    <dsp:sp modelId="{AF94F37A-2895-44FF-A836-2C4775FEBC3B}">
      <dsp:nvSpPr>
        <dsp:cNvPr id="0" name=""/>
        <dsp:cNvSpPr/>
      </dsp:nvSpPr>
      <dsp:spPr>
        <a:xfrm>
          <a:off x="0" y="1786490"/>
          <a:ext cx="8229600" cy="7140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F8D0F-BB9F-4234-B347-AFE6834D7A35}">
      <dsp:nvSpPr>
        <dsp:cNvPr id="0" name=""/>
        <dsp:cNvSpPr/>
      </dsp:nvSpPr>
      <dsp:spPr>
        <a:xfrm>
          <a:off x="215994" y="1947147"/>
          <a:ext cx="392717" cy="3927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AAA5C-80B1-4C13-A178-AC523110B3FB}">
      <dsp:nvSpPr>
        <dsp:cNvPr id="0" name=""/>
        <dsp:cNvSpPr/>
      </dsp:nvSpPr>
      <dsp:spPr>
        <a:xfrm>
          <a:off x="824707" y="1786490"/>
          <a:ext cx="7404892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200" kern="1200" dirty="0"/>
            <a:t>Portal opening beginning of October</a:t>
          </a:r>
          <a:endParaRPr lang="en-US" sz="2200" kern="1200" dirty="0"/>
        </a:p>
      </dsp:txBody>
      <dsp:txXfrm>
        <a:off x="824707" y="1786490"/>
        <a:ext cx="7404892" cy="714032"/>
      </dsp:txXfrm>
    </dsp:sp>
    <dsp:sp modelId="{4544EDB2-6494-4EAA-8B63-EF231A46FCD4}">
      <dsp:nvSpPr>
        <dsp:cNvPr id="0" name=""/>
        <dsp:cNvSpPr/>
      </dsp:nvSpPr>
      <dsp:spPr>
        <a:xfrm>
          <a:off x="0" y="2679030"/>
          <a:ext cx="8229600" cy="7140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642A0F-17F7-44A2-A544-6F2B590BEBB3}">
      <dsp:nvSpPr>
        <dsp:cNvPr id="0" name=""/>
        <dsp:cNvSpPr/>
      </dsp:nvSpPr>
      <dsp:spPr>
        <a:xfrm>
          <a:off x="215994" y="2839687"/>
          <a:ext cx="392717" cy="39271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CE77DC-320B-4857-92D0-80C28B14E7C1}">
      <dsp:nvSpPr>
        <dsp:cNvPr id="0" name=""/>
        <dsp:cNvSpPr/>
      </dsp:nvSpPr>
      <dsp:spPr>
        <a:xfrm>
          <a:off x="824707" y="2679030"/>
          <a:ext cx="7404892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200" kern="1200" dirty="0"/>
            <a:t>Endeavour Fund Roadshows in October</a:t>
          </a:r>
          <a:endParaRPr lang="en-US" sz="2200" kern="1200" dirty="0"/>
        </a:p>
      </dsp:txBody>
      <dsp:txXfrm>
        <a:off x="824707" y="2679030"/>
        <a:ext cx="7404892" cy="714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3E2E6-5F27-479D-97CB-EE828EC382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8833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3DDAA-B36F-4BB3-AB5B-943016DCAE22}" type="datetimeFigureOut">
              <a:rPr lang="en-NZ" smtClean="0"/>
              <a:t>26/06/2024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09598-AAA1-4E2C-9837-F4F650CC14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70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9505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79009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18515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58018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97524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37028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76534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516038" algn="l" defTabSz="8790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09598-AAA1-4E2C-9837-F4F650CC1434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0021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09598-AAA1-4E2C-9837-F4F650CC1434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34918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09598-AAA1-4E2C-9837-F4F650CC1434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4669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09598-AAA1-4E2C-9837-F4F650CC1434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122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09598-AAA1-4E2C-9837-F4F650CC1434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351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09598-AAA1-4E2C-9837-F4F650CC1434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199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5590" y="2715766"/>
            <a:ext cx="7196810" cy="99376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7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 Heading</a:t>
            </a:r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975588" y="1563639"/>
            <a:ext cx="7196810" cy="993775"/>
          </a:xfrm>
          <a:prstGeom prst="rect">
            <a:avLst/>
          </a:prstGeom>
        </p:spPr>
        <p:txBody>
          <a:bodyPr anchor="b" anchorCtr="0"/>
          <a:lstStyle>
            <a:lvl1pPr algn="l">
              <a:defRPr sz="3800" b="1">
                <a:latin typeface="+mj-lt"/>
              </a:defRPr>
            </a:lvl1pPr>
          </a:lstStyle>
          <a:p>
            <a:r>
              <a:rPr lang="en-US"/>
              <a:t>Title Heading</a:t>
            </a:r>
            <a:endParaRPr lang="en-NZ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83518"/>
            <a:ext cx="2337946" cy="432000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971600" y="1275606"/>
            <a:ext cx="72008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BFCFB7B-96C2-A246-8930-7C450C6991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587974"/>
            <a:ext cx="1456343" cy="216000"/>
          </a:xfrm>
          <a:prstGeom prst="rect">
            <a:avLst/>
          </a:prstGeom>
        </p:spPr>
      </p:pic>
      <p:pic>
        <p:nvPicPr>
          <p:cNvPr id="16" name="Picture 15" descr="Shape&#10;&#10;Description automatically generated">
            <a:extLst>
              <a:ext uri="{FF2B5EF4-FFF2-40B4-BE49-F238E27FC236}">
                <a16:creationId xmlns:a16="http://schemas.microsoft.com/office/drawing/2014/main" id="{B65C1462-F1F6-1741-B293-A809E1C23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7924" y="4030215"/>
            <a:ext cx="2876076" cy="111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596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79512" y="195486"/>
            <a:ext cx="8784976" cy="47525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B36A2C-CE4C-0947-B196-601D80E73694}"/>
              </a:ext>
            </a:extLst>
          </p:cNvPr>
          <p:cNvCxnSpPr>
            <a:cxnSpLocks/>
          </p:cNvCxnSpPr>
          <p:nvPr userDrawn="1"/>
        </p:nvCxnSpPr>
        <p:spPr>
          <a:xfrm>
            <a:off x="975588" y="2139702"/>
            <a:ext cx="6838529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ubtitle 2">
            <a:extLst>
              <a:ext uri="{FF2B5EF4-FFF2-40B4-BE49-F238E27FC236}">
                <a16:creationId xmlns:a16="http://schemas.microsoft.com/office/drawing/2014/main" id="{5D162E98-FAD0-484F-9855-FB8551139D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5590" y="2211710"/>
            <a:ext cx="6838527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n>
                  <a:noFill/>
                </a:ln>
                <a:solidFill>
                  <a:sysClr val="windowText" lastClr="000000"/>
                </a:solidFill>
              </a:defRPr>
            </a:lvl1pPr>
            <a:lvl2pPr marL="4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7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 Heading</a:t>
            </a:r>
            <a:endParaRPr lang="en-NZ"/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E035F5D9-A4A6-1041-A3D4-D87F5C198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588" y="1059583"/>
            <a:ext cx="6838529" cy="993775"/>
          </a:xfrm>
          <a:prstGeom prst="rect">
            <a:avLst/>
          </a:prstGeom>
        </p:spPr>
        <p:txBody>
          <a:bodyPr anchor="b" anchorCtr="0"/>
          <a:lstStyle>
            <a:lvl1pPr algn="l">
              <a:defRPr sz="3800" b="0">
                <a:latin typeface="+mj-lt"/>
              </a:defRPr>
            </a:lvl1pPr>
          </a:lstStyle>
          <a:p>
            <a:r>
              <a:rPr lang="en-US"/>
              <a:t>Title Heading</a:t>
            </a:r>
            <a:endParaRPr lang="en-NZ"/>
          </a:p>
        </p:txBody>
      </p:sp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DAACC66A-E520-7346-AB26-0DBAB0D673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7924" y="4030215"/>
            <a:ext cx="2876076" cy="111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6253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79512" y="195486"/>
            <a:ext cx="8784976" cy="4752528"/>
          </a:xfrm>
          <a:prstGeom prst="rect">
            <a:avLst/>
          </a:prstGeom>
          <a:solidFill>
            <a:srgbClr val="016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C3B0A8-1734-4B48-A7EA-69E52DD3DCDB}"/>
              </a:ext>
            </a:extLst>
          </p:cNvPr>
          <p:cNvCxnSpPr>
            <a:cxnSpLocks/>
          </p:cNvCxnSpPr>
          <p:nvPr userDrawn="1"/>
        </p:nvCxnSpPr>
        <p:spPr>
          <a:xfrm>
            <a:off x="975588" y="2139702"/>
            <a:ext cx="6838529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Subtitle 2">
            <a:extLst>
              <a:ext uri="{FF2B5EF4-FFF2-40B4-BE49-F238E27FC236}">
                <a16:creationId xmlns:a16="http://schemas.microsoft.com/office/drawing/2014/main" id="{4C15C1FA-32E8-214F-8660-7E8216AA5B0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5590" y="2211710"/>
            <a:ext cx="6838527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7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 Heading</a:t>
            </a:r>
            <a:endParaRPr lang="en-NZ"/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0614BE17-EC22-F64F-846C-BDBB337AFB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588" y="1059583"/>
            <a:ext cx="6838529" cy="993775"/>
          </a:xfrm>
          <a:prstGeom prst="rect">
            <a:avLst/>
          </a:prstGeom>
        </p:spPr>
        <p:txBody>
          <a:bodyPr anchor="b" anchorCtr="0"/>
          <a:lstStyle>
            <a:lvl1pPr algn="l">
              <a:defRPr sz="38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Title Heading</a:t>
            </a:r>
            <a:endParaRPr lang="en-NZ"/>
          </a:p>
        </p:txBody>
      </p:sp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096BD514-34CE-AE40-BF87-B72B11B9A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7924" y="4030215"/>
            <a:ext cx="2876076" cy="111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58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79512" y="195486"/>
            <a:ext cx="8784976" cy="4752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C3B0A8-1734-4B48-A7EA-69E52DD3DCDB}"/>
              </a:ext>
            </a:extLst>
          </p:cNvPr>
          <p:cNvCxnSpPr>
            <a:cxnSpLocks/>
          </p:cNvCxnSpPr>
          <p:nvPr userDrawn="1"/>
        </p:nvCxnSpPr>
        <p:spPr>
          <a:xfrm>
            <a:off x="975588" y="2139702"/>
            <a:ext cx="6838529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Subtitle 2">
            <a:extLst>
              <a:ext uri="{FF2B5EF4-FFF2-40B4-BE49-F238E27FC236}">
                <a16:creationId xmlns:a16="http://schemas.microsoft.com/office/drawing/2014/main" id="{4C15C1FA-32E8-214F-8660-7E8216AA5B0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5590" y="2211710"/>
            <a:ext cx="6838527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7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 Heading</a:t>
            </a:r>
            <a:endParaRPr lang="en-NZ"/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0614BE17-EC22-F64F-846C-BDBB337AFB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588" y="1059583"/>
            <a:ext cx="6838529" cy="993775"/>
          </a:xfrm>
          <a:prstGeom prst="rect">
            <a:avLst/>
          </a:prstGeom>
        </p:spPr>
        <p:txBody>
          <a:bodyPr anchor="b" anchorCtr="0"/>
          <a:lstStyle>
            <a:lvl1pPr algn="l">
              <a:defRPr sz="38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Title Heading</a:t>
            </a:r>
            <a:endParaRPr lang="en-NZ"/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2661A1FD-1CA3-4F4D-AF4B-DB6CEB5783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7924" y="4030215"/>
            <a:ext cx="2876076" cy="111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1069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 Gre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79512" y="195486"/>
            <a:ext cx="8784976" cy="47525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C3B0A8-1734-4B48-A7EA-69E52DD3DCDB}"/>
              </a:ext>
            </a:extLst>
          </p:cNvPr>
          <p:cNvCxnSpPr>
            <a:cxnSpLocks/>
          </p:cNvCxnSpPr>
          <p:nvPr userDrawn="1"/>
        </p:nvCxnSpPr>
        <p:spPr>
          <a:xfrm>
            <a:off x="975588" y="2139702"/>
            <a:ext cx="6838529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Subtitle 2">
            <a:extLst>
              <a:ext uri="{FF2B5EF4-FFF2-40B4-BE49-F238E27FC236}">
                <a16:creationId xmlns:a16="http://schemas.microsoft.com/office/drawing/2014/main" id="{4C15C1FA-32E8-214F-8660-7E8216AA5B0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5590" y="2211710"/>
            <a:ext cx="6838527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7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 Heading</a:t>
            </a:r>
            <a:endParaRPr lang="en-NZ"/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0614BE17-EC22-F64F-846C-BDBB337AFB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588" y="1059583"/>
            <a:ext cx="6838529" cy="993775"/>
          </a:xfrm>
          <a:prstGeom prst="rect">
            <a:avLst/>
          </a:prstGeom>
        </p:spPr>
        <p:txBody>
          <a:bodyPr anchor="b" anchorCtr="0"/>
          <a:lstStyle>
            <a:lvl1pPr algn="l">
              <a:defRPr sz="38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Title Heading</a:t>
            </a:r>
            <a:endParaRPr lang="en-NZ"/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2661A1FD-1CA3-4F4D-AF4B-DB6CEB5783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7924" y="4030215"/>
            <a:ext cx="2876076" cy="111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3898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80935F55-E922-584E-90F3-516C1A211D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68344" y="4608065"/>
            <a:ext cx="1475656" cy="539711"/>
          </a:xfrm>
          <a:prstGeom prst="rect">
            <a:avLst/>
          </a:prstGeom>
        </p:spPr>
      </p:pic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31E935B5-F215-BB43-A8A3-881CE878F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767263"/>
            <a:ext cx="6779096" cy="273844"/>
          </a:xfrm>
        </p:spPr>
        <p:txBody>
          <a:bodyPr/>
          <a:lstStyle>
            <a:lvl1pPr algn="l">
              <a:defRPr/>
            </a:lvl1pPr>
          </a:lstStyle>
          <a:p>
            <a:r>
              <a:rPr lang="en-NZ"/>
              <a:t>MBIE PowerPoint Template December 2021</a:t>
            </a:r>
          </a:p>
        </p:txBody>
      </p:sp>
    </p:spTree>
    <p:extLst>
      <p:ext uri="{BB962C8B-B14F-4D97-AF65-F5344CB8AC3E}">
        <p14:creationId xmlns:p14="http://schemas.microsoft.com/office/powerpoint/2010/main" val="9495871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MBIE PowerPoint Template December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010DB-1659-4BBF-B863-A068F286C5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636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5" r:id="rId2"/>
    <p:sldLayoutId id="2147483716" r:id="rId3"/>
    <p:sldLayoutId id="2147483720" r:id="rId4"/>
    <p:sldLayoutId id="2147483721" r:id="rId5"/>
    <p:sldLayoutId id="2147483722" r:id="rId6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bie.govt.nz/science-and-technology/science-and-innovation/funding-information-and-opportunities/investment-funds/endeavour-fun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7281" y="1304144"/>
            <a:ext cx="7865805" cy="1860045"/>
          </a:xfrm>
        </p:spPr>
        <p:txBody>
          <a:bodyPr anchor="b">
            <a:normAutofit/>
          </a:bodyPr>
          <a:lstStyle/>
          <a:p>
            <a:r>
              <a:rPr lang="en-NZ" dirty="0"/>
              <a:t>Endeavour Fund</a:t>
            </a:r>
            <a:br>
              <a:rPr lang="en-NZ" dirty="0"/>
            </a:br>
            <a:r>
              <a:rPr lang="en-NZ" dirty="0"/>
              <a:t>2025 Investment Round</a:t>
            </a:r>
            <a:endParaRPr lang="en-NZ" sz="3100" dirty="0"/>
          </a:p>
        </p:txBody>
      </p:sp>
    </p:spTree>
    <p:extLst>
      <p:ext uri="{BB962C8B-B14F-4D97-AF65-F5344CB8AC3E}">
        <p14:creationId xmlns:p14="http://schemas.microsoft.com/office/powerpoint/2010/main" val="27126233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i-NZ" dirty="0" err="1"/>
              <a:t>Timeline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1760"/>
            <a:ext cx="8502604" cy="3825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b="1" dirty="0"/>
              <a:t>Smart Ideas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/>
              <a:t>Registration phase October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/>
              <a:t>Proposal submission mid-December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/>
              <a:t>One-step assessment through February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/>
              <a:t>Science Board meeting May</a:t>
            </a:r>
          </a:p>
          <a:p>
            <a:pPr marL="685800" lvl="1" indent="-342900"/>
            <a:r>
              <a:rPr lang="en-NZ" sz="2000" dirty="0"/>
              <a:t>Smart Ideas funding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/>
              <a:t>Applicant notification and feedback June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/>
              <a:t>Contracts commence October</a:t>
            </a:r>
          </a:p>
          <a:p>
            <a:pPr marL="0" indent="0">
              <a:buNone/>
            </a:pPr>
            <a:endParaRPr lang="en-NZ" sz="1050" dirty="0"/>
          </a:p>
          <a:p>
            <a:pPr marL="0" indent="0">
              <a:buNone/>
            </a:pPr>
            <a:r>
              <a:rPr lang="en-NZ" sz="2000" b="1" dirty="0"/>
              <a:t>Research Programmes</a:t>
            </a:r>
            <a:r>
              <a:rPr lang="en-NZ" sz="2000" dirty="0"/>
              <a:t>: No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000" dirty="0"/>
          </a:p>
        </p:txBody>
      </p:sp>
      <p:pic>
        <p:nvPicPr>
          <p:cNvPr id="12" name="Picture 11" descr="Hour Glass with red sand">
            <a:extLst>
              <a:ext uri="{FF2B5EF4-FFF2-40B4-BE49-F238E27FC236}">
                <a16:creationId xmlns:a16="http://schemas.microsoft.com/office/drawing/2014/main" id="{FD9FF633-26F8-6DE3-D624-69CAF317C0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201" y="1835379"/>
            <a:ext cx="3018599" cy="2251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726282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534" y="146774"/>
            <a:ext cx="8818368" cy="857250"/>
          </a:xfrm>
        </p:spPr>
        <p:txBody>
          <a:bodyPr>
            <a:noAutofit/>
          </a:bodyPr>
          <a:lstStyle/>
          <a:p>
            <a:r>
              <a:rPr lang="mi-NZ" sz="2800" dirty="0" err="1"/>
              <a:t>Cap</a:t>
            </a:r>
            <a:r>
              <a:rPr lang="mi-NZ" sz="2800" dirty="0"/>
              <a:t> </a:t>
            </a:r>
            <a:r>
              <a:rPr lang="mi-NZ" sz="2800" dirty="0" err="1"/>
              <a:t>on</a:t>
            </a:r>
            <a:r>
              <a:rPr lang="mi-NZ" sz="2800" dirty="0"/>
              <a:t> </a:t>
            </a:r>
            <a:r>
              <a:rPr lang="mi-NZ" sz="2800" dirty="0" err="1"/>
              <a:t>number</a:t>
            </a:r>
            <a:r>
              <a:rPr lang="mi-NZ" sz="2800" dirty="0"/>
              <a:t> </a:t>
            </a:r>
            <a:r>
              <a:rPr lang="mi-NZ" sz="2800" dirty="0" err="1"/>
              <a:t>of</a:t>
            </a:r>
            <a:r>
              <a:rPr lang="mi-NZ" sz="2800" dirty="0"/>
              <a:t> </a:t>
            </a:r>
            <a:r>
              <a:rPr lang="mi-NZ" sz="2800" dirty="0" err="1"/>
              <a:t>applications</a:t>
            </a:r>
            <a:r>
              <a:rPr lang="mi-NZ" sz="2800" dirty="0"/>
              <a:t> </a:t>
            </a:r>
            <a:r>
              <a:rPr lang="mi-NZ" sz="2800" dirty="0" err="1"/>
              <a:t>per</a:t>
            </a:r>
            <a:r>
              <a:rPr lang="mi-NZ" sz="2800" dirty="0"/>
              <a:t> </a:t>
            </a:r>
            <a:r>
              <a:rPr lang="mi-NZ" sz="2800" dirty="0" err="1"/>
              <a:t>research</a:t>
            </a:r>
            <a:r>
              <a:rPr lang="mi-NZ" sz="2800" dirty="0"/>
              <a:t> </a:t>
            </a:r>
            <a:r>
              <a:rPr lang="mi-NZ" sz="2800" dirty="0" err="1"/>
              <a:t>organisation</a:t>
            </a:r>
            <a:endParaRPr lang="en-NZ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533"/>
            <a:ext cx="8502604" cy="378219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200" dirty="0"/>
              <a:t>Cap on number of applications per organisation for Smart Ideas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200" dirty="0"/>
              <a:t>Aim to receive around 150 Smart Ideas applications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200" dirty="0"/>
              <a:t>Organisational cap is based on a formula using a rolling number of awarded contracts as a baseline</a:t>
            </a:r>
          </a:p>
          <a:p>
            <a:pPr marL="342900" indent="-342900"/>
            <a:r>
              <a:rPr lang="en-NZ" sz="2200" dirty="0"/>
              <a:t>The cap for each organisation is published on MBIE’s Endeavour Fund website </a:t>
            </a:r>
          </a:p>
          <a:p>
            <a:pPr marL="685800" lvl="1" indent="-342900"/>
            <a:r>
              <a:rPr lang="en-NZ" dirty="0">
                <a:hlinkClick r:id="rId3"/>
              </a:rPr>
              <a:t>https://www.mbie.govt.nz/science-and-technology/science-and-innovation/funding-information-and-opportunities/investment-funds/endeavour-fund</a:t>
            </a:r>
            <a:r>
              <a:rPr lang="en-NZ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200" dirty="0"/>
              <a:t>Cap information will get updated and published annually by MBIE </a:t>
            </a:r>
          </a:p>
          <a:p>
            <a:pPr marL="0" indent="0">
              <a:buNone/>
            </a:pPr>
            <a:endParaRPr lang="en-NZ" sz="24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7461660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 anchor="ctr">
            <a:normAutofit/>
          </a:bodyPr>
          <a:lstStyle/>
          <a:p>
            <a:r>
              <a:rPr lang="mi-NZ" dirty="0" err="1"/>
              <a:t>What</a:t>
            </a:r>
            <a:r>
              <a:rPr lang="mi-NZ" dirty="0"/>
              <a:t> </a:t>
            </a:r>
            <a:r>
              <a:rPr lang="mi-NZ" dirty="0" err="1"/>
              <a:t>remains</a:t>
            </a:r>
            <a:r>
              <a:rPr lang="mi-NZ" dirty="0"/>
              <a:t> </a:t>
            </a:r>
            <a:r>
              <a:rPr lang="mi-NZ" dirty="0" err="1"/>
              <a:t>the</a:t>
            </a:r>
            <a:r>
              <a:rPr lang="mi-NZ" dirty="0"/>
              <a:t> </a:t>
            </a:r>
            <a:r>
              <a:rPr lang="mi-NZ" dirty="0" err="1"/>
              <a:t>same</a:t>
            </a:r>
            <a:endParaRPr lang="en-NZ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DF37230-EA55-E6EB-97EC-A2E0750988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296698"/>
              </p:ext>
            </p:extLst>
          </p:nvPr>
        </p:nvGraphicFramePr>
        <p:xfrm>
          <a:off x="457200" y="1200151"/>
          <a:ext cx="82296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076652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 anchor="ctr">
            <a:normAutofit/>
          </a:bodyPr>
          <a:lstStyle/>
          <a:p>
            <a:r>
              <a:rPr lang="mi-NZ" dirty="0" err="1"/>
              <a:t>What</a:t>
            </a:r>
            <a:r>
              <a:rPr lang="mi-NZ" dirty="0"/>
              <a:t> </a:t>
            </a:r>
            <a:r>
              <a:rPr lang="mi-NZ" dirty="0" err="1"/>
              <a:t>is</a:t>
            </a:r>
            <a:r>
              <a:rPr lang="mi-NZ" dirty="0"/>
              <a:t> </a:t>
            </a:r>
            <a:r>
              <a:rPr lang="mi-NZ" dirty="0" err="1"/>
              <a:t>next</a:t>
            </a:r>
            <a:r>
              <a:rPr lang="mi-NZ" dirty="0"/>
              <a:t>?</a:t>
            </a:r>
            <a:endParaRPr lang="en-NZ" dirty="0"/>
          </a:p>
        </p:txBody>
      </p:sp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E5AA736D-EB93-E4B7-CBEA-F21B2A6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767263"/>
            <a:ext cx="6779096" cy="27384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mi-NZ" dirty="0" err="1"/>
              <a:t>Note</a:t>
            </a:r>
            <a:r>
              <a:rPr lang="mi-NZ" dirty="0"/>
              <a:t>: </a:t>
            </a:r>
            <a:r>
              <a:rPr lang="mi-NZ" dirty="0" err="1"/>
              <a:t>Content</a:t>
            </a:r>
            <a:r>
              <a:rPr lang="mi-NZ" dirty="0"/>
              <a:t> </a:t>
            </a:r>
            <a:r>
              <a:rPr lang="mi-NZ" dirty="0" err="1"/>
              <a:t>above</a:t>
            </a:r>
            <a:r>
              <a:rPr lang="mi-NZ" dirty="0"/>
              <a:t> </a:t>
            </a:r>
            <a:r>
              <a:rPr lang="mi-NZ" dirty="0" err="1"/>
              <a:t>subject</a:t>
            </a:r>
            <a:r>
              <a:rPr lang="mi-NZ" dirty="0"/>
              <a:t> to </a:t>
            </a:r>
            <a:r>
              <a:rPr lang="mi-NZ" dirty="0" err="1"/>
              <a:t>change</a:t>
            </a:r>
            <a:endParaRPr lang="en-NZ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BE91DD24-2BA6-4FD2-D0AC-0367D8E7C7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240645"/>
              </p:ext>
            </p:extLst>
          </p:nvPr>
        </p:nvGraphicFramePr>
        <p:xfrm>
          <a:off x="457200" y="1200151"/>
          <a:ext cx="82296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636090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86FC645-EF43-4D20-4158-5D97DA539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Contact: endeavour@mbie.govt.nz</a:t>
            </a:r>
          </a:p>
          <a:p>
            <a:endParaRPr lang="en-N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0D8787-9254-779F-F6A7-9D2F9B25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 err="1"/>
              <a:t>Thank</a:t>
            </a:r>
            <a:r>
              <a:rPr lang="mi-NZ" dirty="0"/>
              <a:t> </a:t>
            </a:r>
            <a:r>
              <a:rPr lang="mi-NZ" dirty="0" err="1"/>
              <a:t>you</a:t>
            </a:r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1C3F7D-DC1A-82F3-CDE7-6D7A772F6CAF}"/>
              </a:ext>
            </a:extLst>
          </p:cNvPr>
          <p:cNvSpPr txBox="1"/>
          <p:nvPr/>
        </p:nvSpPr>
        <p:spPr>
          <a:xfrm>
            <a:off x="975588" y="3795886"/>
            <a:ext cx="3596412" cy="902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NZ" sz="1200" dirty="0">
                <a:solidFill>
                  <a:schemeClr val="bg1"/>
                </a:solidFill>
              </a:rPr>
              <a:t>Ministry of Business,</a:t>
            </a:r>
            <a:r>
              <a:rPr lang="en-NZ" sz="1200" baseline="0" dirty="0">
                <a:solidFill>
                  <a:schemeClr val="bg1"/>
                </a:solidFill>
              </a:rPr>
              <a:t> Innovation &amp; Employment </a:t>
            </a:r>
            <a:r>
              <a:rPr lang="en-NZ" sz="1200" dirty="0">
                <a:solidFill>
                  <a:schemeClr val="bg1"/>
                </a:solidFill>
              </a:rPr>
              <a:t> </a:t>
            </a:r>
            <a:br>
              <a:rPr lang="en-NZ" sz="1200" dirty="0">
                <a:solidFill>
                  <a:schemeClr val="bg1"/>
                </a:solidFill>
              </a:rPr>
            </a:br>
            <a:r>
              <a:rPr lang="en-NZ" sz="1200" dirty="0">
                <a:solidFill>
                  <a:schemeClr val="bg1"/>
                </a:solidFill>
              </a:rPr>
              <a:t>15 Stout Street, PO Box 1473,</a:t>
            </a:r>
          </a:p>
          <a:p>
            <a:r>
              <a:rPr lang="en-NZ" sz="1200" dirty="0">
                <a:solidFill>
                  <a:schemeClr val="bg1"/>
                </a:solidFill>
              </a:rPr>
              <a:t>Wellington 6140, New Zealand. </a:t>
            </a:r>
          </a:p>
          <a:p>
            <a:r>
              <a:rPr lang="en-NZ" sz="1200" dirty="0">
                <a:solidFill>
                  <a:schemeClr val="bg1"/>
                </a:solidFill>
              </a:rPr>
              <a:t>www.mbie.govt.nz</a:t>
            </a:r>
          </a:p>
          <a:p>
            <a:endParaRPr lang="en-GB" sz="1600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4038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28D00-383D-BEA6-CF51-4E1E2687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/>
              <a:t>MBIE </a:t>
            </a:r>
            <a:r>
              <a:rPr lang="mi-NZ" dirty="0" err="1"/>
              <a:t>closing</a:t>
            </a:r>
            <a:r>
              <a:rPr lang="mi-NZ" dirty="0"/>
              <a:t> karakia</a:t>
            </a:r>
            <a:endParaRPr lang="en-NZ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8296D2B6-553A-611F-7757-1C12C63DF679}"/>
              </a:ext>
            </a:extLst>
          </p:cNvPr>
          <p:cNvSpPr txBox="1">
            <a:spLocks/>
          </p:cNvSpPr>
          <p:nvPr/>
        </p:nvSpPr>
        <p:spPr>
          <a:xfrm>
            <a:off x="517711" y="1602768"/>
            <a:ext cx="3878798" cy="2508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400" dirty="0"/>
              <a:t>Ka </a:t>
            </a:r>
            <a:r>
              <a:rPr lang="en-NZ" sz="2400" dirty="0" err="1"/>
              <a:t>hiki</a:t>
            </a:r>
            <a:r>
              <a:rPr lang="en-NZ" sz="2400" dirty="0"/>
              <a:t> </a:t>
            </a:r>
            <a:r>
              <a:rPr lang="en-NZ" sz="2400" dirty="0" err="1"/>
              <a:t>te</a:t>
            </a:r>
            <a:r>
              <a:rPr lang="en-NZ" sz="2400" dirty="0"/>
              <a:t> </a:t>
            </a:r>
            <a:r>
              <a:rPr lang="en-NZ" sz="2400" dirty="0" err="1"/>
              <a:t>tapu</a:t>
            </a:r>
            <a:r>
              <a:rPr lang="en-NZ" sz="2400" dirty="0"/>
              <a:t> </a:t>
            </a:r>
          </a:p>
          <a:p>
            <a:pPr marL="0" indent="0">
              <a:buNone/>
            </a:pPr>
            <a:r>
              <a:rPr lang="en-NZ" sz="2400" dirty="0"/>
              <a:t>Kia </a:t>
            </a:r>
            <a:r>
              <a:rPr lang="en-NZ" sz="2400" dirty="0" err="1"/>
              <a:t>wātea</a:t>
            </a:r>
            <a:r>
              <a:rPr lang="en-NZ" sz="2400" dirty="0"/>
              <a:t> ai </a:t>
            </a:r>
            <a:r>
              <a:rPr lang="en-NZ" sz="2400" dirty="0" err="1"/>
              <a:t>te</a:t>
            </a:r>
            <a:r>
              <a:rPr lang="en-NZ" sz="2400" dirty="0"/>
              <a:t> </a:t>
            </a:r>
            <a:r>
              <a:rPr lang="en-NZ" sz="2400" dirty="0" err="1"/>
              <a:t>ara</a:t>
            </a:r>
            <a:endParaRPr lang="en-NZ" sz="2400" dirty="0"/>
          </a:p>
          <a:p>
            <a:pPr marL="0" indent="0">
              <a:buNone/>
            </a:pPr>
            <a:r>
              <a:rPr lang="en-NZ" sz="2400" dirty="0"/>
              <a:t>Kia </a:t>
            </a:r>
            <a:r>
              <a:rPr lang="en-NZ" sz="2400" dirty="0" err="1"/>
              <a:t>turuki</a:t>
            </a:r>
            <a:r>
              <a:rPr lang="en-NZ" sz="2400" dirty="0"/>
              <a:t> ai </a:t>
            </a:r>
            <a:r>
              <a:rPr lang="en-NZ" sz="2400" dirty="0" err="1"/>
              <a:t>te</a:t>
            </a:r>
            <a:r>
              <a:rPr lang="en-NZ" sz="2400" dirty="0"/>
              <a:t> </a:t>
            </a:r>
            <a:r>
              <a:rPr lang="en-NZ" sz="2400" dirty="0" err="1"/>
              <a:t>ao</a:t>
            </a:r>
            <a:r>
              <a:rPr lang="en-NZ" sz="2400" dirty="0"/>
              <a:t> </a:t>
            </a:r>
            <a:r>
              <a:rPr lang="en-NZ" sz="2400" dirty="0" err="1"/>
              <a:t>mārama</a:t>
            </a:r>
            <a:endParaRPr lang="en-NZ" sz="2400" dirty="0"/>
          </a:p>
          <a:p>
            <a:pPr marL="0" indent="0">
              <a:buNone/>
            </a:pPr>
            <a:r>
              <a:rPr lang="en-NZ" sz="2400" dirty="0"/>
              <a:t>Hui ē, </a:t>
            </a:r>
            <a:r>
              <a:rPr lang="en-NZ" sz="2400" dirty="0" err="1"/>
              <a:t>Tāiki</a:t>
            </a:r>
            <a:r>
              <a:rPr lang="en-NZ" sz="2400" dirty="0"/>
              <a:t> ē</a:t>
            </a:r>
          </a:p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8AA037-8AE3-09AD-25F9-A82AAAA433E7}"/>
              </a:ext>
            </a:extLst>
          </p:cNvPr>
          <p:cNvSpPr txBox="1"/>
          <p:nvPr/>
        </p:nvSpPr>
        <p:spPr>
          <a:xfrm>
            <a:off x="4747493" y="1602254"/>
            <a:ext cx="37954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Restrictions are moved aside</a:t>
            </a:r>
            <a:endParaRPr lang="en-N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N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 the pathway is clear</a:t>
            </a:r>
            <a:endParaRPr lang="en-N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N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return to everyday duties</a:t>
            </a:r>
            <a:endParaRPr lang="en-N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N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Enriched and unified</a:t>
            </a:r>
            <a:endParaRPr lang="en-N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N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Greetings to all</a:t>
            </a:r>
            <a:endParaRPr lang="en-N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65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28D00-383D-BEA6-CF51-4E1E2687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/>
              <a:t>MBIE </a:t>
            </a:r>
            <a:r>
              <a:rPr lang="mi-NZ" dirty="0" err="1"/>
              <a:t>opening</a:t>
            </a:r>
            <a:r>
              <a:rPr lang="mi-NZ" dirty="0"/>
              <a:t> karakia</a:t>
            </a:r>
            <a:endParaRPr lang="en-NZ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8296D2B6-553A-611F-7757-1C12C63DF679}"/>
              </a:ext>
            </a:extLst>
          </p:cNvPr>
          <p:cNvSpPr txBox="1">
            <a:spLocks/>
          </p:cNvSpPr>
          <p:nvPr/>
        </p:nvSpPr>
        <p:spPr>
          <a:xfrm>
            <a:off x="517712" y="1525910"/>
            <a:ext cx="4054288" cy="2508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000" dirty="0" err="1"/>
              <a:t>Tāwhia</a:t>
            </a:r>
            <a:r>
              <a:rPr lang="en-NZ" sz="2000" dirty="0"/>
              <a:t> </a:t>
            </a:r>
            <a:r>
              <a:rPr lang="en-NZ" sz="2000" dirty="0" err="1"/>
              <a:t>tō</a:t>
            </a:r>
            <a:r>
              <a:rPr lang="en-NZ" sz="2000" dirty="0"/>
              <a:t> mana kia </a:t>
            </a:r>
            <a:r>
              <a:rPr lang="en-NZ" sz="2000" dirty="0" err="1"/>
              <a:t>mau</a:t>
            </a:r>
            <a:r>
              <a:rPr lang="en-NZ" sz="2000" dirty="0"/>
              <a:t>, kia </a:t>
            </a:r>
            <a:r>
              <a:rPr lang="en-NZ" sz="2000" dirty="0" err="1"/>
              <a:t>māia</a:t>
            </a:r>
            <a:r>
              <a:rPr lang="en-NZ" sz="2000" dirty="0"/>
              <a:t> </a:t>
            </a:r>
          </a:p>
          <a:p>
            <a:pPr marL="0" indent="0">
              <a:buNone/>
            </a:pPr>
            <a:r>
              <a:rPr lang="en-NZ" sz="2000" dirty="0"/>
              <a:t>Ka </a:t>
            </a:r>
            <a:r>
              <a:rPr lang="en-NZ" sz="2000" dirty="0" err="1"/>
              <a:t>huri</a:t>
            </a:r>
            <a:r>
              <a:rPr lang="en-NZ" sz="2000" dirty="0"/>
              <a:t> </a:t>
            </a:r>
            <a:r>
              <a:rPr lang="en-NZ" sz="2000" dirty="0" err="1"/>
              <a:t>taku</a:t>
            </a:r>
            <a:r>
              <a:rPr lang="en-NZ" sz="2000" dirty="0"/>
              <a:t> </a:t>
            </a:r>
            <a:r>
              <a:rPr lang="en-NZ" sz="2000" dirty="0" err="1"/>
              <a:t>aro</a:t>
            </a:r>
            <a:r>
              <a:rPr lang="en-NZ" sz="2000" dirty="0"/>
              <a:t> ki </a:t>
            </a:r>
            <a:r>
              <a:rPr lang="en-NZ" sz="2000" dirty="0" err="1"/>
              <a:t>te</a:t>
            </a:r>
            <a:r>
              <a:rPr lang="en-NZ" sz="2000" dirty="0"/>
              <a:t> </a:t>
            </a:r>
            <a:r>
              <a:rPr lang="en-NZ" sz="2000" dirty="0" err="1"/>
              <a:t>pae</a:t>
            </a:r>
            <a:r>
              <a:rPr lang="en-NZ" sz="2000" dirty="0"/>
              <a:t> </a:t>
            </a:r>
            <a:r>
              <a:rPr lang="en-NZ" sz="2000" dirty="0" err="1"/>
              <a:t>kahurangi</a:t>
            </a:r>
            <a:r>
              <a:rPr lang="en-NZ" sz="2000" dirty="0"/>
              <a:t>, </a:t>
            </a:r>
            <a:r>
              <a:rPr lang="en-NZ" sz="2000" dirty="0" err="1"/>
              <a:t>kei</a:t>
            </a:r>
            <a:r>
              <a:rPr lang="en-NZ" sz="2000" dirty="0"/>
              <a:t> </a:t>
            </a:r>
            <a:r>
              <a:rPr lang="en-NZ" sz="2000" dirty="0" err="1"/>
              <a:t>reira</a:t>
            </a:r>
            <a:r>
              <a:rPr lang="en-NZ" sz="2000" dirty="0"/>
              <a:t> </a:t>
            </a:r>
            <a:r>
              <a:rPr lang="en-NZ" sz="2000" dirty="0" err="1"/>
              <a:t>te</a:t>
            </a:r>
            <a:r>
              <a:rPr lang="en-NZ" sz="2000" dirty="0"/>
              <a:t> </a:t>
            </a:r>
            <a:r>
              <a:rPr lang="en-NZ" sz="2000" dirty="0" err="1"/>
              <a:t>orana</a:t>
            </a:r>
            <a:r>
              <a:rPr lang="en-NZ" sz="2000" dirty="0"/>
              <a:t> </a:t>
            </a:r>
            <a:r>
              <a:rPr lang="en-NZ" sz="2000" dirty="0" err="1"/>
              <a:t>mōku</a:t>
            </a:r>
            <a:r>
              <a:rPr lang="en-NZ" sz="2000" dirty="0"/>
              <a:t> </a:t>
            </a:r>
          </a:p>
          <a:p>
            <a:pPr marL="0" indent="0">
              <a:buNone/>
            </a:pPr>
            <a:r>
              <a:rPr lang="en-NZ" sz="2000" dirty="0" err="1"/>
              <a:t>Mā</a:t>
            </a:r>
            <a:r>
              <a:rPr lang="en-NZ" sz="2000" dirty="0"/>
              <a:t> mahi </a:t>
            </a:r>
            <a:r>
              <a:rPr lang="en-NZ" sz="2000" dirty="0" err="1"/>
              <a:t>tahi</a:t>
            </a:r>
            <a:r>
              <a:rPr lang="en-NZ" sz="2000" dirty="0"/>
              <a:t>, ka </a:t>
            </a:r>
            <a:r>
              <a:rPr lang="en-NZ" sz="2000" dirty="0" err="1"/>
              <a:t>ora</a:t>
            </a:r>
            <a:r>
              <a:rPr lang="en-NZ" sz="2000" dirty="0"/>
              <a:t>, ka </a:t>
            </a:r>
            <a:r>
              <a:rPr lang="en-NZ" sz="2000" dirty="0" err="1"/>
              <a:t>puāwai</a:t>
            </a:r>
            <a:r>
              <a:rPr lang="en-NZ" sz="2000" dirty="0"/>
              <a:t> </a:t>
            </a:r>
          </a:p>
          <a:p>
            <a:pPr marL="0" indent="0">
              <a:buNone/>
            </a:pPr>
            <a:r>
              <a:rPr lang="en-NZ" sz="2000" dirty="0"/>
              <a:t>Ā </a:t>
            </a:r>
            <a:r>
              <a:rPr lang="en-NZ" sz="2000" dirty="0" err="1"/>
              <a:t>mātau</a:t>
            </a:r>
            <a:r>
              <a:rPr lang="en-NZ" sz="2000" dirty="0"/>
              <a:t> mahi </a:t>
            </a:r>
            <a:r>
              <a:rPr lang="en-NZ" sz="2000" dirty="0" err="1"/>
              <a:t>katoa</a:t>
            </a:r>
            <a:r>
              <a:rPr lang="en-NZ" sz="2000" dirty="0"/>
              <a:t>, ka pono, ka tika</a:t>
            </a:r>
          </a:p>
          <a:p>
            <a:pPr marL="0" indent="0">
              <a:buNone/>
            </a:pPr>
            <a:r>
              <a:rPr lang="en-NZ" sz="2000" dirty="0"/>
              <a:t>TIHEI MAURI ORA</a:t>
            </a:r>
          </a:p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8AA037-8AE3-09AD-25F9-A82AAAA433E7}"/>
              </a:ext>
            </a:extLst>
          </p:cNvPr>
          <p:cNvSpPr txBox="1"/>
          <p:nvPr/>
        </p:nvSpPr>
        <p:spPr>
          <a:xfrm>
            <a:off x="4830831" y="1454850"/>
            <a:ext cx="3795457" cy="3610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Retain and hold fast to your mana, be bold, be brave </a:t>
            </a:r>
            <a:b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We turn our attention to the future, that's where the opportunities lie </a:t>
            </a:r>
            <a:b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By working together we will flourish and achieve greatness </a:t>
            </a:r>
            <a:b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Taking responsibility to commit to doing things right </a:t>
            </a:r>
            <a:b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N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TIHEI MAURI ORA</a:t>
            </a:r>
            <a:endParaRPr lang="en-N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2552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F815362-CD4B-63AC-D612-751B7F0FA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5590" y="2211709"/>
            <a:ext cx="6838527" cy="187220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NZ" sz="2200" dirty="0"/>
              <a:t>Endeavour Fund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NZ" sz="2200" dirty="0"/>
              <a:t>Gazette Notice and Investment Plan 2025-2027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NZ" sz="2200" dirty="0"/>
              <a:t>Changes to Smart Ideas and Research Programmes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NZ" sz="2200" dirty="0"/>
              <a:t>Live Q&amp;A sessions</a:t>
            </a:r>
          </a:p>
          <a:p>
            <a:endParaRPr lang="en-NZ" sz="1500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CFC0A5-4145-4B02-1241-C8C72457F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588" y="1059583"/>
            <a:ext cx="6838529" cy="993775"/>
          </a:xfrm>
        </p:spPr>
        <p:txBody>
          <a:bodyPr anchor="b">
            <a:normAutofit/>
          </a:bodyPr>
          <a:lstStyle/>
          <a:p>
            <a:r>
              <a:rPr lang="en-US"/>
              <a:t>Outline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1720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9667"/>
            <a:ext cx="8229600" cy="857250"/>
          </a:xfrm>
        </p:spPr>
        <p:txBody>
          <a:bodyPr>
            <a:normAutofit/>
          </a:bodyPr>
          <a:lstStyle/>
          <a:p>
            <a:r>
              <a:rPr lang="mi-NZ" dirty="0"/>
              <a:t>Endeavour </a:t>
            </a:r>
            <a:r>
              <a:rPr lang="mi-NZ" dirty="0" err="1"/>
              <a:t>Fund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7950018" cy="3434194"/>
          </a:xfrm>
        </p:spPr>
        <p:txBody>
          <a:bodyPr>
            <a:normAutofit/>
          </a:bodyPr>
          <a:lstStyle/>
          <a:p>
            <a:r>
              <a:rPr lang="en-NZ" sz="2200" dirty="0"/>
              <a:t>Open, contestable fund that supports excellent science in a wide range of impact areas</a:t>
            </a:r>
          </a:p>
          <a:p>
            <a:r>
              <a:rPr lang="en-NZ" sz="2200" dirty="0"/>
              <a:t>Supports research, science or technology, or related activities that have high potential to positively transform New Zealand’s economic, environmental, and societal outcomes, give effect to the Vision </a:t>
            </a:r>
            <a:r>
              <a:rPr lang="en-NZ" sz="2200" dirty="0" err="1"/>
              <a:t>Mātauranga</a:t>
            </a:r>
            <a:r>
              <a:rPr lang="en-NZ" sz="2200" dirty="0"/>
              <a:t> policy, where applicable, and drive an increasing focus on: </a:t>
            </a:r>
          </a:p>
          <a:p>
            <a:pPr lvl="1"/>
            <a:r>
              <a:rPr lang="en-NZ" sz="2000" dirty="0"/>
              <a:t>excellent research; and </a:t>
            </a:r>
          </a:p>
          <a:p>
            <a:pPr lvl="1"/>
            <a:r>
              <a:rPr lang="en-NZ" sz="2000" dirty="0"/>
              <a:t>the potential for impact in areas of future value, growth or critical need for New Zealand </a:t>
            </a:r>
          </a:p>
          <a:p>
            <a:pPr marL="0" indent="0">
              <a:buNone/>
            </a:pP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68521529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b="1" dirty="0"/>
              <a:t>Gazette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077200" cy="3080905"/>
          </a:xfrm>
        </p:spPr>
        <p:txBody>
          <a:bodyPr>
            <a:normAutofit/>
          </a:bodyPr>
          <a:lstStyle/>
          <a:p>
            <a:pPr marL="342900" indent="-342900"/>
            <a:r>
              <a:rPr lang="en-NZ" sz="2200" dirty="0"/>
              <a:t>Funding available up to $55 million (excl. GST). </a:t>
            </a:r>
            <a:r>
              <a:rPr lang="en-NZ" sz="2400" dirty="0"/>
              <a:t>Indicative split: </a:t>
            </a:r>
            <a:endParaRPr lang="en-NZ" sz="2200" dirty="0"/>
          </a:p>
          <a:p>
            <a:pPr marL="685800" lvl="1" indent="-342900"/>
            <a:r>
              <a:rPr lang="en-NZ" sz="2000" dirty="0"/>
              <a:t>$17 million (excl. GST) for Smart Ideas</a:t>
            </a:r>
          </a:p>
          <a:p>
            <a:pPr marL="685800" lvl="1" indent="-342900"/>
            <a:r>
              <a:rPr lang="en-NZ" sz="2000" dirty="0"/>
              <a:t>$38 million (excl. GST) for Research Programmes</a:t>
            </a:r>
          </a:p>
          <a:p>
            <a:pPr marL="342900" indent="-342900"/>
            <a:r>
              <a:rPr lang="en-NZ" sz="2200" dirty="0"/>
              <a:t>Science Board aims to fund at least 47 Smart Ideas and at least 17 Research Programmes</a:t>
            </a:r>
          </a:p>
          <a:p>
            <a:pPr marL="342900" indent="-342900"/>
            <a:r>
              <a:rPr lang="en-NZ" sz="2200" dirty="0"/>
              <a:t>One stage application and assessment process for Smart Ideas</a:t>
            </a:r>
          </a:p>
          <a:p>
            <a:pPr marL="342900" indent="-342900"/>
            <a:r>
              <a:rPr lang="en-NZ" sz="2200" dirty="0"/>
              <a:t>Smart Ideas funding mechanism introduces an application cap for research organisations</a:t>
            </a:r>
          </a:p>
          <a:p>
            <a:pPr marL="0" indent="0">
              <a:buNone/>
            </a:pPr>
            <a:endParaRPr lang="en-NZ" sz="2200" dirty="0"/>
          </a:p>
          <a:p>
            <a:pPr marL="0" indent="0">
              <a:buNone/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38669772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i-NZ" dirty="0" err="1"/>
              <a:t>Investment</a:t>
            </a:r>
            <a:r>
              <a:rPr lang="mi-NZ" dirty="0"/>
              <a:t> </a:t>
            </a:r>
            <a:r>
              <a:rPr lang="mi-NZ" dirty="0" err="1"/>
              <a:t>Plan</a:t>
            </a:r>
            <a:r>
              <a:rPr lang="mi-NZ" dirty="0"/>
              <a:t> 2025-2027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0"/>
            <a:ext cx="7936861" cy="3737370"/>
          </a:xfrm>
        </p:spPr>
        <p:txBody>
          <a:bodyPr>
            <a:normAutofit/>
          </a:bodyPr>
          <a:lstStyle/>
          <a:p>
            <a:pPr marL="342900" indent="-342900"/>
            <a:r>
              <a:rPr lang="en-NZ" sz="2200" dirty="0"/>
              <a:t>New Investment Plan that reflects government priorities</a:t>
            </a:r>
          </a:p>
          <a:p>
            <a:pPr marL="342900" indent="-342900"/>
            <a:r>
              <a:rPr lang="en-NZ" sz="2200" dirty="0"/>
              <a:t>The Science Board will look for opportunities to fund proposals that:</a:t>
            </a:r>
          </a:p>
          <a:p>
            <a:pPr marL="685800" lvl="1" indent="-342900"/>
            <a:r>
              <a:rPr lang="en-NZ" sz="2000" dirty="0"/>
              <a:t>Enable wealth creation through developing new knowledge that lifts New Zealand’s economic performance (including an uplift in commercialisation), supports adaptation to climate change, and builds a resilient and prosperous society.</a:t>
            </a:r>
          </a:p>
          <a:p>
            <a:pPr marL="685800" lvl="1" indent="-342900"/>
            <a:r>
              <a:rPr lang="en-NZ" sz="2000" dirty="0"/>
              <a:t>Support growth of our base of innovative, high value exporting technology firms.</a:t>
            </a:r>
          </a:p>
          <a:p>
            <a:pPr marL="342900" indent="-342900"/>
            <a:r>
              <a:rPr lang="en-NZ" sz="2200" dirty="0"/>
              <a:t>Removal of Impact categories “Protect and Add Value” and “Transform” for Research Programmes</a:t>
            </a:r>
          </a:p>
          <a:p>
            <a:pPr marL="685800" lvl="1" indent="-342900"/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37676828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i-NZ" dirty="0" err="1"/>
              <a:t>Vision</a:t>
            </a:r>
            <a:r>
              <a:rPr lang="mi-NZ" dirty="0"/>
              <a:t> Mātauranga </a:t>
            </a:r>
            <a:r>
              <a:rPr lang="mi-NZ" dirty="0" err="1"/>
              <a:t>Policy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0"/>
            <a:ext cx="8101321" cy="3737370"/>
          </a:xfrm>
        </p:spPr>
        <p:txBody>
          <a:bodyPr>
            <a:normAutofit/>
          </a:bodyPr>
          <a:lstStyle/>
          <a:p>
            <a:pPr marL="342900" indent="-342900"/>
            <a:r>
              <a:rPr lang="en-NZ" sz="2200" dirty="0"/>
              <a:t>Proposals should consider the relevancy of the Vision </a:t>
            </a:r>
            <a:r>
              <a:rPr lang="en-NZ" sz="2200" dirty="0" err="1"/>
              <a:t>Mātauranga</a:t>
            </a:r>
            <a:r>
              <a:rPr lang="en-NZ" sz="2200" dirty="0"/>
              <a:t> Policy where applicable.</a:t>
            </a:r>
          </a:p>
          <a:p>
            <a:pPr marL="342900" indent="-342900"/>
            <a:r>
              <a:rPr lang="en-NZ" sz="2200" dirty="0"/>
              <a:t>The Vision </a:t>
            </a:r>
            <a:r>
              <a:rPr lang="en-NZ" sz="2200" dirty="0" err="1"/>
              <a:t>Mātauranga</a:t>
            </a:r>
            <a:r>
              <a:rPr lang="en-NZ" sz="2200" dirty="0"/>
              <a:t> Policy will not be relevant to all proposals. </a:t>
            </a:r>
          </a:p>
          <a:p>
            <a:pPr marL="342900" indent="-342900"/>
            <a:r>
              <a:rPr lang="en-NZ" sz="2200" dirty="0"/>
              <a:t>Where it is applicable, proposals should demonstrate the relevance and use of a fit-for-purpose approach.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B60A22-A08B-839D-2866-14E30BC77DEE}"/>
              </a:ext>
            </a:extLst>
          </p:cNvPr>
          <p:cNvSpPr/>
          <p:nvPr/>
        </p:nvSpPr>
        <p:spPr>
          <a:xfrm>
            <a:off x="521340" y="3230401"/>
            <a:ext cx="8101320" cy="712949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566749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3244"/>
            <a:ext cx="8229600" cy="857250"/>
          </a:xfrm>
        </p:spPr>
        <p:txBody>
          <a:bodyPr>
            <a:normAutofit/>
          </a:bodyPr>
          <a:lstStyle/>
          <a:p>
            <a:r>
              <a:rPr lang="mi-NZ" dirty="0" err="1"/>
              <a:t>Challenges</a:t>
            </a:r>
            <a:r>
              <a:rPr lang="mi-NZ" dirty="0"/>
              <a:t> </a:t>
            </a:r>
            <a:r>
              <a:rPr lang="mi-NZ" dirty="0" err="1"/>
              <a:t>with</a:t>
            </a:r>
            <a:r>
              <a:rPr lang="mi-NZ" dirty="0"/>
              <a:t> </a:t>
            </a:r>
            <a:r>
              <a:rPr lang="mi-NZ" dirty="0" err="1"/>
              <a:t>Smart</a:t>
            </a:r>
            <a:r>
              <a:rPr lang="mi-NZ" dirty="0"/>
              <a:t> </a:t>
            </a:r>
            <a:r>
              <a:rPr lang="mi-NZ" dirty="0" err="1"/>
              <a:t>Ideas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5173925" cy="3838918"/>
          </a:xfrm>
        </p:spPr>
        <p:txBody>
          <a:bodyPr>
            <a:normAutofit/>
          </a:bodyPr>
          <a:lstStyle/>
          <a:p>
            <a:r>
              <a:rPr lang="en-NZ" sz="2000" dirty="0"/>
              <a:t>MBIE’s operating budget has been reduced.</a:t>
            </a:r>
          </a:p>
          <a:p>
            <a:r>
              <a:rPr lang="en-NZ" sz="2000" dirty="0"/>
              <a:t>The process cost for Smart Ideas is roughly double that of Research Programmes for half the available funding.</a:t>
            </a:r>
          </a:p>
          <a:p>
            <a:r>
              <a:rPr lang="en-NZ" sz="2000" dirty="0"/>
              <a:t>Applicant requirements are onerous given the value of investment.</a:t>
            </a:r>
          </a:p>
          <a:p>
            <a:r>
              <a:rPr lang="en-NZ" sz="2000" dirty="0"/>
              <a:t>The current process is arduous for applicants, assessors, and MBIE.</a:t>
            </a:r>
          </a:p>
          <a:p>
            <a:r>
              <a:rPr lang="en-NZ" sz="2000" dirty="0"/>
              <a:t>A one step process means we need to constrain the total number of proposals assessed.</a:t>
            </a:r>
          </a:p>
          <a:p>
            <a:pPr marL="342900" indent="-342900"/>
            <a:endParaRPr lang="en-NZ" sz="2500" dirty="0"/>
          </a:p>
        </p:txBody>
      </p:sp>
      <p:pic>
        <p:nvPicPr>
          <p:cNvPr id="4" name="Picture 3" descr="A digital balance scale using circles">
            <a:extLst>
              <a:ext uri="{FF2B5EF4-FFF2-40B4-BE49-F238E27FC236}">
                <a16:creationId xmlns:a16="http://schemas.microsoft.com/office/drawing/2014/main" id="{97759378-6026-B009-4E44-E82EA77336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764" y="1920898"/>
            <a:ext cx="3330671" cy="201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7489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171C-1F26-BA78-1712-1866F92F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9667"/>
            <a:ext cx="8229600" cy="857250"/>
          </a:xfrm>
        </p:spPr>
        <p:txBody>
          <a:bodyPr>
            <a:normAutofit/>
          </a:bodyPr>
          <a:lstStyle/>
          <a:p>
            <a:r>
              <a:rPr lang="mi-NZ" dirty="0" err="1"/>
              <a:t>Summary</a:t>
            </a:r>
            <a:r>
              <a:rPr lang="mi-NZ" dirty="0"/>
              <a:t> </a:t>
            </a:r>
            <a:r>
              <a:rPr lang="mi-NZ" dirty="0" err="1"/>
              <a:t>of</a:t>
            </a:r>
            <a:r>
              <a:rPr lang="mi-NZ" dirty="0"/>
              <a:t> </a:t>
            </a:r>
            <a:r>
              <a:rPr lang="mi-NZ" dirty="0" err="1"/>
              <a:t>main</a:t>
            </a:r>
            <a:r>
              <a:rPr lang="mi-NZ" dirty="0"/>
              <a:t> </a:t>
            </a:r>
            <a:r>
              <a:rPr lang="mi-NZ" dirty="0" err="1"/>
              <a:t>changes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935-ACD5-EF74-9E65-B3E60518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6917"/>
            <a:ext cx="6877735" cy="3758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2400" b="1" dirty="0"/>
              <a:t>Smart Ideas</a:t>
            </a:r>
          </a:p>
          <a:p>
            <a:pPr marL="342900" indent="-342900"/>
            <a:r>
              <a:rPr lang="en-NZ" sz="2200" dirty="0"/>
              <a:t>Moving to a simplified one step application and assessment process</a:t>
            </a:r>
          </a:p>
          <a:p>
            <a:pPr marL="342900" indent="-342900"/>
            <a:r>
              <a:rPr lang="en-NZ" sz="2200" dirty="0"/>
              <a:t>Introducing a cap per organisation on the number of applications </a:t>
            </a:r>
          </a:p>
          <a:p>
            <a:pPr marL="342900" indent="-342900"/>
            <a:r>
              <a:rPr lang="en-NZ" sz="2200" dirty="0"/>
              <a:t>Consultation has happened prior to introducing the changes</a:t>
            </a:r>
          </a:p>
          <a:p>
            <a:pPr marL="342900" indent="-342900"/>
            <a:r>
              <a:rPr lang="en-NZ" sz="2200" dirty="0"/>
              <a:t>Smart Ideas 2025 is run as a pilot and will get reviewed</a:t>
            </a:r>
          </a:p>
          <a:p>
            <a:pPr marL="0" indent="0">
              <a:buNone/>
            </a:pPr>
            <a:endParaRPr lang="en-NZ" sz="2200" b="1" dirty="0"/>
          </a:p>
          <a:p>
            <a:pPr marL="0" indent="0">
              <a:buNone/>
            </a:pPr>
            <a:r>
              <a:rPr lang="en-NZ" sz="2400" b="1" dirty="0"/>
              <a:t>Research Programmes</a:t>
            </a:r>
          </a:p>
          <a:p>
            <a:r>
              <a:rPr lang="en-NZ" sz="2200" dirty="0"/>
              <a:t>Removal of impact categories “Protect and Add Value” and “Transform”</a:t>
            </a:r>
          </a:p>
          <a:p>
            <a:pPr marL="342900" indent="-342900"/>
            <a:endParaRPr lang="en-NZ" sz="2200" dirty="0"/>
          </a:p>
        </p:txBody>
      </p:sp>
      <p:pic>
        <p:nvPicPr>
          <p:cNvPr id="5" name="Picture 4" descr="Autumn leaves color progression">
            <a:extLst>
              <a:ext uri="{FF2B5EF4-FFF2-40B4-BE49-F238E27FC236}">
                <a16:creationId xmlns:a16="http://schemas.microsoft.com/office/drawing/2014/main" id="{3485B4EE-9A7D-5176-A5D6-9AA5D6A84C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6352077" y="2202129"/>
            <a:ext cx="3180049" cy="1077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9825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7.08.21"/>
  <p:tag name="AS_TITLE" val="Aspose.Slides for .NET 4.0"/>
  <p:tag name="AS_VERSION" val="17.8"/>
</p:tagLst>
</file>

<file path=ppt/theme/theme1.xml><?xml version="1.0" encoding="utf-8"?>
<a:theme xmlns:a="http://schemas.openxmlformats.org/drawingml/2006/main" name="Office Theme">
  <a:themeElements>
    <a:clrScheme name="MBIE 1">
      <a:dk1>
        <a:srgbClr val="000000"/>
      </a:dk1>
      <a:lt1>
        <a:srgbClr val="FFFFFF"/>
      </a:lt1>
      <a:dk2>
        <a:srgbClr val="006171"/>
      </a:dk2>
      <a:lt2>
        <a:srgbClr val="00B5E1"/>
      </a:lt2>
      <a:accent1>
        <a:srgbClr val="111C4D"/>
      </a:accent1>
      <a:accent2>
        <a:srgbClr val="70AC46"/>
      </a:accent2>
      <a:accent3>
        <a:srgbClr val="11821F"/>
      </a:accent3>
      <a:accent4>
        <a:srgbClr val="753BBD"/>
      </a:accent4>
      <a:accent5>
        <a:srgbClr val="E16900"/>
      </a:accent5>
      <a:accent6>
        <a:srgbClr val="FBE122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IE PowerPoint" id="{9A257576-D400-A045-8674-1B101F58CC3A}" vid="{D1D5375E-0D81-2B4B-A908-F211C8FFD3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MBIE PowerPoint</Template>
  <TotalTime>0</TotalTime>
  <Words>810</Words>
  <Application>Microsoft Office PowerPoint</Application>
  <PresentationFormat>On-screen Show (16:9)</PresentationFormat>
  <Paragraphs>101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Endeavour Fund 2025 Investment Round</vt:lpstr>
      <vt:lpstr>MBIE opening karakia</vt:lpstr>
      <vt:lpstr>Outline</vt:lpstr>
      <vt:lpstr>Endeavour Fund</vt:lpstr>
      <vt:lpstr>Gazette Notice</vt:lpstr>
      <vt:lpstr>Investment Plan 2025-2027</vt:lpstr>
      <vt:lpstr>Vision Mātauranga Policy</vt:lpstr>
      <vt:lpstr>Challenges with Smart Ideas</vt:lpstr>
      <vt:lpstr>Summary of main changes</vt:lpstr>
      <vt:lpstr>Timeline</vt:lpstr>
      <vt:lpstr>Cap on number of applications per research organisation</vt:lpstr>
      <vt:lpstr>What remains the same</vt:lpstr>
      <vt:lpstr>What is next?</vt:lpstr>
      <vt:lpstr>Thank you</vt:lpstr>
      <vt:lpstr>MBIE closing karakia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2024-06-26T03:29:31Z</dcterms:created>
  <dcterms:modified xsi:type="dcterms:W3CDTF">2024-06-26T03:32:33Z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38466f7-346c-47bb-a4d2-4a6558d61975_Enabled">
    <vt:lpwstr>true</vt:lpwstr>
  </property>
  <property fmtid="{D5CDD505-2E9C-101B-9397-08002B2CF9AE}" pid="3" name="MSIP_Label_738466f7-346c-47bb-a4d2-4a6558d61975_SetDate">
    <vt:lpwstr>2024-06-26T03:32:26Z</vt:lpwstr>
  </property>
  <property fmtid="{D5CDD505-2E9C-101B-9397-08002B2CF9AE}" pid="4" name="MSIP_Label_738466f7-346c-47bb-a4d2-4a6558d61975_Method">
    <vt:lpwstr>Privileged</vt:lpwstr>
  </property>
  <property fmtid="{D5CDD505-2E9C-101B-9397-08002B2CF9AE}" pid="5" name="MSIP_Label_738466f7-346c-47bb-a4d2-4a6558d61975_Name">
    <vt:lpwstr>UNCLASSIFIED</vt:lpwstr>
  </property>
  <property fmtid="{D5CDD505-2E9C-101B-9397-08002B2CF9AE}" pid="6" name="MSIP_Label_738466f7-346c-47bb-a4d2-4a6558d61975_SiteId">
    <vt:lpwstr>78b2bd11-e42b-47ea-b011-2e04c3af5ec1</vt:lpwstr>
  </property>
  <property fmtid="{D5CDD505-2E9C-101B-9397-08002B2CF9AE}" pid="7" name="MSIP_Label_738466f7-346c-47bb-a4d2-4a6558d61975_ActionId">
    <vt:lpwstr>a50da0b6-5f80-4f9b-96f3-62685ab7381b</vt:lpwstr>
  </property>
  <property fmtid="{D5CDD505-2E9C-101B-9397-08002B2CF9AE}" pid="8" name="MSIP_Label_738466f7-346c-47bb-a4d2-4a6558d61975_ContentBits">
    <vt:lpwstr>0</vt:lpwstr>
  </property>
</Properties>
</file>