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charts/style9.xml" ContentType="application/vnd.ms-office.chartstyle+xml"/>
  <Override PartName="/ppt/charts/colors9.xml" ContentType="application/vnd.ms-office.chartcolorstyl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theme/themeOverride4.xml" ContentType="application/vnd.openxmlformats-officedocument.themeOverride+xml"/>
  <Override PartName="/ppt/charts/chart26.xml" ContentType="application/vnd.openxmlformats-officedocument.drawingml.chart+xml"/>
  <Override PartName="/ppt/theme/themeOverride5.xml" ContentType="application/vnd.openxmlformats-officedocument.themeOverr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8.xml" ContentType="application/vnd.openxmlformats-officedocument.drawingml.chart+xml"/>
  <Override PartName="/ppt/theme/themeOverride6.xml" ContentType="application/vnd.openxmlformats-officedocument.themeOverride+xml"/>
  <Override PartName="/ppt/charts/chart29.xml" ContentType="application/vnd.openxmlformats-officedocument.drawingml.chart+xml"/>
  <Override PartName="/ppt/theme/themeOverride7.xml" ContentType="application/vnd.openxmlformats-officedocument.themeOverrid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3.xml" ContentType="application/vnd.openxmlformats-officedocument.drawingml.chart+xml"/>
  <Override PartName="/ppt/theme/themeOverride8.xml" ContentType="application/vnd.openxmlformats-officedocument.themeOverride+xml"/>
  <Override PartName="/ppt/charts/chart34.xml" ContentType="application/vnd.openxmlformats-officedocument.drawingml.chart+xml"/>
  <Override PartName="/ppt/theme/themeOverride9.xml" ContentType="application/vnd.openxmlformats-officedocument.themeOverride+xml"/>
  <Override PartName="/ppt/charts/chart3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6.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theme/themeOverride11.xml" ContentType="application/vnd.openxmlformats-officedocument.themeOverride+xml"/>
  <Override PartName="/ppt/charts/chart4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1.xml" ContentType="application/vnd.openxmlformats-officedocument.drawingml.chart+xml"/>
  <Override PartName="/ppt/theme/themeOverride12.xml" ContentType="application/vnd.openxmlformats-officedocument.themeOverride+xml"/>
  <Override PartName="/ppt/charts/chart42.xml" ContentType="application/vnd.openxmlformats-officedocument.drawingml.chart+xml"/>
  <Override PartName="/ppt/theme/themeOverride13.xml" ContentType="application/vnd.openxmlformats-officedocument.themeOverride+xml"/>
  <Override PartName="/ppt/charts/chart4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4.xml" ContentType="application/vnd.openxmlformats-officedocument.drawingml.chart+xml"/>
  <Override PartName="/ppt/theme/themeOverride14.xml" ContentType="application/vnd.openxmlformats-officedocument.themeOverride+xml"/>
  <Override PartName="/ppt/charts/chart4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theme/themeOverride15.xml" ContentType="application/vnd.openxmlformats-officedocument.themeOverride+xml"/>
  <Override PartName="/ppt/charts/chart4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9.xml" ContentType="application/vnd.openxmlformats-officedocument.drawingml.chart+xml"/>
  <Override PartName="/ppt/theme/themeOverride16.xml" ContentType="application/vnd.openxmlformats-officedocument.themeOverride+xml"/>
  <Override PartName="/ppt/charts/chart50.xml" ContentType="application/vnd.openxmlformats-officedocument.drawingml.chart+xml"/>
  <Override PartName="/ppt/theme/themeOverride17.xml" ContentType="application/vnd.openxmlformats-officedocument.themeOverride+xml"/>
  <Override PartName="/ppt/charts/chart5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2.xml" ContentType="application/vnd.openxmlformats-officedocument.drawingml.chart+xml"/>
  <Override PartName="/ppt/theme/themeOverride18.xml" ContentType="application/vnd.openxmlformats-officedocument.themeOverride+xml"/>
  <Override PartName="/ppt/charts/chart5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4.xml" ContentType="application/vnd.openxmlformats-officedocument.drawingml.chart+xml"/>
  <Override PartName="/ppt/charts/chart55.xml" ContentType="application/vnd.openxmlformats-officedocument.drawingml.chart+xml"/>
  <Override PartName="/ppt/theme/themeOverride19.xml" ContentType="application/vnd.openxmlformats-officedocument.themeOverride+xml"/>
  <Override PartName="/ppt/charts/chart5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57.xml" ContentType="application/vnd.openxmlformats-officedocument.drawingml.chart+xml"/>
  <Override PartName="/ppt/theme/themeOverride20.xml" ContentType="application/vnd.openxmlformats-officedocument.themeOverride+xml"/>
  <Override PartName="/ppt/charts/chart58.xml" ContentType="application/vnd.openxmlformats-officedocument.drawingml.chart+xml"/>
  <Override PartName="/ppt/theme/themeOverride21.xml" ContentType="application/vnd.openxmlformats-officedocument.themeOverride+xml"/>
  <Override PartName="/ppt/charts/chart5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0.xml" ContentType="application/vnd.openxmlformats-officedocument.drawingml.chart+xml"/>
  <Override PartName="/ppt/theme/themeOverride22.xml" ContentType="application/vnd.openxmlformats-officedocument.themeOverride+xml"/>
  <Override PartName="/ppt/charts/chart6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2.xml" ContentType="application/vnd.openxmlformats-officedocument.drawingml.chart+xml"/>
  <Override PartName="/ppt/charts/chart63.xml" ContentType="application/vnd.openxmlformats-officedocument.drawingml.chart+xml"/>
  <Override PartName="/ppt/theme/themeOverride23.xml" ContentType="application/vnd.openxmlformats-officedocument.themeOverrid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theme/themeOverride24.xml" ContentType="application/vnd.openxmlformats-officedocument.themeOverride+xml"/>
  <Override PartName="/ppt/charts/chart66.xml" ContentType="application/vnd.openxmlformats-officedocument.drawingml.chart+xml"/>
  <Override PartName="/ppt/theme/themeOverride25.xml" ContentType="application/vnd.openxmlformats-officedocument.themeOverride+xml"/>
  <Override PartName="/ppt/charts/chart6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68.xml" ContentType="application/vnd.openxmlformats-officedocument.drawingml.chart+xml"/>
  <Override PartName="/ppt/theme/themeOverride26.xml" ContentType="application/vnd.openxmlformats-officedocument.themeOverride+xml"/>
  <Override PartName="/ppt/charts/chart6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theme/themeOverride27.xml" ContentType="application/vnd.openxmlformats-officedocument.themeOverride+xml"/>
  <Override PartName="/ppt/charts/chart7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3.xml" ContentType="application/vnd.openxmlformats-officedocument.drawingml.chart+xml"/>
  <Override PartName="/ppt/theme/themeOverride28.xml" ContentType="application/vnd.openxmlformats-officedocument.themeOverride+xml"/>
  <Override PartName="/ppt/charts/chart74.xml" ContentType="application/vnd.openxmlformats-officedocument.drawingml.chart+xml"/>
  <Override PartName="/ppt/theme/themeOverride29.xml" ContentType="application/vnd.openxmlformats-officedocument.themeOverride+xml"/>
  <Override PartName="/ppt/charts/chart7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76.xml" ContentType="application/vnd.openxmlformats-officedocument.drawingml.chart+xml"/>
  <Override PartName="/ppt/theme/themeOverride30.xml" ContentType="application/vnd.openxmlformats-officedocument.themeOverride+xml"/>
  <Override PartName="/ppt/charts/chart7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78.xml" ContentType="application/vnd.openxmlformats-officedocument.drawingml.chart+xml"/>
  <Override PartName="/ppt/charts/chart79.xml" ContentType="application/vnd.openxmlformats-officedocument.drawingml.chart+xml"/>
  <Override PartName="/ppt/theme/themeOverride31.xml" ContentType="application/vnd.openxmlformats-officedocument.themeOverride+xml"/>
  <Override PartName="/ppt/charts/chart8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1.xml" ContentType="application/vnd.openxmlformats-officedocument.drawingml.chart+xml"/>
  <Override PartName="/ppt/theme/themeOverride32.xml" ContentType="application/vnd.openxmlformats-officedocument.themeOverride+xml"/>
  <Override PartName="/ppt/charts/chart82.xml" ContentType="application/vnd.openxmlformats-officedocument.drawingml.chart+xml"/>
  <Override PartName="/ppt/theme/themeOverride33.xml" ContentType="application/vnd.openxmlformats-officedocument.themeOverride+xml"/>
  <Override PartName="/ppt/charts/chart8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84.xml" ContentType="application/vnd.openxmlformats-officedocument.drawingml.chart+xml"/>
  <Override PartName="/ppt/theme/themeOverride34.xml" ContentType="application/vnd.openxmlformats-officedocument.themeOverride+xml"/>
  <Override PartName="/ppt/charts/chart85.xml" ContentType="application/vnd.openxmlformats-officedocument.drawingml.chart+xml"/>
  <Override PartName="/ppt/theme/themeOverride35.xml" ContentType="application/vnd.openxmlformats-officedocument.themeOverride+xml"/>
  <Override PartName="/ppt/charts/chart8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theme/themeOverride36.xml" ContentType="application/vnd.openxmlformats-officedocument.themeOverride+xml"/>
  <Override PartName="/ppt/charts/chart90.xml" ContentType="application/vnd.openxmlformats-officedocument.drawingml.chart+xml"/>
  <Override PartName="/ppt/theme/themeOverride37.xml" ContentType="application/vnd.openxmlformats-officedocument.themeOverride+xml"/>
  <Override PartName="/ppt/charts/chart9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2.xml" ContentType="application/vnd.openxmlformats-officedocument.drawingml.chart+xml"/>
  <Override PartName="/ppt/theme/themeOverride38.xml" ContentType="application/vnd.openxmlformats-officedocument.themeOverride+xml"/>
  <Override PartName="/ppt/charts/chart9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4.xml" ContentType="application/vnd.openxmlformats-officedocument.drawingml.chart+xml"/>
  <Override PartName="/ppt/charts/chart95.xml" ContentType="application/vnd.openxmlformats-officedocument.drawingml.chart+xml"/>
  <Override PartName="/ppt/theme/themeOverride39.xml" ContentType="application/vnd.openxmlformats-officedocument.themeOverride+xml"/>
  <Override PartName="/ppt/charts/chart9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7.xml" ContentType="application/vnd.openxmlformats-officedocument.drawingml.chart+xml"/>
  <Override PartName="/ppt/theme/themeOverride40.xml" ContentType="application/vnd.openxmlformats-officedocument.themeOverride+xml"/>
  <Override PartName="/ppt/charts/chart98.xml" ContentType="application/vnd.openxmlformats-officedocument.drawingml.chart+xml"/>
  <Override PartName="/ppt/theme/themeOverride41.xml" ContentType="application/vnd.openxmlformats-officedocument.themeOverride+xml"/>
  <Override PartName="/ppt/charts/chart99.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0.xml" ContentType="application/vnd.openxmlformats-officedocument.drawingml.chart+xml"/>
  <Override PartName="/ppt/theme/themeOverride42.xml" ContentType="application/vnd.openxmlformats-officedocument.themeOverride+xml"/>
  <Override PartName="/ppt/charts/chart10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2.xml" ContentType="application/vnd.openxmlformats-officedocument.drawingml.chart+xml"/>
  <Override PartName="/ppt/charts/chart103.xml" ContentType="application/vnd.openxmlformats-officedocument.drawingml.chart+xml"/>
  <Override PartName="/ppt/theme/themeOverride43.xml" ContentType="application/vnd.openxmlformats-officedocument.themeOverride+xml"/>
  <Override PartName="/ppt/charts/chart10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105.xml" ContentType="application/vnd.openxmlformats-officedocument.drawingml.chart+xml"/>
  <Override PartName="/ppt/theme/themeOverride44.xml" ContentType="application/vnd.openxmlformats-officedocument.themeOverride+xml"/>
  <Override PartName="/ppt/charts/chart106.xml" ContentType="application/vnd.openxmlformats-officedocument.drawingml.chart+xml"/>
  <Override PartName="/ppt/theme/themeOverride45.xml" ContentType="application/vnd.openxmlformats-officedocument.themeOverride+xml"/>
  <Override PartName="/ppt/charts/chart10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8.xml" ContentType="application/vnd.openxmlformats-officedocument.drawingml.chart+xml"/>
  <Override PartName="/ppt/theme/themeOverride46.xml" ContentType="application/vnd.openxmlformats-officedocument.themeOverride+xml"/>
  <Override PartName="/ppt/charts/chart10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0.xml" ContentType="application/vnd.openxmlformats-officedocument.drawingml.chart+xml"/>
  <Override PartName="/ppt/charts/chart111.xml" ContentType="application/vnd.openxmlformats-officedocument.drawingml.chart+xml"/>
  <Override PartName="/ppt/theme/themeOverride47.xml" ContentType="application/vnd.openxmlformats-officedocument.themeOverr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theme/themeOverride48.xml" ContentType="application/vnd.openxmlformats-officedocument.themeOverride+xml"/>
  <Override PartName="/ppt/charts/chart114.xml" ContentType="application/vnd.openxmlformats-officedocument.drawingml.chart+xml"/>
  <Override PartName="/ppt/theme/themeOverride49.xml" ContentType="application/vnd.openxmlformats-officedocument.themeOverride+xml"/>
  <Override PartName="/ppt/charts/chart11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6.xml" ContentType="application/vnd.openxmlformats-officedocument.drawingml.chart+xml"/>
  <Override PartName="/ppt/theme/themeOverride50.xml" ContentType="application/vnd.openxmlformats-officedocument.themeOverride+xml"/>
  <Override PartName="/ppt/charts/chart11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8.xml" ContentType="application/vnd.openxmlformats-officedocument.drawingml.chart+xml"/>
  <Override PartName="/ppt/charts/chart119.xml" ContentType="application/vnd.openxmlformats-officedocument.drawingml.chart+xml"/>
  <Override PartName="/ppt/theme/themeOverride51.xml" ContentType="application/vnd.openxmlformats-officedocument.themeOverride+xml"/>
  <Override PartName="/ppt/charts/chart12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21.xml" ContentType="application/vnd.openxmlformats-officedocument.drawingml.chart+xml"/>
  <Override PartName="/ppt/theme/themeOverride52.xml" ContentType="application/vnd.openxmlformats-officedocument.themeOverride+xml"/>
  <Override PartName="/ppt/charts/chart122.xml" ContentType="application/vnd.openxmlformats-officedocument.drawingml.chart+xml"/>
  <Override PartName="/ppt/theme/themeOverride53.xml" ContentType="application/vnd.openxmlformats-officedocument.themeOverride+xml"/>
  <Override PartName="/ppt/charts/chart12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24.xml" ContentType="application/vnd.openxmlformats-officedocument.drawingml.chart+xml"/>
  <Override PartName="/ppt/theme/themeOverride54.xml" ContentType="application/vnd.openxmlformats-officedocument.themeOverride+xml"/>
  <Override PartName="/ppt/charts/chart125.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6.xml" ContentType="application/vnd.openxmlformats-officedocument.drawingml.chart+xml"/>
  <Override PartName="/ppt/charts/chart127.xml" ContentType="application/vnd.openxmlformats-officedocument.drawingml.chart+xml"/>
  <Override PartName="/ppt/theme/themeOverride55.xml" ContentType="application/vnd.openxmlformats-officedocument.themeOverride+xml"/>
  <Override PartName="/ppt/charts/chart12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29.xml" ContentType="application/vnd.openxmlformats-officedocument.drawingml.chart+xml"/>
  <Override PartName="/ppt/theme/themeOverride56.xml" ContentType="application/vnd.openxmlformats-officedocument.themeOverride+xml"/>
  <Override PartName="/ppt/charts/chart130.xml" ContentType="application/vnd.openxmlformats-officedocument.drawingml.chart+xml"/>
  <Override PartName="/ppt/theme/themeOverride57.xml" ContentType="application/vnd.openxmlformats-officedocument.themeOverride+xml"/>
  <Override PartName="/ppt/charts/chart131.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32.xml" ContentType="application/vnd.openxmlformats-officedocument.drawingml.chart+xml"/>
  <Override PartName="/ppt/theme/themeOverride58.xml" ContentType="application/vnd.openxmlformats-officedocument.themeOverride+xml"/>
  <Override PartName="/ppt/charts/chart13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34.xml" ContentType="application/vnd.openxmlformats-officedocument.drawingml.chart+xml"/>
  <Override PartName="/ppt/charts/chart135.xml" ContentType="application/vnd.openxmlformats-officedocument.drawingml.chart+xml"/>
  <Override PartName="/ppt/theme/themeOverride59.xml" ContentType="application/vnd.openxmlformats-officedocument.themeOverride+xml"/>
  <Override PartName="/ppt/charts/chart13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37.xml" ContentType="application/vnd.openxmlformats-officedocument.drawingml.chart+xml"/>
  <Override PartName="/ppt/theme/themeOverride60.xml" ContentType="application/vnd.openxmlformats-officedocument.themeOverride+xml"/>
  <Override PartName="/ppt/charts/chart138.xml" ContentType="application/vnd.openxmlformats-officedocument.drawingml.chart+xml"/>
  <Override PartName="/ppt/theme/themeOverride61.xml" ContentType="application/vnd.openxmlformats-officedocument.themeOverride+xml"/>
  <Override PartName="/ppt/charts/chart13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40.xml" ContentType="application/vnd.openxmlformats-officedocument.drawingml.chart+xml"/>
  <Override PartName="/ppt/theme/themeOverride62.xml" ContentType="application/vnd.openxmlformats-officedocument.themeOverride+xml"/>
  <Override PartName="/ppt/charts/chart141.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42.xml" ContentType="application/vnd.openxmlformats-officedocument.drawingml.chart+xml"/>
  <Override PartName="/ppt/charts/chart143.xml" ContentType="application/vnd.openxmlformats-officedocument.drawingml.chart+xml"/>
  <Override PartName="/ppt/theme/themeOverride63.xml" ContentType="application/vnd.openxmlformats-officedocument.themeOverride+xml"/>
  <Override PartName="/ppt/charts/chart144.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45.xml" ContentType="application/vnd.openxmlformats-officedocument.drawingml.chart+xml"/>
  <Override PartName="/ppt/theme/themeOverride64.xml" ContentType="application/vnd.openxmlformats-officedocument.themeOverride+xml"/>
  <Override PartName="/ppt/charts/chart146.xml" ContentType="application/vnd.openxmlformats-officedocument.drawingml.chart+xml"/>
  <Override PartName="/ppt/theme/themeOverride65.xml" ContentType="application/vnd.openxmlformats-officedocument.themeOverride+xml"/>
  <Override PartName="/ppt/charts/chart14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48.xml" ContentType="application/vnd.openxmlformats-officedocument.drawingml.chart+xml"/>
  <Override PartName="/ppt/theme/themeOverride66.xml" ContentType="application/vnd.openxmlformats-officedocument.themeOverride+xml"/>
  <Override PartName="/ppt/charts/chart14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50.xml" ContentType="application/vnd.openxmlformats-officedocument.drawingml.chart+xml"/>
  <Override PartName="/ppt/charts/chart151.xml" ContentType="application/vnd.openxmlformats-officedocument.drawingml.chart+xml"/>
  <Override PartName="/ppt/theme/themeOverride67.xml" ContentType="application/vnd.openxmlformats-officedocument.themeOverride+xml"/>
  <Override PartName="/ppt/charts/chart15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153.xml" ContentType="application/vnd.openxmlformats-officedocument.drawingml.chart+xml"/>
  <Override PartName="/ppt/theme/themeOverride68.xml" ContentType="application/vnd.openxmlformats-officedocument.themeOverride+xml"/>
  <Override PartName="/ppt/charts/chart154.xml" ContentType="application/vnd.openxmlformats-officedocument.drawingml.chart+xml"/>
  <Override PartName="/ppt/theme/themeOverride69.xml" ContentType="application/vnd.openxmlformats-officedocument.themeOverride+xml"/>
  <Override PartName="/ppt/charts/chart15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56.xml" ContentType="application/vnd.openxmlformats-officedocument.drawingml.chart+xml"/>
  <Override PartName="/ppt/theme/themeOverride70.xml" ContentType="application/vnd.openxmlformats-officedocument.themeOverride+xml"/>
  <Override PartName="/ppt/charts/chart157.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58.xml" ContentType="application/vnd.openxmlformats-officedocument.drawingml.chart+xml"/>
  <Override PartName="/ppt/charts/chart159.xml" ContentType="application/vnd.openxmlformats-officedocument.drawingml.chart+xml"/>
  <Override PartName="/ppt/theme/themeOverride71.xml" ContentType="application/vnd.openxmlformats-officedocument.themeOverride+xml"/>
  <Override PartName="/ppt/charts/chart160.xml" ContentType="application/vnd.openxmlformats-officedocument.drawingml.chart+xml"/>
  <Override PartName="/ppt/theme/themeOverride72.xml" ContentType="application/vnd.openxmlformats-officedocument.themeOverride+xml"/>
  <Override PartName="/ppt/charts/chart161.xml" ContentType="application/vnd.openxmlformats-officedocument.drawingml.chart+xml"/>
  <Override PartName="/ppt/theme/themeOverride7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256" r:id="rId2"/>
    <p:sldId id="424" r:id="rId3"/>
    <p:sldId id="425" r:id="rId4"/>
    <p:sldId id="440" r:id="rId5"/>
    <p:sldId id="437" r:id="rId6"/>
    <p:sldId id="438" r:id="rId7"/>
    <p:sldId id="439" r:id="rId8"/>
    <p:sldId id="433" r:id="rId9"/>
    <p:sldId id="436" r:id="rId10"/>
    <p:sldId id="390" r:id="rId11"/>
    <p:sldId id="429" r:id="rId12"/>
    <p:sldId id="391" r:id="rId13"/>
    <p:sldId id="382" r:id="rId14"/>
    <p:sldId id="375" r:id="rId15"/>
    <p:sldId id="376" r:id="rId16"/>
    <p:sldId id="421" r:id="rId17"/>
    <p:sldId id="392" r:id="rId18"/>
    <p:sldId id="393" r:id="rId19"/>
    <p:sldId id="383" r:id="rId20"/>
    <p:sldId id="441" r:id="rId21"/>
    <p:sldId id="364" r:id="rId22"/>
    <p:sldId id="386" r:id="rId23"/>
    <p:sldId id="387" r:id="rId24"/>
    <p:sldId id="388" r:id="rId25"/>
    <p:sldId id="389" r:id="rId26"/>
    <p:sldId id="394" r:id="rId27"/>
    <p:sldId id="430" r:id="rId28"/>
    <p:sldId id="395" r:id="rId29"/>
    <p:sldId id="396" r:id="rId30"/>
    <p:sldId id="397" r:id="rId31"/>
    <p:sldId id="398" r:id="rId32"/>
    <p:sldId id="367" r:id="rId33"/>
    <p:sldId id="399" r:id="rId34"/>
    <p:sldId id="400" r:id="rId35"/>
    <p:sldId id="368" r:id="rId36"/>
    <p:sldId id="369" r:id="rId37"/>
    <p:sldId id="404" r:id="rId38"/>
    <p:sldId id="365" r:id="rId39"/>
    <p:sldId id="405" r:id="rId40"/>
    <p:sldId id="403" r:id="rId41"/>
    <p:sldId id="385" r:id="rId42"/>
    <p:sldId id="333" r:id="rId43"/>
    <p:sldId id="331" r:id="rId44"/>
    <p:sldId id="332" r:id="rId45"/>
    <p:sldId id="311" r:id="rId46"/>
    <p:sldId id="334" r:id="rId47"/>
    <p:sldId id="335" r:id="rId48"/>
    <p:sldId id="312" r:id="rId49"/>
    <p:sldId id="336" r:id="rId50"/>
    <p:sldId id="337" r:id="rId51"/>
    <p:sldId id="310" r:id="rId52"/>
    <p:sldId id="338" r:id="rId53"/>
    <p:sldId id="339" r:id="rId54"/>
    <p:sldId id="278" r:id="rId55"/>
    <p:sldId id="340" r:id="rId56"/>
    <p:sldId id="341" r:id="rId57"/>
    <p:sldId id="307" r:id="rId58"/>
    <p:sldId id="342" r:id="rId59"/>
    <p:sldId id="343" r:id="rId60"/>
    <p:sldId id="317" r:id="rId61"/>
    <p:sldId id="344" r:id="rId62"/>
    <p:sldId id="345" r:id="rId63"/>
    <p:sldId id="303" r:id="rId64"/>
    <p:sldId id="346" r:id="rId65"/>
    <p:sldId id="347" r:id="rId66"/>
    <p:sldId id="308" r:id="rId67"/>
    <p:sldId id="348" r:id="rId68"/>
    <p:sldId id="349" r:id="rId69"/>
    <p:sldId id="304" r:id="rId70"/>
    <p:sldId id="350" r:id="rId71"/>
    <p:sldId id="351" r:id="rId72"/>
    <p:sldId id="305" r:id="rId73"/>
    <p:sldId id="352" r:id="rId74"/>
    <p:sldId id="353" r:id="rId75"/>
    <p:sldId id="313" r:id="rId76"/>
    <p:sldId id="354" r:id="rId77"/>
    <p:sldId id="355" r:id="rId78"/>
    <p:sldId id="314" r:id="rId79"/>
    <p:sldId id="356" r:id="rId80"/>
    <p:sldId id="357" r:id="rId81"/>
    <p:sldId id="306" r:id="rId82"/>
    <p:sldId id="358" r:id="rId83"/>
    <p:sldId id="359" r:id="rId84"/>
    <p:sldId id="315" r:id="rId85"/>
    <p:sldId id="360" r:id="rId86"/>
    <p:sldId id="361" r:id="rId87"/>
    <p:sldId id="316" r:id="rId88"/>
    <p:sldId id="362" r:id="rId89"/>
    <p:sldId id="363" r:id="rId90"/>
    <p:sldId id="309" r:id="rId91"/>
    <p:sldId id="378" r:id="rId92"/>
    <p:sldId id="379" r:id="rId93"/>
    <p:sldId id="384" r:id="rId94"/>
    <p:sldId id="373" r:id="rId95"/>
    <p:sldId id="374" r:id="rId96"/>
    <p:sldId id="442" r:id="rId97"/>
    <p:sldId id="444" r:id="rId98"/>
    <p:sldId id="445" r:id="rId99"/>
    <p:sldId id="446" r:id="rId100"/>
    <p:sldId id="447" r:id="rId101"/>
    <p:sldId id="448" r:id="rId102"/>
    <p:sldId id="449" r:id="rId103"/>
    <p:sldId id="450" r:id="rId104"/>
    <p:sldId id="412" r:id="rId105"/>
    <p:sldId id="422" r:id="rId106"/>
    <p:sldId id="423" r:id="rId107"/>
    <p:sldId id="413" r:id="rId108"/>
    <p:sldId id="414" r:id="rId109"/>
    <p:sldId id="415" r:id="rId110"/>
    <p:sldId id="416" r:id="rId111"/>
    <p:sldId id="417" r:id="rId112"/>
    <p:sldId id="418" r:id="rId113"/>
    <p:sldId id="419" r:id="rId114"/>
    <p:sldId id="420" r:id="rId115"/>
    <p:sldId id="406" r:id="rId116"/>
    <p:sldId id="407" r:id="rId117"/>
    <p:sldId id="408" r:id="rId118"/>
    <p:sldId id="409" r:id="rId119"/>
    <p:sldId id="410" r:id="rId120"/>
    <p:sldId id="411" r:id="rId121"/>
    <p:sldId id="258" r:id="rId122"/>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Durling" initials="ND" lastIdx="20" clrIdx="0"/>
  <p:cmAuthor id="1" name="Hannan, Tim (MBWCB)" initials="HT(" lastIdx="1" clrIdx="1">
    <p:extLst>
      <p:ext uri="{19B8F6BF-5375-455C-9EA6-DF929625EA0E}">
        <p15:presenceInfo xmlns:p15="http://schemas.microsoft.com/office/powerpoint/2012/main" userId="S-1-5-21-3432221409-3570315047-4101495255-11748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9933"/>
    <a:srgbClr val="F2F2F2"/>
    <a:srgbClr val="1AADD0"/>
    <a:srgbClr val="82AB1D"/>
    <a:srgbClr val="D9D9D9"/>
    <a:srgbClr val="7F7F7F"/>
    <a:srgbClr val="8FDEF1"/>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8" autoAdjust="0"/>
    <p:restoredTop sz="95627" autoAdjust="0"/>
  </p:normalViewPr>
  <p:slideViewPr>
    <p:cSldViewPr snapToGrid="0">
      <p:cViewPr varScale="1">
        <p:scale>
          <a:sx n="108" d="100"/>
          <a:sy n="108" d="100"/>
        </p:scale>
        <p:origin x="58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42.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1.xml"/><Relationship Id="rId1" Type="http://schemas.microsoft.com/office/2011/relationships/chartStyle" Target="style41.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4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44.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45.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3.xml"/><Relationship Id="rId1" Type="http://schemas.microsoft.com/office/2011/relationships/chartStyle" Target="style43.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46.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4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48.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49.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6.xml"/><Relationship Id="rId1" Type="http://schemas.microsoft.com/office/2011/relationships/chartStyle" Target="style46.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50.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7.xml"/><Relationship Id="rId1" Type="http://schemas.microsoft.com/office/2011/relationships/chartStyle" Target="style47.xml"/></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5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48.xml"/><Relationship Id="rId1" Type="http://schemas.microsoft.com/office/2011/relationships/chartStyle" Target="style48.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1.xlsx"/><Relationship Id="rId1" Type="http://schemas.openxmlformats.org/officeDocument/2006/relationships/themeOverride" Target="../theme/themeOverride52.xml"/></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53.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49.xml"/><Relationship Id="rId1" Type="http://schemas.microsoft.com/office/2011/relationships/chartStyle" Target="style49.xml"/></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themeOverride" Target="../theme/themeOverride5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0.xml"/><Relationship Id="rId1" Type="http://schemas.microsoft.com/office/2011/relationships/chartStyle" Target="style50.xml"/></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55.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1.xml"/><Relationship Id="rId1" Type="http://schemas.microsoft.com/office/2011/relationships/chartStyle" Target="style51.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themeOverride" Target="../theme/themeOverride5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themeOverride" Target="../theme/themeOverride57.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52.xml"/><Relationship Id="rId1" Type="http://schemas.microsoft.com/office/2011/relationships/chartStyle" Target="style52.xml"/></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2.xlsx"/><Relationship Id="rId1" Type="http://schemas.openxmlformats.org/officeDocument/2006/relationships/themeOverride" Target="../theme/themeOverride5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3.xml"/><Relationship Id="rId1" Type="http://schemas.microsoft.com/office/2011/relationships/chartStyle" Target="style53.xml"/></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themeOverride" Target="../theme/themeOverride59.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54.xml"/><Relationship Id="rId1" Type="http://schemas.microsoft.com/office/2011/relationships/chartStyle" Target="style54.xml"/></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themeOverride" Target="../theme/themeOverride60.xml"/></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8.xlsx"/><Relationship Id="rId1" Type="http://schemas.openxmlformats.org/officeDocument/2006/relationships/themeOverride" Target="../theme/themeOverride61.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55.xml"/><Relationship Id="rId1" Type="http://schemas.microsoft.com/office/2011/relationships/chartStyle" Target="style5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themeOverride" Target="../theme/themeOverrid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56.xml"/><Relationship Id="rId1" Type="http://schemas.microsoft.com/office/2011/relationships/chartStyle" Target="style56.xml"/></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themeOverride" Target="../theme/themeOverride6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57.xml"/><Relationship Id="rId1" Type="http://schemas.microsoft.com/office/2011/relationships/chartStyle" Target="style57.xml"/></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64.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58.xml"/><Relationship Id="rId1" Type="http://schemas.microsoft.com/office/2011/relationships/chartStyle" Target="style58.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66.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59.xml"/><Relationship Id="rId1" Type="http://schemas.microsoft.com/office/2011/relationships/chartStyle" Target="style5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1.xlsx"/><Relationship Id="rId1" Type="http://schemas.openxmlformats.org/officeDocument/2006/relationships/themeOverride" Target="../theme/themeOverride67.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0.xml"/><Relationship Id="rId1" Type="http://schemas.microsoft.com/office/2011/relationships/chartStyle" Target="style60.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themeOverride" Target="../theme/themeOverride68.xml"/></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themeOverride" Target="../theme/themeOverride69.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61.xml"/><Relationship Id="rId1" Type="http://schemas.microsoft.com/office/2011/relationships/chartStyle" Target="style61.xml"/></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6.xlsx"/><Relationship Id="rId1" Type="http://schemas.openxmlformats.org/officeDocument/2006/relationships/themeOverride" Target="../theme/themeOverride70.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62.xml"/><Relationship Id="rId1" Type="http://schemas.microsoft.com/office/2011/relationships/chartStyle" Target="style62.xml"/></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2" Type="http://schemas.openxmlformats.org/officeDocument/2006/relationships/package" Target="../embeddings/Microsoft_Excel_Worksheet159.xlsx"/><Relationship Id="rId1" Type="http://schemas.openxmlformats.org/officeDocument/2006/relationships/themeOverride" Target="../theme/themeOverride7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Excel_Worksheet160.xlsx"/><Relationship Id="rId1" Type="http://schemas.openxmlformats.org/officeDocument/2006/relationships/themeOverride" Target="../theme/themeOverride72.xml"/></Relationships>
</file>

<file path=ppt/charts/_rels/chart161.xml.rels><?xml version="1.0" encoding="UTF-8" standalone="yes"?>
<Relationships xmlns="http://schemas.openxmlformats.org/package/2006/relationships"><Relationship Id="rId2" Type="http://schemas.openxmlformats.org/officeDocument/2006/relationships/package" Target="../embeddings/Microsoft_Excel_Worksheet161.xlsx"/><Relationship Id="rId1" Type="http://schemas.openxmlformats.org/officeDocument/2006/relationships/themeOverride" Target="../theme/themeOverride7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6.xml"/><Relationship Id="rId1" Type="http://schemas.microsoft.com/office/2011/relationships/chartStyle" Target="style1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1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7.xml"/><Relationship Id="rId1" Type="http://schemas.microsoft.com/office/2011/relationships/chartStyle" Target="style17.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8.xml"/><Relationship Id="rId1" Type="http://schemas.microsoft.com/office/2011/relationships/chartStyle" Target="style1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9.xml"/><Relationship Id="rId1" Type="http://schemas.microsoft.com/office/2011/relationships/chartStyle" Target="styl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0.xml"/><Relationship Id="rId1" Type="http://schemas.microsoft.com/office/2011/relationships/chartStyle" Target="style20.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1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1.xml"/><Relationship Id="rId1" Type="http://schemas.microsoft.com/office/2011/relationships/chartStyle" Target="style2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1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2.xml"/><Relationship Id="rId1" Type="http://schemas.microsoft.com/office/2011/relationships/chartStyle" Target="style22.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8.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23.xml"/><Relationship Id="rId1" Type="http://schemas.microsoft.com/office/2011/relationships/chartStyle" Target="style23.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1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4.xml"/><Relationship Id="rId1" Type="http://schemas.microsoft.com/office/2011/relationships/chartStyle" Target="style24.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0.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5.xml"/><Relationship Id="rId1" Type="http://schemas.microsoft.com/office/2011/relationships/chartStyle" Target="style2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6.xml"/><Relationship Id="rId1" Type="http://schemas.microsoft.com/office/2011/relationships/chartStyle" Target="style26.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2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8.xml"/><Relationship Id="rId1" Type="http://schemas.microsoft.com/office/2011/relationships/chartStyle" Target="style28.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26.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9.xml"/><Relationship Id="rId1" Type="http://schemas.microsoft.com/office/2011/relationships/chartStyle" Target="style29.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27.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30.xml"/><Relationship Id="rId1" Type="http://schemas.microsoft.com/office/2011/relationships/chartStyle" Target="style30.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28.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2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31.xml"/><Relationship Id="rId1" Type="http://schemas.microsoft.com/office/2011/relationships/chartStyle" Target="style31.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32.xml"/><Relationship Id="rId1" Type="http://schemas.microsoft.com/office/2011/relationships/chartStyle" Target="style32.xml"/></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3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33.xml"/><Relationship Id="rId1" Type="http://schemas.microsoft.com/office/2011/relationships/chartStyle" Target="style33.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32.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33.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4.xml"/><Relationship Id="rId1" Type="http://schemas.microsoft.com/office/2011/relationships/chartStyle" Target="style34.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34.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3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3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37.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7.xml"/><Relationship Id="rId1" Type="http://schemas.microsoft.com/office/2011/relationships/chartStyle" Target="style37.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38.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8.xml"/><Relationship Id="rId1" Type="http://schemas.microsoft.com/office/2011/relationships/chartStyle" Target="style38.xml"/></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39.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39.xml"/><Relationship Id="rId1" Type="http://schemas.microsoft.com/office/2011/relationships/chartStyle" Target="style39.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40.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41.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0.xml"/><Relationship Id="rId1" Type="http://schemas.microsoft.com/office/2011/relationships/chartStyle" Target="style4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254420932656207E-2"/>
          <c:y val="0.15900935565052174"/>
          <c:w val="0.94250675283383056"/>
          <c:h val="0.7137552653826249"/>
        </c:manualLayout>
      </c:layout>
      <c:barChart>
        <c:barDir val="bar"/>
        <c:grouping val="percentStacked"/>
        <c:varyColors val="0"/>
        <c:ser>
          <c:idx val="0"/>
          <c:order val="0"/>
          <c:tx>
            <c:strRef>
              <c:f>Sheet1!$B$1</c:f>
              <c:strCache>
                <c:ptCount val="1"/>
                <c:pt idx="0">
                  <c:v>I know a lot about my rights as a consumer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11</c:v>
                </c:pt>
              </c:numCache>
            </c:numRef>
          </c:val>
        </c:ser>
        <c:ser>
          <c:idx val="1"/>
          <c:order val="1"/>
          <c:tx>
            <c:strRef>
              <c:f>Sheet1!$C$1</c:f>
              <c:strCache>
                <c:ptCount val="1"/>
                <c:pt idx="0">
                  <c:v>I know a moderate amount</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56</c:v>
                </c:pt>
              </c:numCache>
            </c:numRef>
          </c:val>
        </c:ser>
        <c:ser>
          <c:idx val="2"/>
          <c:order val="2"/>
          <c:tx>
            <c:strRef>
              <c:f>Sheet1!$D$1</c:f>
              <c:strCache>
                <c:ptCount val="1"/>
                <c:pt idx="0">
                  <c:v>I know a little bit</c:v>
                </c:pt>
              </c:strCache>
            </c:strRef>
          </c:tx>
          <c:spPr>
            <a:solidFill>
              <a:srgbClr val="99C921"/>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31</c:v>
                </c:pt>
              </c:numCache>
            </c:numRef>
          </c:val>
        </c:ser>
        <c:ser>
          <c:idx val="3"/>
          <c:order val="3"/>
          <c:tx>
            <c:strRef>
              <c:f>Sheet1!$E$1</c:f>
              <c:strCache>
                <c:ptCount val="1"/>
                <c:pt idx="0">
                  <c:v>I don’t know anything about my rights</c:v>
                </c:pt>
              </c:strCache>
            </c:strRef>
          </c:tx>
          <c:spPr>
            <a:solidFill>
              <a:srgbClr val="B0DF39"/>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c:v>
                </c:pt>
              </c:numCache>
            </c:numRef>
          </c:val>
        </c:ser>
        <c:dLbls>
          <c:dLblPos val="ctr"/>
          <c:showLegendKey val="0"/>
          <c:showVal val="1"/>
          <c:showCatName val="0"/>
          <c:showSerName val="0"/>
          <c:showPercent val="0"/>
          <c:showBubbleSize val="0"/>
        </c:dLbls>
        <c:gapWidth val="89"/>
        <c:overlap val="100"/>
        <c:axId val="51712688"/>
        <c:axId val="51708208"/>
      </c:barChart>
      <c:catAx>
        <c:axId val="51712688"/>
        <c:scaling>
          <c:orientation val="minMax"/>
        </c:scaling>
        <c:delete val="1"/>
        <c:axPos val="l"/>
        <c:numFmt formatCode="General" sourceLinked="0"/>
        <c:majorTickMark val="out"/>
        <c:minorTickMark val="none"/>
        <c:tickLblPos val="nextTo"/>
        <c:crossAx val="51708208"/>
        <c:crosses val="autoZero"/>
        <c:auto val="1"/>
        <c:lblAlgn val="ctr"/>
        <c:lblOffset val="100"/>
        <c:noMultiLvlLbl val="0"/>
      </c:catAx>
      <c:valAx>
        <c:axId val="51708208"/>
        <c:scaling>
          <c:orientation val="minMax"/>
          <c:max val="1"/>
        </c:scaling>
        <c:delete val="1"/>
        <c:axPos val="t"/>
        <c:numFmt formatCode="0%" sourceLinked="1"/>
        <c:majorTickMark val="out"/>
        <c:minorTickMark val="none"/>
        <c:tickLblPos val="nextTo"/>
        <c:crossAx val="51712688"/>
        <c:crosses val="max"/>
        <c:crossBetween val="between"/>
        <c:majorUnit val="0.2"/>
      </c:valAx>
      <c:spPr>
        <a:noFill/>
        <a:ln w="25400">
          <a:noFill/>
        </a:ln>
      </c:spPr>
    </c:plotArea>
    <c:legend>
      <c:legendPos val="b"/>
      <c:overlay val="0"/>
      <c:txPr>
        <a:bodyPr/>
        <a:lstStyle/>
        <a:p>
          <a:pPr>
            <a:defRPr>
              <a:solidFill>
                <a:schemeClr val="tx1">
                  <a:lumMod val="50000"/>
                  <a:lumOff val="50000"/>
                </a:schemeClr>
              </a:solidFill>
              <a:latin typeface="+mj-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problem value ($)</c:v>
                </c:pt>
              </c:strCache>
            </c:strRef>
          </c:tx>
          <c:spPr>
            <a:ln w="19050" cap="rnd">
              <a:noFill/>
              <a:round/>
            </a:ln>
            <a:effectLst/>
          </c:spPr>
          <c:marker>
            <c:symbol val="circle"/>
            <c:size val="11"/>
            <c:spPr>
              <a:solidFill>
                <a:schemeClr val="accent1"/>
              </a:solidFill>
              <a:ln w="9525">
                <a:noFill/>
              </a:ln>
              <a:effectLst/>
            </c:spPr>
          </c:marker>
          <c:dPt>
            <c:idx val="0"/>
            <c:marker>
              <c:spPr>
                <a:solidFill>
                  <a:srgbClr val="C00000"/>
                </a:solidFill>
                <a:ln w="9525">
                  <a:noFill/>
                </a:ln>
                <a:effectLst/>
              </c:spPr>
            </c:marker>
            <c:bubble3D val="0"/>
          </c:dPt>
          <c:dPt>
            <c:idx val="1"/>
            <c:marker>
              <c:spPr>
                <a:solidFill>
                  <a:srgbClr val="C00000"/>
                </a:solidFill>
                <a:ln w="9525">
                  <a:noFill/>
                </a:ln>
                <a:effectLst/>
              </c:spPr>
            </c:marker>
            <c:bubble3D val="0"/>
          </c:dPt>
          <c:dPt>
            <c:idx val="2"/>
            <c:marker>
              <c:spPr>
                <a:solidFill>
                  <a:srgbClr val="FFC000"/>
                </a:solidFill>
                <a:ln w="9525">
                  <a:noFill/>
                </a:ln>
                <a:effectLst/>
              </c:spPr>
            </c:marker>
            <c:bubble3D val="0"/>
          </c:dPt>
          <c:dPt>
            <c:idx val="3"/>
            <c:marker>
              <c:spPr>
                <a:solidFill>
                  <a:srgbClr val="FFC000"/>
                </a:solidFill>
                <a:ln w="9525">
                  <a:noFill/>
                </a:ln>
                <a:effectLst/>
              </c:spPr>
            </c:marker>
            <c:bubble3D val="0"/>
          </c:dPt>
          <c:dPt>
            <c:idx val="4"/>
            <c:marker>
              <c:spPr>
                <a:solidFill>
                  <a:srgbClr val="FFFF00"/>
                </a:solidFill>
                <a:ln w="9525">
                  <a:noFill/>
                </a:ln>
                <a:effectLst/>
              </c:spPr>
            </c:marker>
            <c:bubble3D val="0"/>
          </c:dPt>
          <c:dPt>
            <c:idx val="5"/>
            <c:marker>
              <c:spPr>
                <a:solidFill>
                  <a:srgbClr val="FFC000"/>
                </a:solidFill>
                <a:ln w="9525">
                  <a:noFill/>
                </a:ln>
                <a:effectLst/>
              </c:spPr>
            </c:marker>
            <c:bubble3D val="0"/>
          </c:dPt>
          <c:dPt>
            <c:idx val="6"/>
            <c:marker>
              <c:spPr>
                <a:solidFill>
                  <a:srgbClr val="C00000"/>
                </a:solidFill>
                <a:ln w="9525">
                  <a:noFill/>
                </a:ln>
                <a:effectLst/>
              </c:spPr>
            </c:marker>
            <c:bubble3D val="0"/>
          </c:dPt>
          <c:dPt>
            <c:idx val="7"/>
            <c:marker>
              <c:spPr>
                <a:solidFill>
                  <a:srgbClr val="FFC000"/>
                </a:solidFill>
                <a:ln w="9525">
                  <a:noFill/>
                </a:ln>
                <a:effectLst/>
              </c:spPr>
            </c:marker>
            <c:bubble3D val="0"/>
          </c:dPt>
          <c:dPt>
            <c:idx val="8"/>
            <c:marker>
              <c:spPr>
                <a:solidFill>
                  <a:srgbClr val="FFC000"/>
                </a:solidFill>
                <a:ln w="9525">
                  <a:noFill/>
                </a:ln>
                <a:effectLst/>
              </c:spPr>
            </c:marker>
            <c:bubble3D val="0"/>
          </c:dPt>
          <c:dPt>
            <c:idx val="9"/>
            <c:marker>
              <c:spPr>
                <a:solidFill>
                  <a:srgbClr val="C00000"/>
                </a:solidFill>
                <a:ln w="9525">
                  <a:noFill/>
                </a:ln>
                <a:effectLst/>
              </c:spPr>
            </c:marker>
            <c:bubble3D val="0"/>
          </c:dPt>
          <c:xVal>
            <c:numRef>
              <c:f>Sheet1!$B$2:$B$11</c:f>
              <c:numCache>
                <c:formatCode>General</c:formatCode>
                <c:ptCount val="10"/>
                <c:pt idx="0">
                  <c:v>3</c:v>
                </c:pt>
                <c:pt idx="1">
                  <c:v>3</c:v>
                </c:pt>
                <c:pt idx="2">
                  <c:v>6</c:v>
                </c:pt>
                <c:pt idx="3">
                  <c:v>10</c:v>
                </c:pt>
                <c:pt idx="4">
                  <c:v>11</c:v>
                </c:pt>
                <c:pt idx="5">
                  <c:v>11</c:v>
                </c:pt>
                <c:pt idx="6">
                  <c:v>12</c:v>
                </c:pt>
                <c:pt idx="7">
                  <c:v>13</c:v>
                </c:pt>
                <c:pt idx="8">
                  <c:v>19</c:v>
                </c:pt>
                <c:pt idx="9">
                  <c:v>26</c:v>
                </c:pt>
              </c:numCache>
            </c:numRef>
          </c:xVal>
          <c:yVal>
            <c:numRef>
              <c:f>Sheet1!$C$2:$C$11</c:f>
              <c:numCache>
                <c:formatCode>_("$"* #,##0.00_);_("$"* \(#,##0.00\);_("$"* "-"??_);_(@_)</c:formatCode>
                <c:ptCount val="10"/>
                <c:pt idx="0">
                  <c:v>150</c:v>
                </c:pt>
                <c:pt idx="1">
                  <c:v>920</c:v>
                </c:pt>
                <c:pt idx="2">
                  <c:v>130</c:v>
                </c:pt>
                <c:pt idx="3">
                  <c:v>300</c:v>
                </c:pt>
                <c:pt idx="4">
                  <c:v>400</c:v>
                </c:pt>
                <c:pt idx="5">
                  <c:v>315</c:v>
                </c:pt>
                <c:pt idx="6">
                  <c:v>1000</c:v>
                </c:pt>
                <c:pt idx="7">
                  <c:v>400</c:v>
                </c:pt>
                <c:pt idx="8">
                  <c:v>100</c:v>
                </c:pt>
                <c:pt idx="9">
                  <c:v>100</c:v>
                </c:pt>
              </c:numCache>
            </c:numRef>
          </c:yVal>
          <c:smooth val="0"/>
        </c:ser>
        <c:dLbls>
          <c:showLegendKey val="0"/>
          <c:showVal val="0"/>
          <c:showCatName val="0"/>
          <c:showSerName val="0"/>
          <c:showPercent val="0"/>
          <c:showBubbleSize val="0"/>
        </c:dLbls>
        <c:axId val="346837216"/>
        <c:axId val="346837776"/>
      </c:scatterChart>
      <c:valAx>
        <c:axId val="34683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Problem</a:t>
                </a:r>
                <a:r>
                  <a:rPr lang="en-NZ" baseline="0" dirty="0" smtClean="0"/>
                  <a:t> incidence (%)</a:t>
                </a:r>
                <a:endParaRPr lang="en-NZ"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837776"/>
        <c:crosses val="autoZero"/>
        <c:crossBetween val="midCat"/>
      </c:valAx>
      <c:valAx>
        <c:axId val="346837776"/>
        <c:scaling>
          <c:orientation val="minMax"/>
          <c:max val="1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Median original cost</a:t>
                </a:r>
                <a:r>
                  <a:rPr lang="en-NZ" baseline="0" dirty="0" smtClean="0"/>
                  <a:t> ($)</a:t>
                </a:r>
                <a:endParaRPr lang="en-NZ" dirty="0"/>
              </a:p>
            </c:rich>
          </c:tx>
          <c:overlay val="0"/>
          <c:spPr>
            <a:noFill/>
            <a:ln>
              <a:noFill/>
            </a:ln>
            <a:effectLst/>
          </c:spPr>
        </c:title>
        <c:numFmt formatCode="_(&quot;$&quot;* #,##0_);_(&quot;$&quot;* \(#,##0\);_(&quot;$&quot;* &quot;-&quot;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837216"/>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20</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40</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23</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80673328"/>
        <c:axId val="380673888"/>
      </c:barChart>
      <c:catAx>
        <c:axId val="380673328"/>
        <c:scaling>
          <c:orientation val="minMax"/>
        </c:scaling>
        <c:delete val="1"/>
        <c:axPos val="l"/>
        <c:numFmt formatCode="General" sourceLinked="0"/>
        <c:majorTickMark val="out"/>
        <c:minorTickMark val="none"/>
        <c:tickLblPos val="nextTo"/>
        <c:crossAx val="380673888"/>
        <c:crosses val="autoZero"/>
        <c:auto val="1"/>
        <c:lblAlgn val="ctr"/>
        <c:lblOffset val="100"/>
        <c:noMultiLvlLbl val="0"/>
      </c:catAx>
      <c:valAx>
        <c:axId val="380673888"/>
        <c:scaling>
          <c:orientation val="minMax"/>
          <c:max val="1"/>
        </c:scaling>
        <c:delete val="1"/>
        <c:axPos val="t"/>
        <c:numFmt formatCode="0%" sourceLinked="1"/>
        <c:majorTickMark val="out"/>
        <c:minorTickMark val="none"/>
        <c:tickLblPos val="nextTo"/>
        <c:crossAx val="38067332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97</c:v>
                </c:pt>
                <c:pt idx="1">
                  <c:v>12</c:v>
                </c:pt>
                <c:pt idx="2">
                  <c:v>6</c:v>
                </c:pt>
              </c:numCache>
            </c:numRef>
          </c:val>
        </c:ser>
        <c:dLbls>
          <c:showLegendKey val="0"/>
          <c:showVal val="0"/>
          <c:showCatName val="0"/>
          <c:showSerName val="0"/>
          <c:showPercent val="0"/>
          <c:showBubbleSize val="0"/>
        </c:dLbls>
        <c:gapWidth val="57"/>
        <c:axId val="399047280"/>
        <c:axId val="399047840"/>
      </c:barChart>
      <c:catAx>
        <c:axId val="39904728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047840"/>
        <c:crosses val="autoZero"/>
        <c:auto val="1"/>
        <c:lblAlgn val="ctr"/>
        <c:lblOffset val="100"/>
        <c:noMultiLvlLbl val="0"/>
      </c:catAx>
      <c:valAx>
        <c:axId val="399047840"/>
        <c:scaling>
          <c:orientation val="minMax"/>
          <c:max val="100"/>
          <c:min val="0"/>
        </c:scaling>
        <c:delete val="1"/>
        <c:axPos val="t"/>
        <c:numFmt formatCode="General" sourceLinked="1"/>
        <c:majorTickMark val="out"/>
        <c:minorTickMark val="none"/>
        <c:tickLblPos val="nextTo"/>
        <c:crossAx val="39904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77</c:v>
                </c:pt>
                <c:pt idx="1">
                  <c:v>19</c:v>
                </c:pt>
                <c:pt idx="2">
                  <c:v>2</c:v>
                </c:pt>
                <c:pt idx="3">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399054000"/>
        <c:axId val="399054560"/>
      </c:barChart>
      <c:catAx>
        <c:axId val="399054000"/>
        <c:scaling>
          <c:orientation val="minMax"/>
        </c:scaling>
        <c:delete val="1"/>
        <c:axPos val="l"/>
        <c:numFmt formatCode="General" sourceLinked="0"/>
        <c:majorTickMark val="out"/>
        <c:minorTickMark val="none"/>
        <c:tickLblPos val="nextTo"/>
        <c:crossAx val="399054560"/>
        <c:crosses val="autoZero"/>
        <c:auto val="1"/>
        <c:lblAlgn val="ctr"/>
        <c:lblOffset val="100"/>
        <c:noMultiLvlLbl val="0"/>
      </c:catAx>
      <c:valAx>
        <c:axId val="399054560"/>
        <c:scaling>
          <c:orientation val="minMax"/>
          <c:max val="1"/>
        </c:scaling>
        <c:delete val="1"/>
        <c:axPos val="t"/>
        <c:numFmt formatCode="0%" sourceLinked="1"/>
        <c:majorTickMark val="out"/>
        <c:minorTickMark val="none"/>
        <c:tickLblPos val="nextTo"/>
        <c:crossAx val="399054000"/>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41</c:v>
                </c:pt>
                <c:pt idx="1">
                  <c:v>13</c:v>
                </c:pt>
                <c:pt idx="2">
                  <c:v>11</c:v>
                </c:pt>
              </c:numCache>
            </c:numRef>
          </c:val>
        </c:ser>
        <c:dLbls>
          <c:showLegendKey val="0"/>
          <c:showVal val="0"/>
          <c:showCatName val="0"/>
          <c:showSerName val="0"/>
          <c:showPercent val="0"/>
          <c:showBubbleSize val="0"/>
        </c:dLbls>
        <c:gapWidth val="57"/>
        <c:axId val="399056800"/>
        <c:axId val="399057360"/>
      </c:barChart>
      <c:catAx>
        <c:axId val="39905680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057360"/>
        <c:crosses val="autoZero"/>
        <c:auto val="1"/>
        <c:lblAlgn val="ctr"/>
        <c:lblOffset val="100"/>
        <c:noMultiLvlLbl val="0"/>
      </c:catAx>
      <c:valAx>
        <c:axId val="399057360"/>
        <c:scaling>
          <c:orientation val="minMax"/>
          <c:max val="100"/>
          <c:min val="0"/>
        </c:scaling>
        <c:delete val="1"/>
        <c:axPos val="t"/>
        <c:numFmt formatCode="General" sourceLinked="1"/>
        <c:majorTickMark val="out"/>
        <c:minorTickMark val="none"/>
        <c:tickLblPos val="nextTo"/>
        <c:crossAx val="39905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25</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24</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15</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11</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3</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2</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12</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10</c:v>
                </c:pt>
              </c:numCache>
            </c:numRef>
          </c:val>
        </c:ser>
        <c:dLbls>
          <c:dLblPos val="ctr"/>
          <c:showLegendKey val="0"/>
          <c:showVal val="1"/>
          <c:showCatName val="0"/>
          <c:showSerName val="0"/>
          <c:showPercent val="0"/>
          <c:showBubbleSize val="0"/>
        </c:dLbls>
        <c:gapWidth val="89"/>
        <c:overlap val="100"/>
        <c:axId val="399063520"/>
        <c:axId val="399064080"/>
      </c:barChart>
      <c:catAx>
        <c:axId val="399063520"/>
        <c:scaling>
          <c:orientation val="minMax"/>
        </c:scaling>
        <c:delete val="1"/>
        <c:axPos val="l"/>
        <c:numFmt formatCode="General" sourceLinked="0"/>
        <c:majorTickMark val="out"/>
        <c:minorTickMark val="none"/>
        <c:tickLblPos val="nextTo"/>
        <c:crossAx val="399064080"/>
        <c:crosses val="autoZero"/>
        <c:auto val="1"/>
        <c:lblAlgn val="ctr"/>
        <c:lblOffset val="100"/>
        <c:noMultiLvlLbl val="0"/>
      </c:catAx>
      <c:valAx>
        <c:axId val="399064080"/>
        <c:scaling>
          <c:orientation val="minMax"/>
          <c:max val="1"/>
        </c:scaling>
        <c:delete val="1"/>
        <c:axPos val="t"/>
        <c:numFmt formatCode="0%" sourceLinked="1"/>
        <c:majorTickMark val="out"/>
        <c:minorTickMark val="none"/>
        <c:tickLblPos val="nextTo"/>
        <c:crossAx val="39906352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9070240"/>
        <c:axId val="399070800"/>
      </c:barChart>
      <c:catAx>
        <c:axId val="399070240"/>
        <c:scaling>
          <c:orientation val="minMax"/>
        </c:scaling>
        <c:delete val="1"/>
        <c:axPos val="l"/>
        <c:numFmt formatCode="General" sourceLinked="0"/>
        <c:majorTickMark val="out"/>
        <c:minorTickMark val="none"/>
        <c:tickLblPos val="nextTo"/>
        <c:crossAx val="399070800"/>
        <c:crosses val="autoZero"/>
        <c:auto val="1"/>
        <c:lblAlgn val="ctr"/>
        <c:lblOffset val="100"/>
        <c:noMultiLvlLbl val="0"/>
      </c:catAx>
      <c:valAx>
        <c:axId val="399070800"/>
        <c:scaling>
          <c:orientation val="minMax"/>
          <c:max val="1"/>
        </c:scaling>
        <c:delete val="1"/>
        <c:axPos val="t"/>
        <c:numFmt formatCode="0%" sourceLinked="1"/>
        <c:majorTickMark val="out"/>
        <c:minorTickMark val="none"/>
        <c:tickLblPos val="nextTo"/>
        <c:crossAx val="399070240"/>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29</c:v>
                </c:pt>
                <c:pt idx="1">
                  <c:v>21</c:v>
                </c:pt>
                <c:pt idx="2">
                  <c:v>15</c:v>
                </c:pt>
              </c:numCache>
            </c:numRef>
          </c:val>
        </c:ser>
        <c:dLbls>
          <c:showLegendKey val="0"/>
          <c:showVal val="0"/>
          <c:showCatName val="0"/>
          <c:showSerName val="0"/>
          <c:showPercent val="0"/>
          <c:showBubbleSize val="0"/>
        </c:dLbls>
        <c:gapWidth val="57"/>
        <c:axId val="400591920"/>
        <c:axId val="400592480"/>
      </c:barChart>
      <c:catAx>
        <c:axId val="40059192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592480"/>
        <c:crosses val="autoZero"/>
        <c:auto val="1"/>
        <c:lblAlgn val="ctr"/>
        <c:lblOffset val="100"/>
        <c:noMultiLvlLbl val="0"/>
      </c:catAx>
      <c:valAx>
        <c:axId val="400592480"/>
        <c:scaling>
          <c:orientation val="minMax"/>
          <c:max val="100"/>
          <c:min val="0"/>
        </c:scaling>
        <c:delete val="1"/>
        <c:axPos val="t"/>
        <c:numFmt formatCode="General" sourceLinked="1"/>
        <c:majorTickMark val="out"/>
        <c:minorTickMark val="none"/>
        <c:tickLblPos val="nextTo"/>
        <c:crossAx val="40059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24</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44</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12</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17</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3</c:v>
                </c:pt>
              </c:numCache>
            </c:numRef>
          </c:val>
        </c:ser>
        <c:dLbls>
          <c:dLblPos val="ctr"/>
          <c:showLegendKey val="0"/>
          <c:showVal val="1"/>
          <c:showCatName val="0"/>
          <c:showSerName val="0"/>
          <c:showPercent val="0"/>
          <c:showBubbleSize val="0"/>
        </c:dLbls>
        <c:gapWidth val="89"/>
        <c:overlap val="100"/>
        <c:axId val="400595840"/>
        <c:axId val="400596400"/>
      </c:barChart>
      <c:catAx>
        <c:axId val="400595840"/>
        <c:scaling>
          <c:orientation val="minMax"/>
        </c:scaling>
        <c:delete val="1"/>
        <c:axPos val="l"/>
        <c:numFmt formatCode="General" sourceLinked="0"/>
        <c:majorTickMark val="out"/>
        <c:minorTickMark val="none"/>
        <c:tickLblPos val="nextTo"/>
        <c:crossAx val="400596400"/>
        <c:crosses val="autoZero"/>
        <c:auto val="1"/>
        <c:lblAlgn val="ctr"/>
        <c:lblOffset val="100"/>
        <c:noMultiLvlLbl val="0"/>
      </c:catAx>
      <c:valAx>
        <c:axId val="400596400"/>
        <c:scaling>
          <c:orientation val="minMax"/>
          <c:max val="1"/>
        </c:scaling>
        <c:delete val="1"/>
        <c:axPos val="t"/>
        <c:numFmt formatCode="0%" sourceLinked="1"/>
        <c:majorTickMark val="out"/>
        <c:minorTickMark val="none"/>
        <c:tickLblPos val="nextTo"/>
        <c:crossAx val="40059584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87</c:v>
                </c:pt>
                <c:pt idx="1">
                  <c:v>21</c:v>
                </c:pt>
                <c:pt idx="2">
                  <c:v>12</c:v>
                </c:pt>
              </c:numCache>
            </c:numRef>
          </c:val>
        </c:ser>
        <c:dLbls>
          <c:showLegendKey val="0"/>
          <c:showVal val="0"/>
          <c:showCatName val="0"/>
          <c:showSerName val="0"/>
          <c:showPercent val="0"/>
          <c:showBubbleSize val="0"/>
        </c:dLbls>
        <c:gapWidth val="57"/>
        <c:axId val="400599200"/>
        <c:axId val="400599760"/>
      </c:barChart>
      <c:catAx>
        <c:axId val="40059920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599760"/>
        <c:crosses val="autoZero"/>
        <c:auto val="1"/>
        <c:lblAlgn val="ctr"/>
        <c:lblOffset val="100"/>
        <c:noMultiLvlLbl val="0"/>
      </c:catAx>
      <c:valAx>
        <c:axId val="400599760"/>
        <c:scaling>
          <c:orientation val="minMax"/>
          <c:max val="100"/>
          <c:min val="0"/>
        </c:scaling>
        <c:delete val="1"/>
        <c:axPos val="t"/>
        <c:numFmt formatCode="General" sourceLinked="1"/>
        <c:majorTickMark val="out"/>
        <c:minorTickMark val="none"/>
        <c:tickLblPos val="nextTo"/>
        <c:crossAx val="400599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82AB1D"/>
              </a:solidFill>
              <a:ln w="0">
                <a:solidFill>
                  <a:schemeClr val="bg1"/>
                </a:solidFill>
              </a:ln>
              <a:effectLst/>
            </c:spPr>
          </c:dPt>
          <c:dPt>
            <c:idx val="1"/>
            <c:bubble3D val="0"/>
            <c:spPr>
              <a:solidFill>
                <a:schemeClr val="accent1"/>
              </a:solidFill>
              <a:ln w="0">
                <a:solidFill>
                  <a:schemeClr val="bg1"/>
                </a:solidFill>
              </a:ln>
              <a:effectLst/>
            </c:spPr>
          </c:dPt>
          <c:cat>
            <c:strRef>
              <c:f>Sheet1!$A$2:$A$3</c:f>
              <c:strCache>
                <c:ptCount val="2"/>
                <c:pt idx="0">
                  <c:v>Took action</c:v>
                </c:pt>
                <c:pt idx="1">
                  <c:v>Did not take action</c:v>
                </c:pt>
              </c:strCache>
            </c:strRef>
          </c:cat>
          <c:val>
            <c:numRef>
              <c:f>Sheet1!$B$2:$B$3</c:f>
              <c:numCache>
                <c:formatCode>General</c:formatCode>
                <c:ptCount val="2"/>
                <c:pt idx="0">
                  <c:v>79</c:v>
                </c:pt>
                <c:pt idx="1">
                  <c:v>21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0607600"/>
        <c:axId val="400608160"/>
      </c:barChart>
      <c:catAx>
        <c:axId val="400607600"/>
        <c:scaling>
          <c:orientation val="minMax"/>
        </c:scaling>
        <c:delete val="1"/>
        <c:axPos val="l"/>
        <c:numFmt formatCode="General" sourceLinked="0"/>
        <c:majorTickMark val="out"/>
        <c:minorTickMark val="none"/>
        <c:tickLblPos val="nextTo"/>
        <c:crossAx val="400608160"/>
        <c:crosses val="autoZero"/>
        <c:auto val="1"/>
        <c:lblAlgn val="ctr"/>
        <c:lblOffset val="100"/>
        <c:noMultiLvlLbl val="0"/>
      </c:catAx>
      <c:valAx>
        <c:axId val="400608160"/>
        <c:scaling>
          <c:orientation val="minMax"/>
          <c:max val="1"/>
        </c:scaling>
        <c:delete val="1"/>
        <c:axPos val="t"/>
        <c:numFmt formatCode="0%" sourceLinked="1"/>
        <c:majorTickMark val="out"/>
        <c:minorTickMark val="none"/>
        <c:tickLblPos val="nextTo"/>
        <c:crossAx val="400607600"/>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22</c:v>
                </c:pt>
                <c:pt idx="1">
                  <c:v>17</c:v>
                </c:pt>
                <c:pt idx="2">
                  <c:v>8</c:v>
                </c:pt>
              </c:numCache>
            </c:numRef>
          </c:val>
        </c:ser>
        <c:dLbls>
          <c:showLegendKey val="0"/>
          <c:showVal val="0"/>
          <c:showCatName val="0"/>
          <c:showSerName val="0"/>
          <c:showPercent val="0"/>
          <c:showBubbleSize val="0"/>
        </c:dLbls>
        <c:gapWidth val="57"/>
        <c:axId val="400604240"/>
        <c:axId val="400603680"/>
      </c:barChart>
      <c:catAx>
        <c:axId val="40060424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603680"/>
        <c:crosses val="autoZero"/>
        <c:auto val="1"/>
        <c:lblAlgn val="ctr"/>
        <c:lblOffset val="100"/>
        <c:noMultiLvlLbl val="0"/>
      </c:catAx>
      <c:valAx>
        <c:axId val="400603680"/>
        <c:scaling>
          <c:orientation val="minMax"/>
          <c:max val="100"/>
          <c:min val="0"/>
        </c:scaling>
        <c:delete val="1"/>
        <c:axPos val="t"/>
        <c:numFmt formatCode="General" sourceLinked="1"/>
        <c:majorTickMark val="out"/>
        <c:minorTickMark val="none"/>
        <c:tickLblPos val="nextTo"/>
        <c:crossAx val="40060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13</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26</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21</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14</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7</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6</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7</c:v>
                </c:pt>
              </c:numCache>
            </c:numRef>
          </c:val>
        </c:ser>
        <c:dLbls>
          <c:dLblPos val="ctr"/>
          <c:showLegendKey val="0"/>
          <c:showVal val="1"/>
          <c:showCatName val="0"/>
          <c:showSerName val="0"/>
          <c:showPercent val="0"/>
          <c:showBubbleSize val="0"/>
        </c:dLbls>
        <c:gapWidth val="89"/>
        <c:overlap val="100"/>
        <c:axId val="400617120"/>
        <c:axId val="400617680"/>
      </c:barChart>
      <c:catAx>
        <c:axId val="400617120"/>
        <c:scaling>
          <c:orientation val="minMax"/>
        </c:scaling>
        <c:delete val="1"/>
        <c:axPos val="l"/>
        <c:numFmt formatCode="General" sourceLinked="0"/>
        <c:majorTickMark val="out"/>
        <c:minorTickMark val="none"/>
        <c:tickLblPos val="nextTo"/>
        <c:crossAx val="400617680"/>
        <c:crosses val="autoZero"/>
        <c:auto val="1"/>
        <c:lblAlgn val="ctr"/>
        <c:lblOffset val="100"/>
        <c:noMultiLvlLbl val="0"/>
      </c:catAx>
      <c:valAx>
        <c:axId val="400617680"/>
        <c:scaling>
          <c:orientation val="minMax"/>
          <c:max val="1"/>
        </c:scaling>
        <c:delete val="1"/>
        <c:axPos val="t"/>
        <c:numFmt formatCode="0%" sourceLinked="1"/>
        <c:majorTickMark val="out"/>
        <c:minorTickMark val="none"/>
        <c:tickLblPos val="nextTo"/>
        <c:crossAx val="40061712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2542224"/>
        <c:axId val="402542784"/>
      </c:barChart>
      <c:catAx>
        <c:axId val="402542224"/>
        <c:scaling>
          <c:orientation val="minMax"/>
        </c:scaling>
        <c:delete val="1"/>
        <c:axPos val="l"/>
        <c:numFmt formatCode="General" sourceLinked="0"/>
        <c:majorTickMark val="out"/>
        <c:minorTickMark val="none"/>
        <c:tickLblPos val="nextTo"/>
        <c:crossAx val="402542784"/>
        <c:crosses val="autoZero"/>
        <c:auto val="1"/>
        <c:lblAlgn val="ctr"/>
        <c:lblOffset val="100"/>
        <c:noMultiLvlLbl val="0"/>
      </c:catAx>
      <c:valAx>
        <c:axId val="402542784"/>
        <c:scaling>
          <c:orientation val="minMax"/>
          <c:max val="1"/>
        </c:scaling>
        <c:delete val="1"/>
        <c:axPos val="t"/>
        <c:numFmt formatCode="0%" sourceLinked="1"/>
        <c:majorTickMark val="out"/>
        <c:minorTickMark val="none"/>
        <c:tickLblPos val="nextTo"/>
        <c:crossAx val="402542224"/>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32</c:v>
                </c:pt>
                <c:pt idx="1">
                  <c:v>27</c:v>
                </c:pt>
                <c:pt idx="2">
                  <c:v>24</c:v>
                </c:pt>
              </c:numCache>
            </c:numRef>
          </c:val>
        </c:ser>
        <c:dLbls>
          <c:showLegendKey val="0"/>
          <c:showVal val="0"/>
          <c:showCatName val="0"/>
          <c:showSerName val="0"/>
          <c:showPercent val="0"/>
          <c:showBubbleSize val="0"/>
        </c:dLbls>
        <c:gapWidth val="57"/>
        <c:axId val="402397152"/>
        <c:axId val="402397712"/>
      </c:barChart>
      <c:catAx>
        <c:axId val="40239715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397712"/>
        <c:crosses val="autoZero"/>
        <c:auto val="1"/>
        <c:lblAlgn val="ctr"/>
        <c:lblOffset val="100"/>
        <c:noMultiLvlLbl val="0"/>
      </c:catAx>
      <c:valAx>
        <c:axId val="402397712"/>
        <c:scaling>
          <c:orientation val="minMax"/>
          <c:max val="100"/>
          <c:min val="0"/>
        </c:scaling>
        <c:delete val="1"/>
        <c:axPos val="t"/>
        <c:numFmt formatCode="General" sourceLinked="1"/>
        <c:majorTickMark val="out"/>
        <c:minorTickMark val="none"/>
        <c:tickLblPos val="nextTo"/>
        <c:crossAx val="40239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10</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34</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10</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45</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numCache>
            </c:numRef>
          </c:val>
        </c:ser>
        <c:dLbls>
          <c:dLblPos val="ctr"/>
          <c:showLegendKey val="0"/>
          <c:showVal val="1"/>
          <c:showCatName val="0"/>
          <c:showSerName val="0"/>
          <c:showPercent val="0"/>
          <c:showBubbleSize val="0"/>
        </c:dLbls>
        <c:gapWidth val="89"/>
        <c:overlap val="100"/>
        <c:axId val="393271888"/>
        <c:axId val="393272448"/>
      </c:barChart>
      <c:catAx>
        <c:axId val="393271888"/>
        <c:scaling>
          <c:orientation val="minMax"/>
        </c:scaling>
        <c:delete val="1"/>
        <c:axPos val="l"/>
        <c:numFmt formatCode="General" sourceLinked="0"/>
        <c:majorTickMark val="out"/>
        <c:minorTickMark val="none"/>
        <c:tickLblPos val="nextTo"/>
        <c:crossAx val="393272448"/>
        <c:crosses val="autoZero"/>
        <c:auto val="1"/>
        <c:lblAlgn val="ctr"/>
        <c:lblOffset val="100"/>
        <c:noMultiLvlLbl val="0"/>
      </c:catAx>
      <c:valAx>
        <c:axId val="393272448"/>
        <c:scaling>
          <c:orientation val="minMax"/>
          <c:max val="1"/>
        </c:scaling>
        <c:delete val="1"/>
        <c:axPos val="t"/>
        <c:numFmt formatCode="0%" sourceLinked="1"/>
        <c:majorTickMark val="out"/>
        <c:minorTickMark val="none"/>
        <c:tickLblPos val="nextTo"/>
        <c:crossAx val="39327188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81</c:v>
                </c:pt>
                <c:pt idx="1">
                  <c:v>23</c:v>
                </c:pt>
                <c:pt idx="2">
                  <c:v>14</c:v>
                </c:pt>
              </c:numCache>
            </c:numRef>
          </c:val>
        </c:ser>
        <c:dLbls>
          <c:showLegendKey val="0"/>
          <c:showVal val="0"/>
          <c:showCatName val="0"/>
          <c:showSerName val="0"/>
          <c:showPercent val="0"/>
          <c:showBubbleSize val="0"/>
        </c:dLbls>
        <c:gapWidth val="57"/>
        <c:axId val="393274688"/>
        <c:axId val="393275248"/>
      </c:barChart>
      <c:catAx>
        <c:axId val="39327468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275248"/>
        <c:crosses val="autoZero"/>
        <c:auto val="1"/>
        <c:lblAlgn val="ctr"/>
        <c:lblOffset val="100"/>
        <c:noMultiLvlLbl val="0"/>
      </c:catAx>
      <c:valAx>
        <c:axId val="393275248"/>
        <c:scaling>
          <c:orientation val="minMax"/>
          <c:max val="100"/>
          <c:min val="0"/>
        </c:scaling>
        <c:delete val="1"/>
        <c:axPos val="t"/>
        <c:numFmt formatCode="General" sourceLinked="1"/>
        <c:majorTickMark val="out"/>
        <c:minorTickMark val="none"/>
        <c:tickLblPos val="nextTo"/>
        <c:crossAx val="39327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55</c:v>
                </c:pt>
                <c:pt idx="1">
                  <c:v>37</c:v>
                </c:pt>
                <c:pt idx="3">
                  <c:v>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2925216"/>
        <c:axId val="402925776"/>
      </c:barChart>
      <c:catAx>
        <c:axId val="402925216"/>
        <c:scaling>
          <c:orientation val="minMax"/>
        </c:scaling>
        <c:delete val="1"/>
        <c:axPos val="l"/>
        <c:numFmt formatCode="General" sourceLinked="0"/>
        <c:majorTickMark val="out"/>
        <c:minorTickMark val="none"/>
        <c:tickLblPos val="nextTo"/>
        <c:crossAx val="402925776"/>
        <c:crosses val="autoZero"/>
        <c:auto val="1"/>
        <c:lblAlgn val="ctr"/>
        <c:lblOffset val="100"/>
        <c:noMultiLvlLbl val="0"/>
      </c:catAx>
      <c:valAx>
        <c:axId val="402925776"/>
        <c:scaling>
          <c:orientation val="minMax"/>
          <c:max val="1"/>
        </c:scaling>
        <c:delete val="1"/>
        <c:axPos val="t"/>
        <c:numFmt formatCode="0%" sourceLinked="1"/>
        <c:majorTickMark val="out"/>
        <c:minorTickMark val="none"/>
        <c:tickLblPos val="nextTo"/>
        <c:crossAx val="402925216"/>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chemeClr val="accent3"/>
              </a:solidFill>
              <a:ln w="0">
                <a:solidFill>
                  <a:schemeClr val="bg1"/>
                </a:solidFill>
              </a:ln>
              <a:effectLst/>
            </c:spPr>
          </c:dPt>
          <c:dPt>
            <c:idx val="1"/>
            <c:bubble3D val="0"/>
            <c:spPr>
              <a:solidFill>
                <a:schemeClr val="accent3">
                  <a:lumMod val="60000"/>
                  <a:lumOff val="40000"/>
                </a:schemeClr>
              </a:solidFill>
              <a:ln w="0">
                <a:solidFill>
                  <a:schemeClr val="bg1"/>
                </a:solidFill>
              </a:ln>
              <a:effectLst/>
            </c:spPr>
          </c:dPt>
          <c:cat>
            <c:strRef>
              <c:f>Sheet1!$A$2:$A$3</c:f>
              <c:strCache>
                <c:ptCount val="2"/>
                <c:pt idx="0">
                  <c:v>Took action</c:v>
                </c:pt>
                <c:pt idx="1">
                  <c:v>Did not take action</c:v>
                </c:pt>
              </c:strCache>
            </c:strRef>
          </c:cat>
          <c:val>
            <c:numRef>
              <c:f>Sheet1!$B$2:$B$3</c:f>
              <c:numCache>
                <c:formatCode>General</c:formatCode>
                <c:ptCount val="2"/>
                <c:pt idx="0">
                  <c:v>77</c:v>
                </c:pt>
                <c:pt idx="1">
                  <c:v>23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45</c:v>
                </c:pt>
                <c:pt idx="1">
                  <c:v>19</c:v>
                </c:pt>
                <c:pt idx="2">
                  <c:v>13</c:v>
                </c:pt>
              </c:numCache>
            </c:numRef>
          </c:val>
        </c:ser>
        <c:dLbls>
          <c:showLegendKey val="0"/>
          <c:showVal val="0"/>
          <c:showCatName val="0"/>
          <c:showSerName val="0"/>
          <c:showPercent val="0"/>
          <c:showBubbleSize val="0"/>
        </c:dLbls>
        <c:gapWidth val="57"/>
        <c:axId val="402366432"/>
        <c:axId val="402366992"/>
      </c:barChart>
      <c:catAx>
        <c:axId val="40236643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366992"/>
        <c:crosses val="autoZero"/>
        <c:auto val="1"/>
        <c:lblAlgn val="ctr"/>
        <c:lblOffset val="100"/>
        <c:noMultiLvlLbl val="0"/>
      </c:catAx>
      <c:valAx>
        <c:axId val="402366992"/>
        <c:scaling>
          <c:orientation val="minMax"/>
          <c:max val="100"/>
          <c:min val="0"/>
        </c:scaling>
        <c:delete val="1"/>
        <c:axPos val="t"/>
        <c:numFmt formatCode="General" sourceLinked="1"/>
        <c:majorTickMark val="out"/>
        <c:minorTickMark val="none"/>
        <c:tickLblPos val="nextTo"/>
        <c:crossAx val="40236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36</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31</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17</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8</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4</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2</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3</c:v>
                </c:pt>
              </c:numCache>
            </c:numRef>
          </c:val>
        </c:ser>
        <c:dLbls>
          <c:dLblPos val="ctr"/>
          <c:showLegendKey val="0"/>
          <c:showVal val="1"/>
          <c:showCatName val="0"/>
          <c:showSerName val="0"/>
          <c:showPercent val="0"/>
          <c:showBubbleSize val="0"/>
        </c:dLbls>
        <c:gapWidth val="89"/>
        <c:overlap val="100"/>
        <c:axId val="393916896"/>
        <c:axId val="393917456"/>
      </c:barChart>
      <c:catAx>
        <c:axId val="393916896"/>
        <c:scaling>
          <c:orientation val="minMax"/>
        </c:scaling>
        <c:delete val="1"/>
        <c:axPos val="l"/>
        <c:numFmt formatCode="General" sourceLinked="0"/>
        <c:majorTickMark val="out"/>
        <c:minorTickMark val="none"/>
        <c:tickLblPos val="nextTo"/>
        <c:crossAx val="393917456"/>
        <c:crosses val="autoZero"/>
        <c:auto val="1"/>
        <c:lblAlgn val="ctr"/>
        <c:lblOffset val="100"/>
        <c:noMultiLvlLbl val="0"/>
      </c:catAx>
      <c:valAx>
        <c:axId val="393917456"/>
        <c:scaling>
          <c:orientation val="minMax"/>
          <c:max val="1"/>
        </c:scaling>
        <c:delete val="1"/>
        <c:axPos val="t"/>
        <c:numFmt formatCode="0%" sourceLinked="1"/>
        <c:majorTickMark val="out"/>
        <c:minorTickMark val="none"/>
        <c:tickLblPos val="nextTo"/>
        <c:crossAx val="393916896"/>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0007472"/>
        <c:axId val="390008032"/>
      </c:barChart>
      <c:catAx>
        <c:axId val="390007472"/>
        <c:scaling>
          <c:orientation val="minMax"/>
        </c:scaling>
        <c:delete val="1"/>
        <c:axPos val="l"/>
        <c:numFmt formatCode="General" sourceLinked="0"/>
        <c:majorTickMark val="out"/>
        <c:minorTickMark val="none"/>
        <c:tickLblPos val="nextTo"/>
        <c:crossAx val="390008032"/>
        <c:crosses val="autoZero"/>
        <c:auto val="1"/>
        <c:lblAlgn val="ctr"/>
        <c:lblOffset val="100"/>
        <c:noMultiLvlLbl val="0"/>
      </c:catAx>
      <c:valAx>
        <c:axId val="390008032"/>
        <c:scaling>
          <c:orientation val="minMax"/>
          <c:max val="1"/>
        </c:scaling>
        <c:delete val="1"/>
        <c:axPos val="t"/>
        <c:numFmt formatCode="0%" sourceLinked="1"/>
        <c:majorTickMark val="out"/>
        <c:minorTickMark val="none"/>
        <c:tickLblPos val="nextTo"/>
        <c:crossAx val="390007472"/>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39</c:v>
                </c:pt>
                <c:pt idx="1">
                  <c:v>37</c:v>
                </c:pt>
                <c:pt idx="2">
                  <c:v>32</c:v>
                </c:pt>
              </c:numCache>
            </c:numRef>
          </c:val>
        </c:ser>
        <c:dLbls>
          <c:showLegendKey val="0"/>
          <c:showVal val="0"/>
          <c:showCatName val="0"/>
          <c:showSerName val="0"/>
          <c:showPercent val="0"/>
          <c:showBubbleSize val="0"/>
        </c:dLbls>
        <c:gapWidth val="57"/>
        <c:axId val="395451136"/>
        <c:axId val="395451696"/>
      </c:barChart>
      <c:catAx>
        <c:axId val="395451136"/>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451696"/>
        <c:crosses val="autoZero"/>
        <c:auto val="1"/>
        <c:lblAlgn val="ctr"/>
        <c:lblOffset val="100"/>
        <c:noMultiLvlLbl val="0"/>
      </c:catAx>
      <c:valAx>
        <c:axId val="395451696"/>
        <c:scaling>
          <c:orientation val="minMax"/>
          <c:max val="100"/>
          <c:min val="0"/>
        </c:scaling>
        <c:delete val="1"/>
        <c:axPos val="t"/>
        <c:numFmt formatCode="General" sourceLinked="1"/>
        <c:majorTickMark val="out"/>
        <c:minorTickMark val="none"/>
        <c:tickLblPos val="nextTo"/>
        <c:crossAx val="39545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27</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43</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11</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404527648"/>
        <c:axId val="404528208"/>
      </c:barChart>
      <c:catAx>
        <c:axId val="404527648"/>
        <c:scaling>
          <c:orientation val="minMax"/>
        </c:scaling>
        <c:delete val="1"/>
        <c:axPos val="l"/>
        <c:numFmt formatCode="General" sourceLinked="0"/>
        <c:majorTickMark val="out"/>
        <c:minorTickMark val="none"/>
        <c:tickLblPos val="nextTo"/>
        <c:crossAx val="404528208"/>
        <c:crosses val="autoZero"/>
        <c:auto val="1"/>
        <c:lblAlgn val="ctr"/>
        <c:lblOffset val="100"/>
        <c:noMultiLvlLbl val="0"/>
      </c:catAx>
      <c:valAx>
        <c:axId val="404528208"/>
        <c:scaling>
          <c:orientation val="minMax"/>
          <c:max val="1"/>
        </c:scaling>
        <c:delete val="1"/>
        <c:axPos val="t"/>
        <c:numFmt formatCode="0%" sourceLinked="1"/>
        <c:majorTickMark val="out"/>
        <c:minorTickMark val="none"/>
        <c:tickLblPos val="nextTo"/>
        <c:crossAx val="40452764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88</c:v>
                </c:pt>
                <c:pt idx="1">
                  <c:v>25</c:v>
                </c:pt>
                <c:pt idx="2">
                  <c:v>10</c:v>
                </c:pt>
              </c:numCache>
            </c:numRef>
          </c:val>
        </c:ser>
        <c:dLbls>
          <c:showLegendKey val="0"/>
          <c:showVal val="0"/>
          <c:showCatName val="0"/>
          <c:showSerName val="0"/>
          <c:showPercent val="0"/>
          <c:showBubbleSize val="0"/>
        </c:dLbls>
        <c:gapWidth val="57"/>
        <c:axId val="404530448"/>
        <c:axId val="404531008"/>
      </c:barChart>
      <c:catAx>
        <c:axId val="40453044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531008"/>
        <c:crosses val="autoZero"/>
        <c:auto val="1"/>
        <c:lblAlgn val="ctr"/>
        <c:lblOffset val="100"/>
        <c:noMultiLvlLbl val="0"/>
      </c:catAx>
      <c:valAx>
        <c:axId val="404531008"/>
        <c:scaling>
          <c:orientation val="minMax"/>
          <c:max val="100"/>
          <c:min val="0"/>
        </c:scaling>
        <c:delete val="1"/>
        <c:axPos val="t"/>
        <c:numFmt formatCode="General" sourceLinked="1"/>
        <c:majorTickMark val="out"/>
        <c:minorTickMark val="none"/>
        <c:tickLblPos val="nextTo"/>
        <c:crossAx val="40453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71</c:v>
                </c:pt>
                <c:pt idx="1">
                  <c:v>19</c:v>
                </c:pt>
                <c:pt idx="2">
                  <c:v>10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4512944"/>
        <c:axId val="404513504"/>
      </c:barChart>
      <c:catAx>
        <c:axId val="404512944"/>
        <c:scaling>
          <c:orientation val="minMax"/>
        </c:scaling>
        <c:delete val="1"/>
        <c:axPos val="l"/>
        <c:numFmt formatCode="General" sourceLinked="0"/>
        <c:majorTickMark val="out"/>
        <c:minorTickMark val="none"/>
        <c:tickLblPos val="nextTo"/>
        <c:crossAx val="404513504"/>
        <c:crosses val="autoZero"/>
        <c:auto val="1"/>
        <c:lblAlgn val="ctr"/>
        <c:lblOffset val="100"/>
        <c:noMultiLvlLbl val="0"/>
      </c:catAx>
      <c:valAx>
        <c:axId val="404513504"/>
        <c:scaling>
          <c:orientation val="minMax"/>
          <c:max val="1"/>
        </c:scaling>
        <c:delete val="1"/>
        <c:axPos val="t"/>
        <c:numFmt formatCode="0%" sourceLinked="1"/>
        <c:majorTickMark val="out"/>
        <c:minorTickMark val="none"/>
        <c:tickLblPos val="nextTo"/>
        <c:crossAx val="404512944"/>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44</c:v>
                </c:pt>
                <c:pt idx="1">
                  <c:v>17</c:v>
                </c:pt>
                <c:pt idx="2">
                  <c:v>11</c:v>
                </c:pt>
              </c:numCache>
            </c:numRef>
          </c:val>
        </c:ser>
        <c:dLbls>
          <c:showLegendKey val="0"/>
          <c:showVal val="0"/>
          <c:showCatName val="0"/>
          <c:showSerName val="0"/>
          <c:showPercent val="0"/>
          <c:showBubbleSize val="0"/>
        </c:dLbls>
        <c:gapWidth val="57"/>
        <c:axId val="389850880"/>
        <c:axId val="389851440"/>
      </c:barChart>
      <c:catAx>
        <c:axId val="38985088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851440"/>
        <c:crosses val="autoZero"/>
        <c:auto val="1"/>
        <c:lblAlgn val="ctr"/>
        <c:lblOffset val="100"/>
        <c:noMultiLvlLbl val="0"/>
      </c:catAx>
      <c:valAx>
        <c:axId val="389851440"/>
        <c:scaling>
          <c:orientation val="minMax"/>
          <c:max val="100"/>
          <c:min val="0"/>
        </c:scaling>
        <c:delete val="1"/>
        <c:axPos val="t"/>
        <c:numFmt formatCode="General" sourceLinked="1"/>
        <c:majorTickMark val="out"/>
        <c:minorTickMark val="none"/>
        <c:tickLblPos val="nextTo"/>
        <c:crossAx val="38985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26</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27</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19</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18</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2</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3</c:v>
                </c:pt>
              </c:numCache>
            </c:numRef>
          </c:val>
        </c:ser>
        <c:dLbls>
          <c:dLblPos val="ctr"/>
          <c:showLegendKey val="0"/>
          <c:showVal val="1"/>
          <c:showCatName val="0"/>
          <c:showSerName val="0"/>
          <c:showPercent val="0"/>
          <c:showBubbleSize val="0"/>
        </c:dLbls>
        <c:gapWidth val="89"/>
        <c:overlap val="100"/>
        <c:axId val="394919056"/>
        <c:axId val="402350048"/>
      </c:barChart>
      <c:catAx>
        <c:axId val="394919056"/>
        <c:scaling>
          <c:orientation val="minMax"/>
        </c:scaling>
        <c:delete val="1"/>
        <c:axPos val="l"/>
        <c:numFmt formatCode="General" sourceLinked="0"/>
        <c:majorTickMark val="out"/>
        <c:minorTickMark val="none"/>
        <c:tickLblPos val="nextTo"/>
        <c:crossAx val="402350048"/>
        <c:crosses val="autoZero"/>
        <c:auto val="1"/>
        <c:lblAlgn val="ctr"/>
        <c:lblOffset val="100"/>
        <c:noMultiLvlLbl val="0"/>
      </c:catAx>
      <c:valAx>
        <c:axId val="402350048"/>
        <c:scaling>
          <c:orientation val="minMax"/>
          <c:max val="1"/>
        </c:scaling>
        <c:delete val="1"/>
        <c:axPos val="t"/>
        <c:numFmt formatCode="0%" sourceLinked="1"/>
        <c:majorTickMark val="out"/>
        <c:minorTickMark val="none"/>
        <c:tickLblPos val="nextTo"/>
        <c:crossAx val="394919056"/>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chemeClr val="accent2"/>
              </a:solidFill>
              <a:ln w="0">
                <a:solidFill>
                  <a:schemeClr val="bg1"/>
                </a:solidFill>
              </a:ln>
              <a:effectLst/>
            </c:spPr>
          </c:dPt>
          <c:dPt>
            <c:idx val="1"/>
            <c:bubble3D val="0"/>
            <c:spPr>
              <a:solidFill>
                <a:schemeClr val="accent3"/>
              </a:solidFill>
              <a:ln w="0">
                <a:solidFill>
                  <a:schemeClr val="bg1"/>
                </a:solidFill>
              </a:ln>
              <a:effectLst/>
            </c:spPr>
          </c:dPt>
          <c:cat>
            <c:strRef>
              <c:f>Sheet1!$A$2:$A$3</c:f>
              <c:strCache>
                <c:ptCount val="2"/>
                <c:pt idx="0">
                  <c:v>Took action</c:v>
                </c:pt>
                <c:pt idx="1">
                  <c:v>Did not take action</c:v>
                </c:pt>
              </c:strCache>
            </c:strRef>
          </c:cat>
          <c:val>
            <c:numRef>
              <c:f>Sheet1!$B$2:$B$3</c:f>
              <c:numCache>
                <c:formatCode>General</c:formatCode>
                <c:ptCount val="2"/>
                <c:pt idx="0">
                  <c:v>80</c:v>
                </c:pt>
                <c:pt idx="1">
                  <c:v>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2761936"/>
        <c:axId val="402762496"/>
      </c:barChart>
      <c:catAx>
        <c:axId val="402761936"/>
        <c:scaling>
          <c:orientation val="minMax"/>
        </c:scaling>
        <c:delete val="1"/>
        <c:axPos val="l"/>
        <c:numFmt formatCode="General" sourceLinked="0"/>
        <c:majorTickMark val="out"/>
        <c:minorTickMark val="none"/>
        <c:tickLblPos val="nextTo"/>
        <c:crossAx val="402762496"/>
        <c:crosses val="autoZero"/>
        <c:auto val="1"/>
        <c:lblAlgn val="ctr"/>
        <c:lblOffset val="100"/>
        <c:noMultiLvlLbl val="0"/>
      </c:catAx>
      <c:valAx>
        <c:axId val="402762496"/>
        <c:scaling>
          <c:orientation val="minMax"/>
          <c:max val="1"/>
        </c:scaling>
        <c:delete val="1"/>
        <c:axPos val="t"/>
        <c:numFmt formatCode="0%" sourceLinked="1"/>
        <c:majorTickMark val="out"/>
        <c:minorTickMark val="none"/>
        <c:tickLblPos val="nextTo"/>
        <c:crossAx val="402761936"/>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25</c:v>
                </c:pt>
                <c:pt idx="1">
                  <c:v>21</c:v>
                </c:pt>
                <c:pt idx="2">
                  <c:v>21</c:v>
                </c:pt>
              </c:numCache>
            </c:numRef>
          </c:val>
        </c:ser>
        <c:dLbls>
          <c:showLegendKey val="0"/>
          <c:showVal val="0"/>
          <c:showCatName val="0"/>
          <c:showSerName val="0"/>
          <c:showPercent val="0"/>
          <c:showBubbleSize val="0"/>
        </c:dLbls>
        <c:gapWidth val="57"/>
        <c:axId val="394367872"/>
        <c:axId val="394368432"/>
      </c:barChart>
      <c:catAx>
        <c:axId val="39436787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368432"/>
        <c:crosses val="autoZero"/>
        <c:auto val="1"/>
        <c:lblAlgn val="ctr"/>
        <c:lblOffset val="100"/>
        <c:noMultiLvlLbl val="0"/>
      </c:catAx>
      <c:valAx>
        <c:axId val="394368432"/>
        <c:scaling>
          <c:orientation val="minMax"/>
          <c:max val="100"/>
          <c:min val="0"/>
        </c:scaling>
        <c:delete val="1"/>
        <c:axPos val="t"/>
        <c:numFmt formatCode="General" sourceLinked="1"/>
        <c:majorTickMark val="out"/>
        <c:minorTickMark val="none"/>
        <c:tickLblPos val="nextTo"/>
        <c:crossAx val="39436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27</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20</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90400160"/>
        <c:axId val="390400720"/>
      </c:barChart>
      <c:catAx>
        <c:axId val="390400160"/>
        <c:scaling>
          <c:orientation val="minMax"/>
        </c:scaling>
        <c:delete val="1"/>
        <c:axPos val="l"/>
        <c:numFmt formatCode="General" sourceLinked="0"/>
        <c:majorTickMark val="out"/>
        <c:minorTickMark val="none"/>
        <c:tickLblPos val="nextTo"/>
        <c:crossAx val="390400720"/>
        <c:crosses val="autoZero"/>
        <c:auto val="1"/>
        <c:lblAlgn val="ctr"/>
        <c:lblOffset val="100"/>
        <c:noMultiLvlLbl val="0"/>
      </c:catAx>
      <c:valAx>
        <c:axId val="390400720"/>
        <c:scaling>
          <c:orientation val="minMax"/>
          <c:max val="1"/>
        </c:scaling>
        <c:delete val="1"/>
        <c:axPos val="t"/>
        <c:numFmt formatCode="0%" sourceLinked="1"/>
        <c:majorTickMark val="out"/>
        <c:minorTickMark val="none"/>
        <c:tickLblPos val="nextTo"/>
        <c:crossAx val="39040016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95</c:v>
                </c:pt>
                <c:pt idx="1">
                  <c:v>25</c:v>
                </c:pt>
                <c:pt idx="2">
                  <c:v>8</c:v>
                </c:pt>
              </c:numCache>
            </c:numRef>
          </c:val>
        </c:ser>
        <c:dLbls>
          <c:showLegendKey val="0"/>
          <c:showVal val="0"/>
          <c:showCatName val="0"/>
          <c:showSerName val="0"/>
          <c:showPercent val="0"/>
          <c:showBubbleSize val="0"/>
        </c:dLbls>
        <c:gapWidth val="57"/>
        <c:axId val="404502528"/>
        <c:axId val="404503088"/>
      </c:barChart>
      <c:catAx>
        <c:axId val="40450252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4503088"/>
        <c:crosses val="autoZero"/>
        <c:auto val="1"/>
        <c:lblAlgn val="ctr"/>
        <c:lblOffset val="100"/>
        <c:noMultiLvlLbl val="0"/>
      </c:catAx>
      <c:valAx>
        <c:axId val="404503088"/>
        <c:scaling>
          <c:orientation val="minMax"/>
          <c:max val="100"/>
          <c:min val="0"/>
        </c:scaling>
        <c:delete val="1"/>
        <c:axPos val="t"/>
        <c:numFmt formatCode="General" sourceLinked="1"/>
        <c:majorTickMark val="out"/>
        <c:minorTickMark val="none"/>
        <c:tickLblPos val="nextTo"/>
        <c:crossAx val="40450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72</c:v>
                </c:pt>
                <c:pt idx="1">
                  <c:v>19</c:v>
                </c:pt>
                <c:pt idx="2">
                  <c:v>3</c:v>
                </c:pt>
                <c:pt idx="3">
                  <c:v>6</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2563056"/>
        <c:axId val="402563616"/>
      </c:barChart>
      <c:catAx>
        <c:axId val="402563056"/>
        <c:scaling>
          <c:orientation val="minMax"/>
        </c:scaling>
        <c:delete val="1"/>
        <c:axPos val="l"/>
        <c:numFmt formatCode="General" sourceLinked="0"/>
        <c:majorTickMark val="out"/>
        <c:minorTickMark val="none"/>
        <c:tickLblPos val="nextTo"/>
        <c:crossAx val="402563616"/>
        <c:crosses val="autoZero"/>
        <c:auto val="1"/>
        <c:lblAlgn val="ctr"/>
        <c:lblOffset val="100"/>
        <c:noMultiLvlLbl val="0"/>
      </c:catAx>
      <c:valAx>
        <c:axId val="402563616"/>
        <c:scaling>
          <c:orientation val="minMax"/>
          <c:max val="1"/>
        </c:scaling>
        <c:delete val="1"/>
        <c:axPos val="t"/>
        <c:numFmt formatCode="0%" sourceLinked="1"/>
        <c:majorTickMark val="out"/>
        <c:minorTickMark val="none"/>
        <c:tickLblPos val="nextTo"/>
        <c:crossAx val="402563056"/>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25</c:v>
                </c:pt>
                <c:pt idx="1">
                  <c:v>18</c:v>
                </c:pt>
                <c:pt idx="2">
                  <c:v>15</c:v>
                </c:pt>
              </c:numCache>
            </c:numRef>
          </c:val>
        </c:ser>
        <c:dLbls>
          <c:showLegendKey val="0"/>
          <c:showVal val="0"/>
          <c:showCatName val="0"/>
          <c:showSerName val="0"/>
          <c:showPercent val="0"/>
          <c:showBubbleSize val="0"/>
        </c:dLbls>
        <c:gapWidth val="57"/>
        <c:axId val="402567536"/>
        <c:axId val="402568096"/>
      </c:barChart>
      <c:catAx>
        <c:axId val="402567536"/>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568096"/>
        <c:crosses val="autoZero"/>
        <c:auto val="1"/>
        <c:lblAlgn val="ctr"/>
        <c:lblOffset val="100"/>
        <c:noMultiLvlLbl val="0"/>
      </c:catAx>
      <c:valAx>
        <c:axId val="402568096"/>
        <c:scaling>
          <c:orientation val="minMax"/>
          <c:max val="100"/>
          <c:min val="0"/>
        </c:scaling>
        <c:delete val="1"/>
        <c:axPos val="t"/>
        <c:numFmt formatCode="General" sourceLinked="1"/>
        <c:majorTickMark val="out"/>
        <c:minorTickMark val="none"/>
        <c:tickLblPos val="nextTo"/>
        <c:crossAx val="40256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65</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15</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10</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6</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2</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3</c:v>
                </c:pt>
              </c:numCache>
            </c:numRef>
          </c:val>
        </c:ser>
        <c:dLbls>
          <c:dLblPos val="ctr"/>
          <c:showLegendKey val="0"/>
          <c:showVal val="1"/>
          <c:showCatName val="0"/>
          <c:showSerName val="0"/>
          <c:showPercent val="0"/>
          <c:showBubbleSize val="0"/>
        </c:dLbls>
        <c:gapWidth val="89"/>
        <c:overlap val="100"/>
        <c:axId val="52995296"/>
        <c:axId val="52995856"/>
      </c:barChart>
      <c:catAx>
        <c:axId val="52995296"/>
        <c:scaling>
          <c:orientation val="minMax"/>
        </c:scaling>
        <c:delete val="1"/>
        <c:axPos val="l"/>
        <c:numFmt formatCode="General" sourceLinked="0"/>
        <c:majorTickMark val="out"/>
        <c:minorTickMark val="none"/>
        <c:tickLblPos val="nextTo"/>
        <c:crossAx val="52995856"/>
        <c:crosses val="autoZero"/>
        <c:auto val="1"/>
        <c:lblAlgn val="ctr"/>
        <c:lblOffset val="100"/>
        <c:noMultiLvlLbl val="0"/>
      </c:catAx>
      <c:valAx>
        <c:axId val="52995856"/>
        <c:scaling>
          <c:orientation val="minMax"/>
          <c:max val="1"/>
        </c:scaling>
        <c:delete val="1"/>
        <c:axPos val="t"/>
        <c:numFmt formatCode="0%" sourceLinked="1"/>
        <c:majorTickMark val="out"/>
        <c:minorTickMark val="none"/>
        <c:tickLblPos val="nextTo"/>
        <c:crossAx val="52995296"/>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5633904"/>
        <c:axId val="405634464"/>
      </c:barChart>
      <c:catAx>
        <c:axId val="405633904"/>
        <c:scaling>
          <c:orientation val="minMax"/>
        </c:scaling>
        <c:delete val="1"/>
        <c:axPos val="l"/>
        <c:numFmt formatCode="General" sourceLinked="0"/>
        <c:majorTickMark val="out"/>
        <c:minorTickMark val="none"/>
        <c:tickLblPos val="nextTo"/>
        <c:crossAx val="405634464"/>
        <c:crosses val="autoZero"/>
        <c:auto val="1"/>
        <c:lblAlgn val="ctr"/>
        <c:lblOffset val="100"/>
        <c:noMultiLvlLbl val="0"/>
      </c:catAx>
      <c:valAx>
        <c:axId val="405634464"/>
        <c:scaling>
          <c:orientation val="minMax"/>
          <c:max val="1"/>
        </c:scaling>
        <c:delete val="1"/>
        <c:axPos val="t"/>
        <c:numFmt formatCode="0%" sourceLinked="1"/>
        <c:majorTickMark val="out"/>
        <c:minorTickMark val="none"/>
        <c:tickLblPos val="nextTo"/>
        <c:crossAx val="405633904"/>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39</c:v>
                </c:pt>
                <c:pt idx="1">
                  <c:v>30</c:v>
                </c:pt>
                <c:pt idx="2">
                  <c:v>29</c:v>
                </c:pt>
              </c:numCache>
            </c:numRef>
          </c:val>
        </c:ser>
        <c:dLbls>
          <c:showLegendKey val="0"/>
          <c:showVal val="0"/>
          <c:showCatName val="0"/>
          <c:showSerName val="0"/>
          <c:showPercent val="0"/>
          <c:showBubbleSize val="0"/>
        </c:dLbls>
        <c:gapWidth val="57"/>
        <c:axId val="405636704"/>
        <c:axId val="405637264"/>
      </c:barChart>
      <c:catAx>
        <c:axId val="40563670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637264"/>
        <c:crosses val="autoZero"/>
        <c:auto val="1"/>
        <c:lblAlgn val="ctr"/>
        <c:lblOffset val="100"/>
        <c:noMultiLvlLbl val="0"/>
      </c:catAx>
      <c:valAx>
        <c:axId val="405637264"/>
        <c:scaling>
          <c:orientation val="minMax"/>
          <c:max val="100"/>
          <c:min val="0"/>
        </c:scaling>
        <c:delete val="1"/>
        <c:axPos val="t"/>
        <c:numFmt formatCode="General" sourceLinked="1"/>
        <c:majorTickMark val="out"/>
        <c:minorTickMark val="none"/>
        <c:tickLblPos val="nextTo"/>
        <c:crossAx val="40563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Products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Contacted seller/provider/tradesperson directly (e.g., in-person, phone, or email)</c:v>
                </c:pt>
                <c:pt idx="1">
                  <c:v>Talked with friends or family about what to do</c:v>
                </c:pt>
                <c:pt idx="2">
                  <c:v>Contacted manufacturer</c:v>
                </c:pt>
                <c:pt idx="3">
                  <c:v>Looked for information on your consumer rights</c:v>
                </c:pt>
                <c:pt idx="4">
                  <c:v>Contacted seller/provider indirectly (e.g., complained on Facebook or Twitter)</c:v>
                </c:pt>
                <c:pt idx="5">
                  <c:v>Left a negative review on a ratings website</c:v>
                </c:pt>
                <c:pt idx="6">
                  <c:v>Made a complaint with a government agency or professional organisation</c:v>
                </c:pt>
                <c:pt idx="7">
                  <c:v>Changed supplier/contacted another supplier</c:v>
                </c:pt>
                <c:pt idx="8">
                  <c:v>Engaged a lawyer</c:v>
                </c:pt>
                <c:pt idx="9">
                  <c:v>Contacted a dispute resolution service</c:v>
                </c:pt>
                <c:pt idx="10">
                  <c:v>Contacted Citizen’s Advice Bureau, Community Law or other community organisation</c:v>
                </c:pt>
                <c:pt idx="11">
                  <c:v>Something else</c:v>
                </c:pt>
              </c:strCache>
            </c:strRef>
          </c:cat>
          <c:val>
            <c:numRef>
              <c:f>Sheet1!$B$2:$B$13</c:f>
              <c:numCache>
                <c:formatCode>General</c:formatCode>
                <c:ptCount val="12"/>
                <c:pt idx="0">
                  <c:v>89</c:v>
                </c:pt>
                <c:pt idx="1">
                  <c:v>16</c:v>
                </c:pt>
                <c:pt idx="2">
                  <c:v>9</c:v>
                </c:pt>
                <c:pt idx="3">
                  <c:v>6</c:v>
                </c:pt>
                <c:pt idx="4">
                  <c:v>3</c:v>
                </c:pt>
                <c:pt idx="5">
                  <c:v>2</c:v>
                </c:pt>
                <c:pt idx="6">
                  <c:v>1</c:v>
                </c:pt>
                <c:pt idx="7">
                  <c:v>1</c:v>
                </c:pt>
                <c:pt idx="10">
                  <c:v>1</c:v>
                </c:pt>
                <c:pt idx="11">
                  <c:v>3</c:v>
                </c:pt>
              </c:numCache>
            </c:numRef>
          </c:val>
        </c:ser>
        <c:ser>
          <c:idx val="1"/>
          <c:order val="1"/>
          <c:tx>
            <c:strRef>
              <c:f>Sheet1!$C$1</c:f>
              <c:strCache>
                <c:ptCount val="1"/>
                <c:pt idx="0">
                  <c:v>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Contacted seller/provider/tradesperson directly (e.g., in-person, phone, or email)</c:v>
                </c:pt>
                <c:pt idx="1">
                  <c:v>Talked with friends or family about what to do</c:v>
                </c:pt>
                <c:pt idx="2">
                  <c:v>Contacted manufacturer</c:v>
                </c:pt>
                <c:pt idx="3">
                  <c:v>Looked for information on your consumer rights</c:v>
                </c:pt>
                <c:pt idx="4">
                  <c:v>Contacted seller/provider indirectly (e.g., complained on Facebook or Twitter)</c:v>
                </c:pt>
                <c:pt idx="5">
                  <c:v>Left a negative review on a ratings website</c:v>
                </c:pt>
                <c:pt idx="6">
                  <c:v>Made a complaint with a government agency or professional organisation</c:v>
                </c:pt>
                <c:pt idx="7">
                  <c:v>Changed supplier/contacted another supplier</c:v>
                </c:pt>
                <c:pt idx="8">
                  <c:v>Engaged a lawyer</c:v>
                </c:pt>
                <c:pt idx="9">
                  <c:v>Contacted a dispute resolution service</c:v>
                </c:pt>
                <c:pt idx="10">
                  <c:v>Contacted Citizen’s Advice Bureau, Community Law or other community organisation</c:v>
                </c:pt>
                <c:pt idx="11">
                  <c:v>Something else</c:v>
                </c:pt>
              </c:strCache>
            </c:strRef>
          </c:cat>
          <c:val>
            <c:numRef>
              <c:f>Sheet1!$C$2:$C$13</c:f>
              <c:numCache>
                <c:formatCode>General</c:formatCode>
                <c:ptCount val="12"/>
                <c:pt idx="0">
                  <c:v>90</c:v>
                </c:pt>
                <c:pt idx="1">
                  <c:v>18</c:v>
                </c:pt>
                <c:pt idx="2">
                  <c:v>5</c:v>
                </c:pt>
                <c:pt idx="3">
                  <c:v>7</c:v>
                </c:pt>
                <c:pt idx="4">
                  <c:v>4</c:v>
                </c:pt>
                <c:pt idx="5">
                  <c:v>2</c:v>
                </c:pt>
                <c:pt idx="6">
                  <c:v>2</c:v>
                </c:pt>
                <c:pt idx="7">
                  <c:v>2</c:v>
                </c:pt>
                <c:pt idx="8">
                  <c:v>1</c:v>
                </c:pt>
                <c:pt idx="9">
                  <c:v>1</c:v>
                </c:pt>
                <c:pt idx="10">
                  <c:v>1</c:v>
                </c:pt>
                <c:pt idx="11">
                  <c:v>2</c:v>
                </c:pt>
              </c:numCache>
            </c:numRef>
          </c:val>
        </c:ser>
        <c:dLbls>
          <c:dLblPos val="outEnd"/>
          <c:showLegendKey val="0"/>
          <c:showVal val="1"/>
          <c:showCatName val="0"/>
          <c:showSerName val="0"/>
          <c:showPercent val="0"/>
          <c:showBubbleSize val="0"/>
        </c:dLbls>
        <c:gapWidth val="57"/>
        <c:axId val="348582192"/>
        <c:axId val="348582752"/>
      </c:barChart>
      <c:catAx>
        <c:axId val="34858219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82752"/>
        <c:crosses val="autoZero"/>
        <c:auto val="1"/>
        <c:lblAlgn val="ctr"/>
        <c:lblOffset val="100"/>
        <c:noMultiLvlLbl val="0"/>
      </c:catAx>
      <c:valAx>
        <c:axId val="348582752"/>
        <c:scaling>
          <c:orientation val="minMax"/>
          <c:min val="0"/>
        </c:scaling>
        <c:delete val="1"/>
        <c:axPos val="t"/>
        <c:numFmt formatCode="General" sourceLinked="1"/>
        <c:majorTickMark val="out"/>
        <c:minorTickMark val="none"/>
        <c:tickLblPos val="nextTo"/>
        <c:crossAx val="348582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43</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11</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5</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3</c:v>
                </c:pt>
              </c:numCache>
            </c:numRef>
          </c:val>
        </c:ser>
        <c:dLbls>
          <c:dLblPos val="ctr"/>
          <c:showLegendKey val="0"/>
          <c:showVal val="1"/>
          <c:showCatName val="0"/>
          <c:showSerName val="0"/>
          <c:showPercent val="0"/>
          <c:showBubbleSize val="0"/>
        </c:dLbls>
        <c:gapWidth val="89"/>
        <c:overlap val="100"/>
        <c:axId val="406133664"/>
        <c:axId val="406134224"/>
      </c:barChart>
      <c:catAx>
        <c:axId val="406133664"/>
        <c:scaling>
          <c:orientation val="minMax"/>
        </c:scaling>
        <c:delete val="1"/>
        <c:axPos val="l"/>
        <c:numFmt formatCode="General" sourceLinked="0"/>
        <c:majorTickMark val="out"/>
        <c:minorTickMark val="none"/>
        <c:tickLblPos val="nextTo"/>
        <c:crossAx val="406134224"/>
        <c:crosses val="autoZero"/>
        <c:auto val="1"/>
        <c:lblAlgn val="ctr"/>
        <c:lblOffset val="100"/>
        <c:noMultiLvlLbl val="0"/>
      </c:catAx>
      <c:valAx>
        <c:axId val="406134224"/>
        <c:scaling>
          <c:orientation val="minMax"/>
          <c:max val="1"/>
        </c:scaling>
        <c:delete val="1"/>
        <c:axPos val="t"/>
        <c:numFmt formatCode="0%" sourceLinked="1"/>
        <c:majorTickMark val="out"/>
        <c:minorTickMark val="none"/>
        <c:tickLblPos val="nextTo"/>
        <c:crossAx val="406133664"/>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97</c:v>
                </c:pt>
                <c:pt idx="1">
                  <c:v>15</c:v>
                </c:pt>
                <c:pt idx="2">
                  <c:v>8</c:v>
                </c:pt>
              </c:numCache>
            </c:numRef>
          </c:val>
        </c:ser>
        <c:dLbls>
          <c:showLegendKey val="0"/>
          <c:showVal val="0"/>
          <c:showCatName val="0"/>
          <c:showSerName val="0"/>
          <c:showPercent val="0"/>
          <c:showBubbleSize val="0"/>
        </c:dLbls>
        <c:gapWidth val="57"/>
        <c:axId val="406136464"/>
        <c:axId val="406137024"/>
      </c:barChart>
      <c:catAx>
        <c:axId val="40613646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137024"/>
        <c:crosses val="autoZero"/>
        <c:auto val="1"/>
        <c:lblAlgn val="ctr"/>
        <c:lblOffset val="100"/>
        <c:noMultiLvlLbl val="0"/>
      </c:catAx>
      <c:valAx>
        <c:axId val="406137024"/>
        <c:scaling>
          <c:orientation val="minMax"/>
          <c:max val="100"/>
          <c:min val="0"/>
        </c:scaling>
        <c:delete val="1"/>
        <c:axPos val="t"/>
        <c:numFmt formatCode="General" sourceLinked="1"/>
        <c:majorTickMark val="out"/>
        <c:minorTickMark val="none"/>
        <c:tickLblPos val="nextTo"/>
        <c:crossAx val="40613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66</c:v>
                </c:pt>
                <c:pt idx="1">
                  <c:v>34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6635088"/>
        <c:axId val="406635648"/>
      </c:barChart>
      <c:catAx>
        <c:axId val="406635088"/>
        <c:scaling>
          <c:orientation val="minMax"/>
        </c:scaling>
        <c:delete val="1"/>
        <c:axPos val="l"/>
        <c:numFmt formatCode="General" sourceLinked="0"/>
        <c:majorTickMark val="out"/>
        <c:minorTickMark val="none"/>
        <c:tickLblPos val="nextTo"/>
        <c:crossAx val="406635648"/>
        <c:crosses val="autoZero"/>
        <c:auto val="1"/>
        <c:lblAlgn val="ctr"/>
        <c:lblOffset val="100"/>
        <c:noMultiLvlLbl val="0"/>
      </c:catAx>
      <c:valAx>
        <c:axId val="406635648"/>
        <c:scaling>
          <c:orientation val="minMax"/>
          <c:max val="1"/>
        </c:scaling>
        <c:delete val="1"/>
        <c:axPos val="t"/>
        <c:numFmt formatCode="0%" sourceLinked="1"/>
        <c:majorTickMark val="out"/>
        <c:minorTickMark val="none"/>
        <c:tickLblPos val="nextTo"/>
        <c:crossAx val="406635088"/>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44</c:v>
                </c:pt>
                <c:pt idx="1">
                  <c:v>17</c:v>
                </c:pt>
                <c:pt idx="2">
                  <c:v>11</c:v>
                </c:pt>
              </c:numCache>
            </c:numRef>
          </c:val>
        </c:ser>
        <c:dLbls>
          <c:showLegendKey val="0"/>
          <c:showVal val="0"/>
          <c:showCatName val="0"/>
          <c:showSerName val="0"/>
          <c:showPercent val="0"/>
          <c:showBubbleSize val="0"/>
        </c:dLbls>
        <c:gapWidth val="57"/>
        <c:axId val="407437872"/>
        <c:axId val="407438432"/>
      </c:barChart>
      <c:catAx>
        <c:axId val="40743787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438432"/>
        <c:crosses val="autoZero"/>
        <c:auto val="1"/>
        <c:lblAlgn val="ctr"/>
        <c:lblOffset val="100"/>
        <c:noMultiLvlLbl val="0"/>
      </c:catAx>
      <c:valAx>
        <c:axId val="407438432"/>
        <c:scaling>
          <c:orientation val="minMax"/>
          <c:max val="100"/>
          <c:min val="0"/>
        </c:scaling>
        <c:delete val="1"/>
        <c:axPos val="t"/>
        <c:numFmt formatCode="General" sourceLinked="1"/>
        <c:majorTickMark val="out"/>
        <c:minorTickMark val="none"/>
        <c:tickLblPos val="nextTo"/>
        <c:crossAx val="40743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13</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15</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17</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29</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7</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2</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2</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14</c:v>
                </c:pt>
              </c:numCache>
            </c:numRef>
          </c:val>
        </c:ser>
        <c:dLbls>
          <c:dLblPos val="ctr"/>
          <c:showLegendKey val="0"/>
          <c:showVal val="1"/>
          <c:showCatName val="0"/>
          <c:showSerName val="0"/>
          <c:showPercent val="0"/>
          <c:showBubbleSize val="0"/>
        </c:dLbls>
        <c:gapWidth val="89"/>
        <c:overlap val="100"/>
        <c:axId val="407444592"/>
        <c:axId val="406137936"/>
      </c:barChart>
      <c:catAx>
        <c:axId val="407444592"/>
        <c:scaling>
          <c:orientation val="minMax"/>
        </c:scaling>
        <c:delete val="1"/>
        <c:axPos val="l"/>
        <c:numFmt formatCode="General" sourceLinked="0"/>
        <c:majorTickMark val="out"/>
        <c:minorTickMark val="none"/>
        <c:tickLblPos val="nextTo"/>
        <c:crossAx val="406137936"/>
        <c:crosses val="autoZero"/>
        <c:auto val="1"/>
        <c:lblAlgn val="ctr"/>
        <c:lblOffset val="100"/>
        <c:noMultiLvlLbl val="0"/>
      </c:catAx>
      <c:valAx>
        <c:axId val="406137936"/>
        <c:scaling>
          <c:orientation val="minMax"/>
          <c:max val="1"/>
        </c:scaling>
        <c:delete val="1"/>
        <c:axPos val="t"/>
        <c:numFmt formatCode="0%" sourceLinked="1"/>
        <c:majorTickMark val="out"/>
        <c:minorTickMark val="none"/>
        <c:tickLblPos val="nextTo"/>
        <c:crossAx val="40744459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6144096"/>
        <c:axId val="406144656"/>
      </c:barChart>
      <c:catAx>
        <c:axId val="406144096"/>
        <c:scaling>
          <c:orientation val="minMax"/>
        </c:scaling>
        <c:delete val="1"/>
        <c:axPos val="l"/>
        <c:numFmt formatCode="General" sourceLinked="0"/>
        <c:majorTickMark val="out"/>
        <c:minorTickMark val="none"/>
        <c:tickLblPos val="nextTo"/>
        <c:crossAx val="406144656"/>
        <c:crosses val="autoZero"/>
        <c:auto val="1"/>
        <c:lblAlgn val="ctr"/>
        <c:lblOffset val="100"/>
        <c:noMultiLvlLbl val="0"/>
      </c:catAx>
      <c:valAx>
        <c:axId val="406144656"/>
        <c:scaling>
          <c:orientation val="minMax"/>
          <c:max val="1"/>
        </c:scaling>
        <c:delete val="1"/>
        <c:axPos val="t"/>
        <c:numFmt formatCode="0%" sourceLinked="1"/>
        <c:majorTickMark val="out"/>
        <c:minorTickMark val="none"/>
        <c:tickLblPos val="nextTo"/>
        <c:crossAx val="406144096"/>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37</c:v>
                </c:pt>
                <c:pt idx="1">
                  <c:v>28</c:v>
                </c:pt>
                <c:pt idx="2">
                  <c:v>15</c:v>
                </c:pt>
              </c:numCache>
            </c:numRef>
          </c:val>
        </c:ser>
        <c:dLbls>
          <c:showLegendKey val="0"/>
          <c:showVal val="0"/>
          <c:showCatName val="0"/>
          <c:showSerName val="0"/>
          <c:showPercent val="0"/>
          <c:showBubbleSize val="0"/>
        </c:dLbls>
        <c:gapWidth val="57"/>
        <c:axId val="406540496"/>
        <c:axId val="406541056"/>
      </c:barChart>
      <c:catAx>
        <c:axId val="406540496"/>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541056"/>
        <c:crosses val="autoZero"/>
        <c:auto val="1"/>
        <c:lblAlgn val="ctr"/>
        <c:lblOffset val="100"/>
        <c:noMultiLvlLbl val="0"/>
      </c:catAx>
      <c:valAx>
        <c:axId val="406541056"/>
        <c:scaling>
          <c:orientation val="minMax"/>
          <c:max val="100"/>
          <c:min val="0"/>
        </c:scaling>
        <c:delete val="1"/>
        <c:axPos val="t"/>
        <c:numFmt formatCode="General" sourceLinked="1"/>
        <c:majorTickMark val="out"/>
        <c:minorTickMark val="none"/>
        <c:tickLblPos val="nextTo"/>
        <c:crossAx val="40654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38</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24</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6545536"/>
        <c:axId val="406546096"/>
      </c:barChart>
      <c:catAx>
        <c:axId val="406545536"/>
        <c:scaling>
          <c:orientation val="minMax"/>
        </c:scaling>
        <c:delete val="1"/>
        <c:axPos val="l"/>
        <c:numFmt formatCode="General" sourceLinked="0"/>
        <c:majorTickMark val="out"/>
        <c:minorTickMark val="none"/>
        <c:tickLblPos val="nextTo"/>
        <c:crossAx val="406546096"/>
        <c:crosses val="autoZero"/>
        <c:auto val="1"/>
        <c:lblAlgn val="ctr"/>
        <c:lblOffset val="100"/>
        <c:noMultiLvlLbl val="0"/>
      </c:catAx>
      <c:valAx>
        <c:axId val="406546096"/>
        <c:scaling>
          <c:orientation val="minMax"/>
          <c:max val="1"/>
        </c:scaling>
        <c:delete val="1"/>
        <c:axPos val="t"/>
        <c:numFmt formatCode="0%" sourceLinked="1"/>
        <c:majorTickMark val="out"/>
        <c:minorTickMark val="none"/>
        <c:tickLblPos val="nextTo"/>
        <c:crossAx val="406545536"/>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80</c:v>
                </c:pt>
                <c:pt idx="1">
                  <c:v>30</c:v>
                </c:pt>
                <c:pt idx="2">
                  <c:v>11</c:v>
                </c:pt>
              </c:numCache>
            </c:numRef>
          </c:val>
        </c:ser>
        <c:dLbls>
          <c:showLegendKey val="0"/>
          <c:showVal val="0"/>
          <c:showCatName val="0"/>
          <c:showSerName val="0"/>
          <c:showPercent val="0"/>
          <c:showBubbleSize val="0"/>
        </c:dLbls>
        <c:gapWidth val="57"/>
        <c:axId val="406548336"/>
        <c:axId val="406548896"/>
      </c:barChart>
      <c:catAx>
        <c:axId val="406548336"/>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548896"/>
        <c:crosses val="autoZero"/>
        <c:auto val="1"/>
        <c:lblAlgn val="ctr"/>
        <c:lblOffset val="100"/>
        <c:noMultiLvlLbl val="0"/>
      </c:catAx>
      <c:valAx>
        <c:axId val="406548896"/>
        <c:scaling>
          <c:orientation val="minMax"/>
          <c:max val="100"/>
          <c:min val="0"/>
        </c:scaling>
        <c:delete val="1"/>
        <c:axPos val="t"/>
        <c:numFmt formatCode="General" sourceLinked="1"/>
        <c:majorTickMark val="out"/>
        <c:minorTickMark val="none"/>
        <c:tickLblPos val="nextTo"/>
        <c:crossAx val="40654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4692258135230889"/>
          <c:h val="0.93396165095872608"/>
        </c:manualLayout>
      </c:layout>
      <c:barChart>
        <c:barDir val="bar"/>
        <c:grouping val="clustered"/>
        <c:varyColors val="0"/>
        <c:ser>
          <c:idx val="0"/>
          <c:order val="0"/>
          <c:tx>
            <c:strRef>
              <c:f>Sheet1!$B$1</c:f>
              <c:strCache>
                <c:ptCount val="1"/>
                <c:pt idx="0">
                  <c:v>Products</c:v>
                </c:pt>
              </c:strCache>
            </c:strRef>
          </c:tx>
          <c:spPr>
            <a:solidFill>
              <a:schemeClr val="accent3"/>
            </a:solidFill>
            <a:ln>
              <a:noFill/>
            </a:ln>
            <a:effectLst/>
          </c:spPr>
          <c:invertIfNegative val="0"/>
          <c:dPt>
            <c:idx val="8"/>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They repaired it</c:v>
                </c:pt>
                <c:pt idx="1">
                  <c:v>They replaced it</c:v>
                </c:pt>
                <c:pt idx="2">
                  <c:v>They refunded me</c:v>
                </c:pt>
                <c:pt idx="3">
                  <c:v>They paid me compensation, e.g., money, vouchers, or store credit</c:v>
                </c:pt>
                <c:pt idx="4">
                  <c:v>They are still investigating</c:v>
                </c:pt>
                <c:pt idx="5">
                  <c:v>They told me to contact the manufacturer</c:v>
                </c:pt>
                <c:pt idx="6">
                  <c:v>They allowed me to cancel the contract for services</c:v>
                </c:pt>
                <c:pt idx="7">
                  <c:v>They agreed to reimburse me for repairs</c:v>
                </c:pt>
                <c:pt idx="8">
                  <c:v>They did nothing</c:v>
                </c:pt>
                <c:pt idx="9">
                  <c:v>Don’t recall</c:v>
                </c:pt>
              </c:strCache>
            </c:strRef>
          </c:cat>
          <c:val>
            <c:numRef>
              <c:f>Sheet1!$B$2:$B$11</c:f>
              <c:numCache>
                <c:formatCode>General</c:formatCode>
                <c:ptCount val="10"/>
                <c:pt idx="0">
                  <c:v>24</c:v>
                </c:pt>
                <c:pt idx="1">
                  <c:v>32</c:v>
                </c:pt>
                <c:pt idx="2">
                  <c:v>20</c:v>
                </c:pt>
                <c:pt idx="3">
                  <c:v>6</c:v>
                </c:pt>
                <c:pt idx="4">
                  <c:v>5</c:v>
                </c:pt>
                <c:pt idx="5">
                  <c:v>3</c:v>
                </c:pt>
                <c:pt idx="6">
                  <c:v>2</c:v>
                </c:pt>
                <c:pt idx="7">
                  <c:v>1</c:v>
                </c:pt>
                <c:pt idx="8">
                  <c:v>16</c:v>
                </c:pt>
                <c:pt idx="9">
                  <c:v>1</c:v>
                </c:pt>
              </c:numCache>
            </c:numRef>
          </c:val>
        </c:ser>
        <c:ser>
          <c:idx val="1"/>
          <c:order val="1"/>
          <c:tx>
            <c:strRef>
              <c:f>Sheet1!$C$1</c:f>
              <c:strCache>
                <c:ptCount val="1"/>
                <c:pt idx="0">
                  <c:v>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They repaired it</c:v>
                </c:pt>
                <c:pt idx="1">
                  <c:v>They replaced it</c:v>
                </c:pt>
                <c:pt idx="2">
                  <c:v>They refunded me</c:v>
                </c:pt>
                <c:pt idx="3">
                  <c:v>They paid me compensation, e.g., money, vouchers, or store credit</c:v>
                </c:pt>
                <c:pt idx="4">
                  <c:v>They are still investigating</c:v>
                </c:pt>
                <c:pt idx="5">
                  <c:v>They told me to contact the manufacturer</c:v>
                </c:pt>
                <c:pt idx="6">
                  <c:v>They allowed me to cancel the contract for services</c:v>
                </c:pt>
                <c:pt idx="7">
                  <c:v>They agreed to reimburse me for repairs</c:v>
                </c:pt>
                <c:pt idx="8">
                  <c:v>They did nothing</c:v>
                </c:pt>
                <c:pt idx="9">
                  <c:v>Don’t recall</c:v>
                </c:pt>
              </c:strCache>
            </c:strRef>
          </c:cat>
          <c:val>
            <c:numRef>
              <c:f>Sheet1!$C$2:$C$11</c:f>
              <c:numCache>
                <c:formatCode>General</c:formatCode>
                <c:ptCount val="10"/>
                <c:pt idx="0">
                  <c:v>31</c:v>
                </c:pt>
                <c:pt idx="1">
                  <c:v>17</c:v>
                </c:pt>
                <c:pt idx="2">
                  <c:v>18</c:v>
                </c:pt>
                <c:pt idx="3">
                  <c:v>8</c:v>
                </c:pt>
                <c:pt idx="4">
                  <c:v>7</c:v>
                </c:pt>
                <c:pt idx="5">
                  <c:v>3</c:v>
                </c:pt>
                <c:pt idx="6">
                  <c:v>3</c:v>
                </c:pt>
                <c:pt idx="7">
                  <c:v>2</c:v>
                </c:pt>
                <c:pt idx="8">
                  <c:v>20</c:v>
                </c:pt>
                <c:pt idx="9">
                  <c:v>2</c:v>
                </c:pt>
              </c:numCache>
            </c:numRef>
          </c:val>
        </c:ser>
        <c:dLbls>
          <c:dLblPos val="outEnd"/>
          <c:showLegendKey val="0"/>
          <c:showVal val="1"/>
          <c:showCatName val="0"/>
          <c:showSerName val="0"/>
          <c:showPercent val="0"/>
          <c:showBubbleSize val="0"/>
        </c:dLbls>
        <c:gapWidth val="57"/>
        <c:axId val="348587792"/>
        <c:axId val="348588352"/>
      </c:barChart>
      <c:catAx>
        <c:axId val="34858779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88352"/>
        <c:crosses val="autoZero"/>
        <c:auto val="1"/>
        <c:lblAlgn val="ctr"/>
        <c:lblOffset val="100"/>
        <c:noMultiLvlLbl val="0"/>
      </c:catAx>
      <c:valAx>
        <c:axId val="348588352"/>
        <c:scaling>
          <c:orientation val="minMax"/>
          <c:min val="0"/>
        </c:scaling>
        <c:delete val="1"/>
        <c:axPos val="t"/>
        <c:numFmt formatCode="General" sourceLinked="1"/>
        <c:majorTickMark val="out"/>
        <c:minorTickMark val="none"/>
        <c:tickLblPos val="nextTo"/>
        <c:crossAx val="348587792"/>
        <c:crosses val="autoZero"/>
        <c:crossBetween val="between"/>
      </c:valAx>
      <c:spPr>
        <a:noFill/>
        <a:ln>
          <a:noFill/>
        </a:ln>
        <a:effectLst/>
      </c:spPr>
    </c:plotArea>
    <c:legend>
      <c:legendPos val="r"/>
      <c:layout>
        <c:manualLayout>
          <c:xMode val="edge"/>
          <c:yMode val="edge"/>
          <c:x val="0.68379546065668528"/>
          <c:y val="0.42215593615472963"/>
          <c:w val="0.21957971572097557"/>
          <c:h val="0.14182671777824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76</c:v>
                </c:pt>
                <c:pt idx="1">
                  <c:v>24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6555056"/>
        <c:axId val="405998656"/>
      </c:barChart>
      <c:catAx>
        <c:axId val="406555056"/>
        <c:scaling>
          <c:orientation val="minMax"/>
        </c:scaling>
        <c:delete val="1"/>
        <c:axPos val="l"/>
        <c:numFmt formatCode="General" sourceLinked="0"/>
        <c:majorTickMark val="out"/>
        <c:minorTickMark val="none"/>
        <c:tickLblPos val="nextTo"/>
        <c:crossAx val="405998656"/>
        <c:crosses val="autoZero"/>
        <c:auto val="1"/>
        <c:lblAlgn val="ctr"/>
        <c:lblOffset val="100"/>
        <c:noMultiLvlLbl val="0"/>
      </c:catAx>
      <c:valAx>
        <c:axId val="405998656"/>
        <c:scaling>
          <c:orientation val="minMax"/>
          <c:max val="1"/>
        </c:scaling>
        <c:delete val="1"/>
        <c:axPos val="t"/>
        <c:numFmt formatCode="0%" sourceLinked="1"/>
        <c:majorTickMark val="out"/>
        <c:minorTickMark val="none"/>
        <c:tickLblPos val="nextTo"/>
        <c:crossAx val="406555056"/>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28</c:v>
                </c:pt>
                <c:pt idx="1">
                  <c:v>23</c:v>
                </c:pt>
                <c:pt idx="2">
                  <c:v>16</c:v>
                </c:pt>
              </c:numCache>
            </c:numRef>
          </c:val>
        </c:ser>
        <c:dLbls>
          <c:showLegendKey val="0"/>
          <c:showVal val="0"/>
          <c:showCatName val="0"/>
          <c:showSerName val="0"/>
          <c:showPercent val="0"/>
          <c:showBubbleSize val="0"/>
        </c:dLbls>
        <c:gapWidth val="57"/>
        <c:axId val="406000336"/>
        <c:axId val="406000896"/>
      </c:barChart>
      <c:catAx>
        <c:axId val="406000336"/>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000896"/>
        <c:crosses val="autoZero"/>
        <c:auto val="1"/>
        <c:lblAlgn val="ctr"/>
        <c:lblOffset val="100"/>
        <c:noMultiLvlLbl val="0"/>
      </c:catAx>
      <c:valAx>
        <c:axId val="406000896"/>
        <c:scaling>
          <c:orientation val="minMax"/>
          <c:max val="100"/>
          <c:min val="0"/>
        </c:scaling>
        <c:delete val="1"/>
        <c:axPos val="t"/>
        <c:numFmt formatCode="General" sourceLinked="1"/>
        <c:majorTickMark val="out"/>
        <c:minorTickMark val="none"/>
        <c:tickLblPos val="nextTo"/>
        <c:crossAx val="406000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27</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12</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15</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11</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7</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6</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1</c:v>
                </c:pt>
              </c:numCache>
            </c:numRef>
          </c:val>
        </c:ser>
        <c:dLbls>
          <c:dLblPos val="ctr"/>
          <c:showLegendKey val="0"/>
          <c:showVal val="1"/>
          <c:showCatName val="0"/>
          <c:showSerName val="0"/>
          <c:showPercent val="0"/>
          <c:showBubbleSize val="0"/>
        </c:dLbls>
        <c:gapWidth val="89"/>
        <c:overlap val="100"/>
        <c:axId val="406007056"/>
        <c:axId val="406007616"/>
      </c:barChart>
      <c:catAx>
        <c:axId val="406007056"/>
        <c:scaling>
          <c:orientation val="minMax"/>
        </c:scaling>
        <c:delete val="1"/>
        <c:axPos val="l"/>
        <c:numFmt formatCode="General" sourceLinked="0"/>
        <c:majorTickMark val="out"/>
        <c:minorTickMark val="none"/>
        <c:tickLblPos val="nextTo"/>
        <c:crossAx val="406007616"/>
        <c:crosses val="autoZero"/>
        <c:auto val="1"/>
        <c:lblAlgn val="ctr"/>
        <c:lblOffset val="100"/>
        <c:noMultiLvlLbl val="0"/>
      </c:catAx>
      <c:valAx>
        <c:axId val="406007616"/>
        <c:scaling>
          <c:orientation val="minMax"/>
          <c:max val="1"/>
        </c:scaling>
        <c:delete val="1"/>
        <c:axPos val="t"/>
        <c:numFmt formatCode="0%" sourceLinked="1"/>
        <c:majorTickMark val="out"/>
        <c:minorTickMark val="none"/>
        <c:tickLblPos val="nextTo"/>
        <c:crossAx val="406007056"/>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6013776"/>
        <c:axId val="406014336"/>
      </c:barChart>
      <c:catAx>
        <c:axId val="406013776"/>
        <c:scaling>
          <c:orientation val="minMax"/>
        </c:scaling>
        <c:delete val="1"/>
        <c:axPos val="l"/>
        <c:numFmt formatCode="General" sourceLinked="0"/>
        <c:majorTickMark val="out"/>
        <c:minorTickMark val="none"/>
        <c:tickLblPos val="nextTo"/>
        <c:crossAx val="406014336"/>
        <c:crosses val="autoZero"/>
        <c:auto val="1"/>
        <c:lblAlgn val="ctr"/>
        <c:lblOffset val="100"/>
        <c:noMultiLvlLbl val="0"/>
      </c:catAx>
      <c:valAx>
        <c:axId val="406014336"/>
        <c:scaling>
          <c:orientation val="minMax"/>
          <c:max val="1"/>
        </c:scaling>
        <c:delete val="1"/>
        <c:axPos val="t"/>
        <c:numFmt formatCode="0%" sourceLinked="1"/>
        <c:majorTickMark val="out"/>
        <c:minorTickMark val="none"/>
        <c:tickLblPos val="nextTo"/>
        <c:crossAx val="406013776"/>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32</c:v>
                </c:pt>
                <c:pt idx="1">
                  <c:v>25</c:v>
                </c:pt>
                <c:pt idx="2">
                  <c:v>24</c:v>
                </c:pt>
              </c:numCache>
            </c:numRef>
          </c:val>
        </c:ser>
        <c:dLbls>
          <c:showLegendKey val="0"/>
          <c:showVal val="0"/>
          <c:showCatName val="0"/>
          <c:showSerName val="0"/>
          <c:showPercent val="0"/>
          <c:showBubbleSize val="0"/>
        </c:dLbls>
        <c:gapWidth val="57"/>
        <c:axId val="409157680"/>
        <c:axId val="409158240"/>
      </c:barChart>
      <c:catAx>
        <c:axId val="40915768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158240"/>
        <c:crosses val="autoZero"/>
        <c:auto val="1"/>
        <c:lblAlgn val="ctr"/>
        <c:lblOffset val="100"/>
        <c:noMultiLvlLbl val="0"/>
      </c:catAx>
      <c:valAx>
        <c:axId val="409158240"/>
        <c:scaling>
          <c:orientation val="minMax"/>
          <c:max val="100"/>
          <c:min val="0"/>
        </c:scaling>
        <c:delete val="1"/>
        <c:axPos val="t"/>
        <c:numFmt formatCode="General" sourceLinked="1"/>
        <c:majorTickMark val="out"/>
        <c:minorTickMark val="none"/>
        <c:tickLblPos val="nextTo"/>
        <c:crossAx val="40915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24</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43</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20</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409162720"/>
        <c:axId val="409163280"/>
      </c:barChart>
      <c:catAx>
        <c:axId val="409162720"/>
        <c:scaling>
          <c:orientation val="minMax"/>
        </c:scaling>
        <c:delete val="1"/>
        <c:axPos val="l"/>
        <c:numFmt formatCode="General" sourceLinked="0"/>
        <c:majorTickMark val="out"/>
        <c:minorTickMark val="none"/>
        <c:tickLblPos val="nextTo"/>
        <c:crossAx val="409163280"/>
        <c:crosses val="autoZero"/>
        <c:auto val="1"/>
        <c:lblAlgn val="ctr"/>
        <c:lblOffset val="100"/>
        <c:noMultiLvlLbl val="0"/>
      </c:catAx>
      <c:valAx>
        <c:axId val="409163280"/>
        <c:scaling>
          <c:orientation val="minMax"/>
          <c:max val="1"/>
        </c:scaling>
        <c:delete val="1"/>
        <c:axPos val="t"/>
        <c:numFmt formatCode="0%" sourceLinked="1"/>
        <c:majorTickMark val="out"/>
        <c:minorTickMark val="none"/>
        <c:tickLblPos val="nextTo"/>
        <c:crossAx val="40916272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64</c:v>
                </c:pt>
                <c:pt idx="1">
                  <c:v>34</c:v>
                </c:pt>
                <c:pt idx="2">
                  <c:v>12</c:v>
                </c:pt>
              </c:numCache>
            </c:numRef>
          </c:val>
        </c:ser>
        <c:dLbls>
          <c:showLegendKey val="0"/>
          <c:showVal val="0"/>
          <c:showCatName val="0"/>
          <c:showSerName val="0"/>
          <c:showPercent val="0"/>
          <c:showBubbleSize val="0"/>
        </c:dLbls>
        <c:gapWidth val="57"/>
        <c:axId val="409165520"/>
        <c:axId val="409166080"/>
      </c:barChart>
      <c:catAx>
        <c:axId val="40916552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9166080"/>
        <c:crosses val="autoZero"/>
        <c:auto val="1"/>
        <c:lblAlgn val="ctr"/>
        <c:lblOffset val="100"/>
        <c:noMultiLvlLbl val="0"/>
      </c:catAx>
      <c:valAx>
        <c:axId val="409166080"/>
        <c:scaling>
          <c:orientation val="minMax"/>
          <c:max val="100"/>
          <c:min val="0"/>
        </c:scaling>
        <c:delete val="1"/>
        <c:axPos val="t"/>
        <c:numFmt formatCode="General" sourceLinked="1"/>
        <c:majorTickMark val="out"/>
        <c:minorTickMark val="none"/>
        <c:tickLblPos val="nextTo"/>
        <c:crossAx val="40916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84</c:v>
                </c:pt>
                <c:pt idx="1">
                  <c:v>16</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409172240"/>
        <c:axId val="409172800"/>
      </c:barChart>
      <c:catAx>
        <c:axId val="409172240"/>
        <c:scaling>
          <c:orientation val="minMax"/>
        </c:scaling>
        <c:delete val="1"/>
        <c:axPos val="l"/>
        <c:numFmt formatCode="General" sourceLinked="0"/>
        <c:majorTickMark val="out"/>
        <c:minorTickMark val="none"/>
        <c:tickLblPos val="nextTo"/>
        <c:crossAx val="409172800"/>
        <c:crosses val="autoZero"/>
        <c:auto val="1"/>
        <c:lblAlgn val="ctr"/>
        <c:lblOffset val="100"/>
        <c:noMultiLvlLbl val="0"/>
      </c:catAx>
      <c:valAx>
        <c:axId val="409172800"/>
        <c:scaling>
          <c:orientation val="minMax"/>
          <c:max val="1"/>
        </c:scaling>
        <c:delete val="1"/>
        <c:axPos val="t"/>
        <c:numFmt formatCode="0%" sourceLinked="1"/>
        <c:majorTickMark val="out"/>
        <c:minorTickMark val="none"/>
        <c:tickLblPos val="nextTo"/>
        <c:crossAx val="409172240"/>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3"/>
          <c:order val="0"/>
          <c:tx>
            <c:strRef>
              <c:f>Sheet1!$E$1</c:f>
              <c:strCache>
                <c:ptCount val="1"/>
                <c:pt idx="0">
                  <c:v>Very willing</c:v>
                </c:pt>
              </c:strCache>
            </c:strRef>
          </c:tx>
          <c:spPr>
            <a:solidFill>
              <a:srgbClr val="15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Products</c:v>
                </c:pt>
                <c:pt idx="1">
                  <c:v>Services</c:v>
                </c:pt>
              </c:strCache>
            </c:strRef>
          </c:cat>
          <c:val>
            <c:numRef>
              <c:f>Sheet1!$E$2:$E$3</c:f>
              <c:numCache>
                <c:formatCode>General</c:formatCode>
                <c:ptCount val="2"/>
                <c:pt idx="0">
                  <c:v>60</c:v>
                </c:pt>
                <c:pt idx="1">
                  <c:v>51</c:v>
                </c:pt>
              </c:numCache>
            </c:numRef>
          </c:val>
        </c:ser>
        <c:ser>
          <c:idx val="2"/>
          <c:order val="1"/>
          <c:tx>
            <c:strRef>
              <c:f>Sheet1!$D$1</c:f>
              <c:strCache>
                <c:ptCount val="1"/>
                <c:pt idx="0">
                  <c:v>Reasonably willing</c:v>
                </c:pt>
              </c:strCache>
            </c:strRef>
          </c:tx>
          <c:spPr>
            <a:solidFill>
              <a:srgbClr val="1AAD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Products</c:v>
                </c:pt>
                <c:pt idx="1">
                  <c:v>Services</c:v>
                </c:pt>
              </c:strCache>
            </c:strRef>
          </c:cat>
          <c:val>
            <c:numRef>
              <c:f>Sheet1!$D$2:$D$3</c:f>
              <c:numCache>
                <c:formatCode>General</c:formatCode>
                <c:ptCount val="2"/>
                <c:pt idx="0">
                  <c:v>26</c:v>
                </c:pt>
                <c:pt idx="1">
                  <c:v>30</c:v>
                </c:pt>
              </c:numCache>
            </c:numRef>
          </c:val>
        </c:ser>
        <c:ser>
          <c:idx val="1"/>
          <c:order val="2"/>
          <c:tx>
            <c:strRef>
              <c:f>Sheet1!$C$1</c:f>
              <c:strCache>
                <c:ptCount val="1"/>
                <c:pt idx="0">
                  <c:v>A little reluctant</c:v>
                </c:pt>
              </c:strCache>
            </c:strRef>
          </c:tx>
          <c:spPr>
            <a:solidFill>
              <a:srgbClr val="44C9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Products</c:v>
                </c:pt>
                <c:pt idx="1">
                  <c:v>Services</c:v>
                </c:pt>
              </c:strCache>
            </c:strRef>
          </c:cat>
          <c:val>
            <c:numRef>
              <c:f>Sheet1!$C$2:$C$3</c:f>
              <c:numCache>
                <c:formatCode>General</c:formatCode>
                <c:ptCount val="2"/>
                <c:pt idx="0">
                  <c:v>10</c:v>
                </c:pt>
                <c:pt idx="1">
                  <c:v>12</c:v>
                </c:pt>
              </c:numCache>
            </c:numRef>
          </c:val>
        </c:ser>
        <c:ser>
          <c:idx val="0"/>
          <c:order val="3"/>
          <c:tx>
            <c:strRef>
              <c:f>Sheet1!$B$1</c:f>
              <c:strCache>
                <c:ptCount val="1"/>
                <c:pt idx="0">
                  <c:v>Very reluctant</c:v>
                </c:pt>
              </c:strCache>
            </c:strRef>
          </c:tx>
          <c:spPr>
            <a:solidFill>
              <a:schemeClr val="accent3">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Products</c:v>
                </c:pt>
                <c:pt idx="1">
                  <c:v>Services</c:v>
                </c:pt>
              </c:strCache>
            </c:strRef>
          </c:cat>
          <c:val>
            <c:numRef>
              <c:f>Sheet1!$B$2:$B$3</c:f>
              <c:numCache>
                <c:formatCode>General</c:formatCode>
                <c:ptCount val="2"/>
                <c:pt idx="0">
                  <c:v>5</c:v>
                </c:pt>
                <c:pt idx="1">
                  <c:v>6</c:v>
                </c:pt>
              </c:numCache>
            </c:numRef>
          </c:val>
        </c:ser>
        <c:dLbls>
          <c:showLegendKey val="0"/>
          <c:showVal val="0"/>
          <c:showCatName val="0"/>
          <c:showSerName val="0"/>
          <c:showPercent val="0"/>
          <c:showBubbleSize val="0"/>
        </c:dLbls>
        <c:gapWidth val="150"/>
        <c:overlap val="100"/>
        <c:axId val="348592272"/>
        <c:axId val="348592832"/>
      </c:barChart>
      <c:catAx>
        <c:axId val="34859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92832"/>
        <c:crosses val="autoZero"/>
        <c:auto val="1"/>
        <c:lblAlgn val="ctr"/>
        <c:lblOffset val="100"/>
        <c:noMultiLvlLbl val="0"/>
      </c:catAx>
      <c:valAx>
        <c:axId val="348592832"/>
        <c:scaling>
          <c:orientation val="minMax"/>
        </c:scaling>
        <c:delete val="1"/>
        <c:axPos val="l"/>
        <c:numFmt formatCode="0%" sourceLinked="1"/>
        <c:majorTickMark val="none"/>
        <c:minorTickMark val="none"/>
        <c:tickLblPos val="nextTo"/>
        <c:crossAx val="34859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70532662038015"/>
          <c:y val="4.2476663901021096E-2"/>
          <c:w val="0.60122582544365732"/>
          <c:h val="0.79655856213787879"/>
        </c:manualLayout>
      </c:layout>
      <c:barChart>
        <c:barDir val="bar"/>
        <c:grouping val="stacked"/>
        <c:varyColors val="0"/>
        <c:ser>
          <c:idx val="0"/>
          <c:order val="0"/>
          <c:tx>
            <c:strRef>
              <c:f>Sheet1!$B$1</c:f>
              <c:strCache>
                <c:ptCount val="1"/>
                <c:pt idx="0">
                  <c:v>Up to 6 months</c:v>
                </c:pt>
              </c:strCache>
            </c:strRef>
          </c:tx>
          <c:spPr>
            <a:solidFill>
              <a:srgbClr val="10697E"/>
            </a:solidFill>
            <a:ln w="0">
              <a:solidFill>
                <a:sysClr val="window" lastClr="FFFFFF"/>
              </a:solidFill>
            </a:ln>
            <a:effectLst/>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Sheet1!$B$2:$B$7</c:f>
              <c:numCache>
                <c:formatCode>General</c:formatCode>
                <c:ptCount val="6"/>
                <c:pt idx="0">
                  <c:v>1</c:v>
                </c:pt>
                <c:pt idx="1">
                  <c:v>3</c:v>
                </c:pt>
                <c:pt idx="2">
                  <c:v>0</c:v>
                </c:pt>
                <c:pt idx="3">
                  <c:v>0</c:v>
                </c:pt>
                <c:pt idx="4">
                  <c:v>0</c:v>
                </c:pt>
                <c:pt idx="5">
                  <c:v>12</c:v>
                </c:pt>
              </c:numCache>
            </c:numRef>
          </c:val>
        </c:ser>
        <c:ser>
          <c:idx val="1"/>
          <c:order val="1"/>
          <c:tx>
            <c:strRef>
              <c:f>Sheet1!$C$1</c:f>
              <c:strCache>
                <c:ptCount val="1"/>
                <c:pt idx="0">
                  <c:v>Between 6 months and 1 year</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Sheet1!$C$2:$C$7</c:f>
              <c:numCache>
                <c:formatCode>General</c:formatCode>
                <c:ptCount val="6"/>
                <c:pt idx="0">
                  <c:v>3</c:v>
                </c:pt>
                <c:pt idx="1">
                  <c:v>12</c:v>
                </c:pt>
                <c:pt idx="2">
                  <c:v>3</c:v>
                </c:pt>
                <c:pt idx="3">
                  <c:v>4</c:v>
                </c:pt>
                <c:pt idx="4">
                  <c:v>6</c:v>
                </c:pt>
                <c:pt idx="5">
                  <c:v>49</c:v>
                </c:pt>
              </c:numCache>
            </c:numRef>
          </c:val>
        </c:ser>
        <c:ser>
          <c:idx val="2"/>
          <c:order val="2"/>
          <c:tx>
            <c:strRef>
              <c:f>Sheet1!$D$1</c:f>
              <c:strCache>
                <c:ptCount val="1"/>
                <c:pt idx="0">
                  <c:v>Between 1 year and 3 years</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Sheet1!$D$2:$D$7</c:f>
              <c:numCache>
                <c:formatCode>General</c:formatCode>
                <c:ptCount val="6"/>
                <c:pt idx="0">
                  <c:v>21</c:v>
                </c:pt>
                <c:pt idx="1">
                  <c:v>49</c:v>
                </c:pt>
                <c:pt idx="2">
                  <c:v>19</c:v>
                </c:pt>
                <c:pt idx="3">
                  <c:v>20</c:v>
                </c:pt>
                <c:pt idx="4">
                  <c:v>24</c:v>
                </c:pt>
                <c:pt idx="5">
                  <c:v>31</c:v>
                </c:pt>
              </c:numCache>
            </c:numRef>
          </c:val>
        </c:ser>
        <c:ser>
          <c:idx val="3"/>
          <c:order val="3"/>
          <c:tx>
            <c:strRef>
              <c:f>Sheet1!$E$1</c:f>
              <c:strCache>
                <c:ptCount val="1"/>
                <c:pt idx="0">
                  <c:v>Between 3 years and 5 years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Sheet1!$E$2:$E$7</c:f>
              <c:numCache>
                <c:formatCode>General</c:formatCode>
                <c:ptCount val="6"/>
                <c:pt idx="0">
                  <c:v>23</c:v>
                </c:pt>
                <c:pt idx="1">
                  <c:v>24</c:v>
                </c:pt>
                <c:pt idx="2">
                  <c:v>25</c:v>
                </c:pt>
                <c:pt idx="3">
                  <c:v>21</c:v>
                </c:pt>
                <c:pt idx="4">
                  <c:v>27</c:v>
                </c:pt>
                <c:pt idx="5">
                  <c:v>1</c:v>
                </c:pt>
              </c:numCache>
            </c:numRef>
          </c:val>
        </c:ser>
        <c:ser>
          <c:idx val="4"/>
          <c:order val="4"/>
          <c:tx>
            <c:strRef>
              <c:f>Sheet1!$F$1</c:f>
              <c:strCache>
                <c:ptCount val="1"/>
                <c:pt idx="0">
                  <c:v>Between 5 years and 10 years</c:v>
                </c:pt>
              </c:strCache>
            </c:strRef>
          </c:tx>
          <c:spPr>
            <a:solidFill>
              <a:srgbClr val="8FDEF1"/>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Sheet1!$F$2:$F$7</c:f>
              <c:numCache>
                <c:formatCode>General</c:formatCode>
                <c:ptCount val="6"/>
                <c:pt idx="0">
                  <c:v>34</c:v>
                </c:pt>
                <c:pt idx="1">
                  <c:v>7.0000000000000009</c:v>
                </c:pt>
                <c:pt idx="2">
                  <c:v>32</c:v>
                </c:pt>
                <c:pt idx="3">
                  <c:v>33</c:v>
                </c:pt>
                <c:pt idx="4">
                  <c:v>28.999999999999996</c:v>
                </c:pt>
                <c:pt idx="5">
                  <c:v>1</c:v>
                </c:pt>
              </c:numCache>
            </c:numRef>
          </c:val>
        </c:ser>
        <c:ser>
          <c:idx val="5"/>
          <c:order val="5"/>
          <c:tx>
            <c:strRef>
              <c:f>Sheet1!$G$1</c:f>
              <c:strCache>
                <c:ptCount val="1"/>
                <c:pt idx="0">
                  <c:v>More than 10 years</c:v>
                </c:pt>
              </c:strCache>
            </c:strRef>
          </c:tx>
          <c:spPr>
            <a:solidFill>
              <a:srgbClr val="E1F6FB"/>
            </a:solidFill>
            <a:ln w="0">
              <a:solidFill>
                <a:sysClr val="window" lastClr="FFFFFF"/>
              </a:solidFill>
            </a:ln>
            <a:effectLst/>
          </c:spPr>
          <c:invertIfNegative val="0"/>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Sheet1!$G$2:$G$7</c:f>
              <c:numCache>
                <c:formatCode>General</c:formatCode>
                <c:ptCount val="6"/>
                <c:pt idx="0">
                  <c:v>16</c:v>
                </c:pt>
                <c:pt idx="1">
                  <c:v>0</c:v>
                </c:pt>
                <c:pt idx="2">
                  <c:v>17</c:v>
                </c:pt>
                <c:pt idx="3">
                  <c:v>19</c:v>
                </c:pt>
                <c:pt idx="4">
                  <c:v>9</c:v>
                </c:pt>
                <c:pt idx="5">
                  <c:v>0</c:v>
                </c:pt>
              </c:numCache>
            </c:numRef>
          </c:val>
        </c:ser>
        <c:ser>
          <c:idx val="6"/>
          <c:order val="6"/>
          <c:tx>
            <c:strRef>
              <c:f>Sheet1!$H$1</c:f>
              <c:strCache>
                <c:ptCount val="1"/>
                <c:pt idx="0">
                  <c:v>Don’t know</c:v>
                </c:pt>
              </c:strCache>
            </c:strRef>
          </c:tx>
          <c:spPr>
            <a:solidFill>
              <a:srgbClr val="FFFFFF"/>
            </a:solidFill>
            <a:effectLst/>
          </c:spPr>
          <c:invertIfNegative val="0"/>
          <c:dLbls>
            <c:dLbl>
              <c:idx val="0"/>
              <c:layout>
                <c:manualLayout>
                  <c:x val="-4.7407861328347374E-3"/>
                  <c:y val="-3.177435504314056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Sheet1!$H$2:$H$7</c:f>
              <c:numCache>
                <c:formatCode>General</c:formatCode>
                <c:ptCount val="6"/>
                <c:pt idx="0">
                  <c:v>3</c:v>
                </c:pt>
                <c:pt idx="1">
                  <c:v>5</c:v>
                </c:pt>
                <c:pt idx="2">
                  <c:v>5</c:v>
                </c:pt>
                <c:pt idx="3">
                  <c:v>3</c:v>
                </c:pt>
                <c:pt idx="4">
                  <c:v>3</c:v>
                </c:pt>
                <c:pt idx="5">
                  <c:v>5</c:v>
                </c:pt>
              </c:numCache>
            </c:numRef>
          </c:val>
        </c:ser>
        <c:dLbls>
          <c:showLegendKey val="0"/>
          <c:showVal val="0"/>
          <c:showCatName val="0"/>
          <c:showSerName val="0"/>
          <c:showPercent val="0"/>
          <c:showBubbleSize val="0"/>
        </c:dLbls>
        <c:gapWidth val="56"/>
        <c:overlap val="100"/>
        <c:axId val="406494688"/>
        <c:axId val="406495248"/>
      </c:barChart>
      <c:catAx>
        <c:axId val="406494688"/>
        <c:scaling>
          <c:orientation val="maxMin"/>
        </c:scaling>
        <c:delete val="1"/>
        <c:axPos val="l"/>
        <c:numFmt formatCode="General" sourceLinked="0"/>
        <c:majorTickMark val="out"/>
        <c:minorTickMark val="none"/>
        <c:tickLblPos val="none"/>
        <c:crossAx val="406495248"/>
        <c:crosses val="autoZero"/>
        <c:auto val="1"/>
        <c:lblAlgn val="ctr"/>
        <c:lblOffset val="100"/>
        <c:noMultiLvlLbl val="0"/>
      </c:catAx>
      <c:valAx>
        <c:axId val="406495248"/>
        <c:scaling>
          <c:orientation val="minMax"/>
          <c:max val="100"/>
        </c:scaling>
        <c:delete val="1"/>
        <c:axPos val="b"/>
        <c:numFmt formatCode="General" sourceLinked="1"/>
        <c:majorTickMark val="out"/>
        <c:minorTickMark val="none"/>
        <c:tickLblPos val="nextTo"/>
        <c:crossAx val="406494688"/>
        <c:crosses val="max"/>
        <c:crossBetween val="between"/>
        <c:majorUnit val="0.2"/>
      </c:valAx>
      <c:spPr>
        <a:noFill/>
        <a:ln w="25400">
          <a:noFill/>
        </a:ln>
      </c:spPr>
    </c:plotArea>
    <c:legend>
      <c:legendPos val="r"/>
      <c:layout>
        <c:manualLayout>
          <c:xMode val="edge"/>
          <c:yMode val="edge"/>
          <c:x val="0"/>
          <c:y val="0.90378675254582641"/>
          <c:w val="0.85611266138550557"/>
          <c:h val="9.6213247454173631E-2"/>
        </c:manualLayout>
      </c:layout>
      <c:overlay val="0"/>
      <c:txPr>
        <a:bodyPr/>
        <a:lstStyle/>
        <a:p>
          <a:pPr>
            <a:defRPr sz="1100">
              <a:solidFill>
                <a:schemeClr val="tx1">
                  <a:lumMod val="65000"/>
                  <a:lumOff val="3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70532662038015"/>
          <c:y val="4.2476663901021096E-2"/>
          <c:w val="0.60122582544365732"/>
          <c:h val="0.79655856213787879"/>
        </c:manualLayout>
      </c:layout>
      <c:barChart>
        <c:barDir val="bar"/>
        <c:grouping val="stacked"/>
        <c:varyColors val="0"/>
        <c:ser>
          <c:idx val="0"/>
          <c:order val="0"/>
          <c:tx>
            <c:strRef>
              <c:f>Sheet1!$B$1</c:f>
              <c:strCache>
                <c:ptCount val="1"/>
                <c:pt idx="0">
                  <c:v>Up to 6 months</c:v>
                </c:pt>
              </c:strCache>
            </c:strRef>
          </c:tx>
          <c:spPr>
            <a:solidFill>
              <a:srgbClr val="10697E"/>
            </a:solidFill>
            <a:ln w="0">
              <a:solidFill>
                <a:sysClr val="window" lastClr="FFFFFF"/>
              </a:solid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Sheet1!$B$2:$B$7</c:f>
              <c:numCache>
                <c:formatCode>General</c:formatCode>
                <c:ptCount val="6"/>
                <c:pt idx="0">
                  <c:v>1</c:v>
                </c:pt>
                <c:pt idx="1">
                  <c:v>5</c:v>
                </c:pt>
                <c:pt idx="2">
                  <c:v>1</c:v>
                </c:pt>
                <c:pt idx="3">
                  <c:v>2</c:v>
                </c:pt>
                <c:pt idx="4">
                  <c:v>2</c:v>
                </c:pt>
                <c:pt idx="5">
                  <c:v>33</c:v>
                </c:pt>
              </c:numCache>
            </c:numRef>
          </c:val>
        </c:ser>
        <c:ser>
          <c:idx val="1"/>
          <c:order val="1"/>
          <c:tx>
            <c:strRef>
              <c:f>Sheet1!$C$1</c:f>
              <c:strCache>
                <c:ptCount val="1"/>
                <c:pt idx="0">
                  <c:v>Between 6 months and 1 year</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Sheet1!$C$2:$C$7</c:f>
              <c:numCache>
                <c:formatCode>General</c:formatCode>
                <c:ptCount val="6"/>
                <c:pt idx="0">
                  <c:v>8</c:v>
                </c:pt>
                <c:pt idx="1">
                  <c:v>22</c:v>
                </c:pt>
                <c:pt idx="2">
                  <c:v>7.0000000000000009</c:v>
                </c:pt>
                <c:pt idx="3">
                  <c:v>7.0000000000000009</c:v>
                </c:pt>
                <c:pt idx="4">
                  <c:v>15</c:v>
                </c:pt>
                <c:pt idx="5">
                  <c:v>42</c:v>
                </c:pt>
              </c:numCache>
            </c:numRef>
          </c:val>
        </c:ser>
        <c:ser>
          <c:idx val="2"/>
          <c:order val="2"/>
          <c:tx>
            <c:strRef>
              <c:f>Sheet1!$D$1</c:f>
              <c:strCache>
                <c:ptCount val="1"/>
                <c:pt idx="0">
                  <c:v>Between 1 year and 3 years</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Sheet1!$D$2:$D$7</c:f>
              <c:numCache>
                <c:formatCode>General</c:formatCode>
                <c:ptCount val="6"/>
                <c:pt idx="0">
                  <c:v>30</c:v>
                </c:pt>
                <c:pt idx="1">
                  <c:v>51</c:v>
                </c:pt>
                <c:pt idx="2">
                  <c:v>28.000000000000004</c:v>
                </c:pt>
                <c:pt idx="3">
                  <c:v>27</c:v>
                </c:pt>
                <c:pt idx="4">
                  <c:v>32</c:v>
                </c:pt>
                <c:pt idx="5">
                  <c:v>16</c:v>
                </c:pt>
              </c:numCache>
            </c:numRef>
          </c:val>
        </c:ser>
        <c:ser>
          <c:idx val="3"/>
          <c:order val="3"/>
          <c:tx>
            <c:strRef>
              <c:f>Sheet1!$E$1</c:f>
              <c:strCache>
                <c:ptCount val="1"/>
                <c:pt idx="0">
                  <c:v>Between 3 years and 5 years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Sheet1!$E$2:$E$7</c:f>
              <c:numCache>
                <c:formatCode>General</c:formatCode>
                <c:ptCount val="6"/>
                <c:pt idx="0">
                  <c:v>28.000000000000004</c:v>
                </c:pt>
                <c:pt idx="1">
                  <c:v>14.000000000000002</c:v>
                </c:pt>
                <c:pt idx="2">
                  <c:v>35</c:v>
                </c:pt>
                <c:pt idx="3">
                  <c:v>35</c:v>
                </c:pt>
                <c:pt idx="4">
                  <c:v>32</c:v>
                </c:pt>
                <c:pt idx="5">
                  <c:v>3</c:v>
                </c:pt>
              </c:numCache>
            </c:numRef>
          </c:val>
        </c:ser>
        <c:ser>
          <c:idx val="4"/>
          <c:order val="4"/>
          <c:tx>
            <c:strRef>
              <c:f>Sheet1!$F$1</c:f>
              <c:strCache>
                <c:ptCount val="1"/>
                <c:pt idx="0">
                  <c:v>Between 5 years and 10 years</c:v>
                </c:pt>
              </c:strCache>
            </c:strRef>
          </c:tx>
          <c:spPr>
            <a:solidFill>
              <a:srgbClr val="8FDEF1"/>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Sheet1!$F$2:$F$7</c:f>
              <c:numCache>
                <c:formatCode>General</c:formatCode>
                <c:ptCount val="6"/>
                <c:pt idx="0">
                  <c:v>24</c:v>
                </c:pt>
                <c:pt idx="1">
                  <c:v>3</c:v>
                </c:pt>
                <c:pt idx="2">
                  <c:v>19</c:v>
                </c:pt>
                <c:pt idx="3">
                  <c:v>22</c:v>
                </c:pt>
                <c:pt idx="4">
                  <c:v>14.000000000000002</c:v>
                </c:pt>
                <c:pt idx="5">
                  <c:v>1</c:v>
                </c:pt>
              </c:numCache>
            </c:numRef>
          </c:val>
        </c:ser>
        <c:ser>
          <c:idx val="5"/>
          <c:order val="5"/>
          <c:tx>
            <c:strRef>
              <c:f>Sheet1!$G$1</c:f>
              <c:strCache>
                <c:ptCount val="1"/>
                <c:pt idx="0">
                  <c:v>More than 10 years</c:v>
                </c:pt>
              </c:strCache>
            </c:strRef>
          </c:tx>
          <c:spPr>
            <a:solidFill>
              <a:srgbClr val="E1F6FB"/>
            </a:solidFill>
            <a:ln w="0">
              <a:solidFill>
                <a:sysClr val="window" lastClr="FFFFFF"/>
              </a:solidFill>
            </a:ln>
            <a:effectLst/>
          </c:spPr>
          <c:invertIfNegative val="0"/>
          <c:dLbls>
            <c:dLbl>
              <c:idx val="1"/>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Sheet1!$G$2:$G$7</c:f>
              <c:numCache>
                <c:formatCode>General</c:formatCode>
                <c:ptCount val="6"/>
                <c:pt idx="0">
                  <c:v>4</c:v>
                </c:pt>
                <c:pt idx="1">
                  <c:v>0</c:v>
                </c:pt>
                <c:pt idx="2">
                  <c:v>6</c:v>
                </c:pt>
                <c:pt idx="3">
                  <c:v>4</c:v>
                </c:pt>
                <c:pt idx="4">
                  <c:v>2</c:v>
                </c:pt>
                <c:pt idx="5">
                  <c:v>0</c:v>
                </c:pt>
              </c:numCache>
            </c:numRef>
          </c:val>
        </c:ser>
        <c:ser>
          <c:idx val="6"/>
          <c:order val="6"/>
          <c:tx>
            <c:strRef>
              <c:f>Sheet1!$H$1</c:f>
              <c:strCache>
                <c:ptCount val="1"/>
                <c:pt idx="0">
                  <c:v>Don’t know</c:v>
                </c:pt>
              </c:strCache>
            </c:strRef>
          </c:tx>
          <c:spPr>
            <a:solidFill>
              <a:srgbClr val="FFFFFF"/>
            </a:solidFill>
            <a:effectLst/>
          </c:spPr>
          <c:invertIfNegative val="0"/>
          <c:dLbls>
            <c:dLbl>
              <c:idx val="0"/>
              <c:layout>
                <c:manualLayout>
                  <c:x val="-4.7407861328347374E-3"/>
                  <c:y val="-3.177435504314056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refrigerator (continuous use)</c:v>
                </c:pt>
                <c:pt idx="1">
                  <c:v>New model smart phone used daily mainly texting and internet browsing</c:v>
                </c:pt>
                <c:pt idx="2">
                  <c:v>Heat pump used for continuous heating during the winter months only</c:v>
                </c:pt>
                <c:pt idx="3">
                  <c:v>A top loader washing machine used once per day</c:v>
                </c:pt>
                <c:pt idx="4">
                  <c:v>Vacuum cleaner used twice per week to clean a fully carpeted three-bedroom home</c:v>
                </c:pt>
                <c:pt idx="5">
                  <c:v>Children’s leather school shoes worn every school day</c:v>
                </c:pt>
              </c:strCache>
            </c:strRef>
          </c:cat>
          <c:val>
            <c:numRef>
              <c:f>Sheet1!$H$2:$H$7</c:f>
              <c:numCache>
                <c:formatCode>General</c:formatCode>
                <c:ptCount val="6"/>
                <c:pt idx="0">
                  <c:v>5</c:v>
                </c:pt>
                <c:pt idx="1">
                  <c:v>5</c:v>
                </c:pt>
                <c:pt idx="2">
                  <c:v>4</c:v>
                </c:pt>
                <c:pt idx="3">
                  <c:v>3</c:v>
                </c:pt>
                <c:pt idx="4">
                  <c:v>3</c:v>
                </c:pt>
                <c:pt idx="5">
                  <c:v>6</c:v>
                </c:pt>
              </c:numCache>
            </c:numRef>
          </c:val>
        </c:ser>
        <c:dLbls>
          <c:showLegendKey val="0"/>
          <c:showVal val="0"/>
          <c:showCatName val="0"/>
          <c:showSerName val="0"/>
          <c:showPercent val="0"/>
          <c:showBubbleSize val="0"/>
        </c:dLbls>
        <c:gapWidth val="56"/>
        <c:overlap val="100"/>
        <c:axId val="406500848"/>
        <c:axId val="406501408"/>
      </c:barChart>
      <c:catAx>
        <c:axId val="406500848"/>
        <c:scaling>
          <c:orientation val="maxMin"/>
        </c:scaling>
        <c:delete val="1"/>
        <c:axPos val="l"/>
        <c:numFmt formatCode="General" sourceLinked="0"/>
        <c:majorTickMark val="out"/>
        <c:minorTickMark val="none"/>
        <c:tickLblPos val="none"/>
        <c:crossAx val="406501408"/>
        <c:crosses val="autoZero"/>
        <c:auto val="1"/>
        <c:lblAlgn val="ctr"/>
        <c:lblOffset val="100"/>
        <c:noMultiLvlLbl val="0"/>
      </c:catAx>
      <c:valAx>
        <c:axId val="406501408"/>
        <c:scaling>
          <c:orientation val="minMax"/>
          <c:max val="100"/>
        </c:scaling>
        <c:delete val="1"/>
        <c:axPos val="b"/>
        <c:numFmt formatCode="General" sourceLinked="1"/>
        <c:majorTickMark val="out"/>
        <c:minorTickMark val="none"/>
        <c:tickLblPos val="nextTo"/>
        <c:crossAx val="406500848"/>
        <c:crosses val="max"/>
        <c:crossBetween val="between"/>
        <c:majorUnit val="0.2"/>
      </c:valAx>
      <c:spPr>
        <a:noFill/>
        <a:ln w="25400">
          <a:noFill/>
        </a:ln>
      </c:spPr>
    </c:plotArea>
    <c:legend>
      <c:legendPos val="r"/>
      <c:layout>
        <c:manualLayout>
          <c:xMode val="edge"/>
          <c:yMode val="edge"/>
          <c:x val="0"/>
          <c:y val="0.90378675254582641"/>
          <c:w val="0.85611266138550557"/>
          <c:h val="9.6213247454173631E-2"/>
        </c:manualLayout>
      </c:layout>
      <c:overlay val="0"/>
      <c:txPr>
        <a:bodyPr/>
        <a:lstStyle/>
        <a:p>
          <a:pPr>
            <a:defRPr sz="1100">
              <a:solidFill>
                <a:schemeClr val="tx1">
                  <a:lumMod val="65000"/>
                  <a:lumOff val="3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4191531490186153"/>
          <c:h val="0.93396165095872608"/>
        </c:manualLayout>
      </c:layout>
      <c:barChart>
        <c:barDir val="bar"/>
        <c:grouping val="clustered"/>
        <c:varyColors val="0"/>
        <c:ser>
          <c:idx val="0"/>
          <c:order val="0"/>
          <c:tx>
            <c:strRef>
              <c:f>Sheet1!$B$1</c:f>
              <c:strCache>
                <c:ptCount val="1"/>
                <c:pt idx="0">
                  <c:v>Series 1</c:v>
                </c:pt>
              </c:strCache>
            </c:strRef>
          </c:tx>
          <c:spPr>
            <a:solidFill>
              <a:srgbClr val="44C9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Bad customer service eg bad attitude, rude, unsympathetic</c:v>
                </c:pt>
                <c:pt idx="1">
                  <c:v>Fault/problem hasn't been fixed/not fixed completely</c:v>
                </c:pt>
                <c:pt idx="2">
                  <c:v>Inadequate/poor quality job done/poor service</c:v>
                </c:pt>
                <c:pt idx="3">
                  <c:v>It took a long time to sort out</c:v>
                </c:pt>
                <c:pt idx="4">
                  <c:v>Contacted them many times</c:v>
                </c:pt>
                <c:pt idx="5">
                  <c:v>Refund issues eg They didn't want to provide one, only provided a partial one, very slow to refund</c:v>
                </c:pt>
                <c:pt idx="6">
                  <c:v>Incurred/may incur unnecessary costs due to this problem</c:v>
                </c:pt>
                <c:pt idx="7">
                  <c:v>Not compensated in any way/sufficiently for inconvenience caused</c:v>
                </c:pt>
                <c:pt idx="8">
                  <c:v>Lack of communication/feedback/information</c:v>
                </c:pt>
                <c:pt idx="9">
                  <c:v>Poor quality product</c:v>
                </c:pt>
                <c:pt idx="10">
                  <c:v>Resolved/now resolved</c:v>
                </c:pt>
                <c:pt idx="11">
                  <c:v>Overcharged me</c:v>
                </c:pt>
                <c:pt idx="12">
                  <c:v>Broke soon after being "fixed"</c:v>
                </c:pt>
                <c:pt idx="13">
                  <c:v>Replacement also has faults</c:v>
                </c:pt>
                <c:pt idx="14">
                  <c:v>Worried it will/would happen again</c:v>
                </c:pt>
                <c:pt idx="15">
                  <c:v>Caused distress/inconvenience while we were waiting to get it sorted out</c:v>
                </c:pt>
                <c:pt idx="16">
                  <c:v>I don't think they understood the problem (why it's a problem)</c:v>
                </c:pt>
                <c:pt idx="17">
                  <c:v>Ongoing issue</c:v>
                </c:pt>
                <c:pt idx="18">
                  <c:v>I had to pay for the repair/excess</c:v>
                </c:pt>
                <c:pt idx="19">
                  <c:v>Other</c:v>
                </c:pt>
              </c:strCache>
            </c:strRef>
          </c:cat>
          <c:val>
            <c:numRef>
              <c:f>Sheet1!$B$2:$B$21</c:f>
              <c:numCache>
                <c:formatCode>General</c:formatCode>
                <c:ptCount val="20"/>
                <c:pt idx="0">
                  <c:v>19</c:v>
                </c:pt>
                <c:pt idx="1">
                  <c:v>17</c:v>
                </c:pt>
                <c:pt idx="2">
                  <c:v>15</c:v>
                </c:pt>
                <c:pt idx="3">
                  <c:v>14.000000000000002</c:v>
                </c:pt>
                <c:pt idx="4">
                  <c:v>10</c:v>
                </c:pt>
                <c:pt idx="5">
                  <c:v>10</c:v>
                </c:pt>
                <c:pt idx="6">
                  <c:v>9</c:v>
                </c:pt>
                <c:pt idx="7">
                  <c:v>6</c:v>
                </c:pt>
                <c:pt idx="8">
                  <c:v>6</c:v>
                </c:pt>
                <c:pt idx="9">
                  <c:v>5</c:v>
                </c:pt>
                <c:pt idx="10">
                  <c:v>5</c:v>
                </c:pt>
                <c:pt idx="11">
                  <c:v>5</c:v>
                </c:pt>
                <c:pt idx="12">
                  <c:v>5</c:v>
                </c:pt>
                <c:pt idx="13">
                  <c:v>4</c:v>
                </c:pt>
                <c:pt idx="14">
                  <c:v>4</c:v>
                </c:pt>
                <c:pt idx="15">
                  <c:v>3</c:v>
                </c:pt>
                <c:pt idx="16">
                  <c:v>3</c:v>
                </c:pt>
                <c:pt idx="17">
                  <c:v>3</c:v>
                </c:pt>
                <c:pt idx="18">
                  <c:v>3</c:v>
                </c:pt>
                <c:pt idx="19">
                  <c:v>8</c:v>
                </c:pt>
              </c:numCache>
            </c:numRef>
          </c:val>
        </c:ser>
        <c:dLbls>
          <c:showLegendKey val="0"/>
          <c:showVal val="0"/>
          <c:showCatName val="0"/>
          <c:showSerName val="0"/>
          <c:showPercent val="0"/>
          <c:showBubbleSize val="0"/>
        </c:dLbls>
        <c:gapWidth val="57"/>
        <c:axId val="348595072"/>
        <c:axId val="348595632"/>
      </c:barChart>
      <c:catAx>
        <c:axId val="34859507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595632"/>
        <c:crosses val="autoZero"/>
        <c:auto val="1"/>
        <c:lblAlgn val="ctr"/>
        <c:lblOffset val="100"/>
        <c:noMultiLvlLbl val="0"/>
      </c:catAx>
      <c:valAx>
        <c:axId val="348595632"/>
        <c:scaling>
          <c:orientation val="minMax"/>
          <c:min val="0"/>
        </c:scaling>
        <c:delete val="1"/>
        <c:axPos val="t"/>
        <c:numFmt formatCode="General" sourceLinked="1"/>
        <c:majorTickMark val="out"/>
        <c:minorTickMark val="none"/>
        <c:tickLblPos val="nextTo"/>
        <c:crossAx val="34859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strRef>
              <c:f>Sheet1!$A$2:$A$5</c:f>
              <c:strCache>
                <c:ptCount val="4"/>
                <c:pt idx="0">
                  <c:v>Resolved to your satisfaction</c:v>
                </c:pt>
                <c:pt idx="1">
                  <c:v>Resolved but not to your satisfaction</c:v>
                </c:pt>
                <c:pt idx="2">
                  <c:v>Still being resolved, and likely to be resolved</c:v>
                </c:pt>
                <c:pt idx="3">
                  <c:v>Unlikely to be resolved</c:v>
                </c:pt>
              </c:strCache>
            </c:strRef>
          </c:cat>
          <c:val>
            <c:numRef>
              <c:f>Sheet1!$B$2:$B$5</c:f>
              <c:numCache>
                <c:formatCode>General</c:formatCode>
                <c:ptCount val="4"/>
                <c:pt idx="0">
                  <c:v>82</c:v>
                </c:pt>
                <c:pt idx="1">
                  <c:v>14.000000000000002</c:v>
                </c:pt>
                <c:pt idx="2">
                  <c:v>3</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19332779774113E-2"/>
          <c:y val="3.30191305676311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It wasn’t worth the time involved</c:v>
                </c:pt>
                <c:pt idx="1">
                  <c:v>I did not have time</c:v>
                </c:pt>
                <c:pt idx="2">
                  <c:v>I couldn’t be bothered</c:v>
                </c:pt>
                <c:pt idx="3">
                  <c:v>The value of the initial purchase price or on-going service was not significant enough</c:v>
                </c:pt>
                <c:pt idx="4">
                  <c:v>It would have cost more money to resolve</c:v>
                </c:pt>
                <c:pt idx="6">
                  <c:v>It was too much hassle to return</c:v>
                </c:pt>
                <c:pt idx="7">
                  <c:v>I’ve tried to resolve problems in the past and have been unsuccessful</c:v>
                </c:pt>
                <c:pt idx="9">
                  <c:v>I was unsure what action to take</c:v>
                </c:pt>
                <c:pt idx="10">
                  <c:v>I didn’t think doing something would resolve the issue</c:v>
                </c:pt>
                <c:pt idx="11">
                  <c:v>I was unsure where to go for advice</c:v>
                </c:pt>
                <c:pt idx="12">
                  <c:v>I had a feeling that something was wrong but I wasn’t actually sure if I had any rights</c:v>
                </c:pt>
                <c:pt idx="13">
                  <c:v>It was out of warranty</c:v>
                </c:pt>
                <c:pt idx="15">
                  <c:v>I didn’t want any confrontation</c:v>
                </c:pt>
                <c:pt idx="16">
                  <c:v>I didn’t want to deal with the supplier/trader</c:v>
                </c:pt>
                <c:pt idx="17">
                  <c:v>I was nervous, embarrassed or did not feel confident in dealing with it myself</c:v>
                </c:pt>
                <c:pt idx="18">
                  <c:v>I didn’t want to jeopardise my relationship with the supplier</c:v>
                </c:pt>
                <c:pt idx="20">
                  <c:v>It still worked well enough to use it</c:v>
                </c:pt>
                <c:pt idx="21">
                  <c:v>Problem has been resolved/fixed it myself</c:v>
                </c:pt>
                <c:pt idx="22">
                  <c:v>Something else (please type in)</c:v>
                </c:pt>
              </c:strCache>
            </c:strRef>
          </c:cat>
          <c:val>
            <c:numRef>
              <c:f>Sheet1!$B$2:$B$24</c:f>
              <c:numCache>
                <c:formatCode>General</c:formatCode>
                <c:ptCount val="23"/>
                <c:pt idx="0">
                  <c:v>22</c:v>
                </c:pt>
                <c:pt idx="1">
                  <c:v>21</c:v>
                </c:pt>
                <c:pt idx="2">
                  <c:v>21</c:v>
                </c:pt>
                <c:pt idx="3">
                  <c:v>8</c:v>
                </c:pt>
                <c:pt idx="4">
                  <c:v>9</c:v>
                </c:pt>
                <c:pt idx="6">
                  <c:v>21</c:v>
                </c:pt>
                <c:pt idx="7">
                  <c:v>5</c:v>
                </c:pt>
                <c:pt idx="9">
                  <c:v>21</c:v>
                </c:pt>
                <c:pt idx="10">
                  <c:v>15</c:v>
                </c:pt>
                <c:pt idx="11">
                  <c:v>13</c:v>
                </c:pt>
                <c:pt idx="12">
                  <c:v>11</c:v>
                </c:pt>
                <c:pt idx="13">
                  <c:v>3</c:v>
                </c:pt>
                <c:pt idx="15">
                  <c:v>16</c:v>
                </c:pt>
                <c:pt idx="16">
                  <c:v>9</c:v>
                </c:pt>
                <c:pt idx="17">
                  <c:v>9</c:v>
                </c:pt>
                <c:pt idx="18">
                  <c:v>6</c:v>
                </c:pt>
                <c:pt idx="20">
                  <c:v>14.000000000000002</c:v>
                </c:pt>
                <c:pt idx="21">
                  <c:v>4</c:v>
                </c:pt>
                <c:pt idx="22">
                  <c:v>10</c:v>
                </c:pt>
              </c:numCache>
            </c:numRef>
          </c:val>
        </c:ser>
        <c:dLbls>
          <c:showLegendKey val="0"/>
          <c:showVal val="0"/>
          <c:showCatName val="0"/>
          <c:showSerName val="0"/>
          <c:showPercent val="0"/>
          <c:showBubbleSize val="0"/>
        </c:dLbls>
        <c:gapWidth val="57"/>
        <c:axId val="351946064"/>
        <c:axId val="351946624"/>
      </c:barChart>
      <c:catAx>
        <c:axId val="35194606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946624"/>
        <c:crosses val="autoZero"/>
        <c:auto val="1"/>
        <c:lblAlgn val="ctr"/>
        <c:lblOffset val="100"/>
        <c:noMultiLvlLbl val="0"/>
      </c:catAx>
      <c:valAx>
        <c:axId val="351946624"/>
        <c:scaling>
          <c:orientation val="minMax"/>
          <c:min val="0"/>
        </c:scaling>
        <c:delete val="1"/>
        <c:axPos val="t"/>
        <c:numFmt formatCode="General" sourceLinked="1"/>
        <c:majorTickMark val="out"/>
        <c:minorTickMark val="none"/>
        <c:tickLblPos val="nextTo"/>
        <c:crossAx val="35194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254420932656207E-2"/>
          <c:y val="0.15900935565052174"/>
          <c:w val="0.94250675283383056"/>
          <c:h val="0.7137552653826249"/>
        </c:manualLayout>
      </c:layout>
      <c:barChart>
        <c:barDir val="bar"/>
        <c:grouping val="percentStacked"/>
        <c:varyColors val="0"/>
        <c:ser>
          <c:idx val="0"/>
          <c:order val="0"/>
          <c:tx>
            <c:strRef>
              <c:f>Sheet1!$B$1</c:f>
              <c:strCache>
                <c:ptCount val="1"/>
                <c:pt idx="0">
                  <c:v>Very good understanding  5</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6</c:v>
                </c:pt>
              </c:numCache>
            </c:numRef>
          </c:val>
        </c:ser>
        <c:ser>
          <c:idx val="1"/>
          <c:order val="1"/>
          <c:tx>
            <c:strRef>
              <c:f>Sheet1!$C$1</c:f>
              <c:strCache>
                <c:ptCount val="1"/>
                <c:pt idx="0">
                  <c:v>4</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18</c:v>
                </c:pt>
              </c:numCache>
            </c:numRef>
          </c:val>
        </c:ser>
        <c:ser>
          <c:idx val="2"/>
          <c:order val="2"/>
          <c:tx>
            <c:strRef>
              <c:f>Sheet1!$D$1</c:f>
              <c:strCache>
                <c:ptCount val="1"/>
                <c:pt idx="0">
                  <c:v>Moderate understanding 3</c:v>
                </c:pt>
              </c:strCache>
            </c:strRef>
          </c:tx>
          <c:spPr>
            <a:solidFill>
              <a:srgbClr val="99C921"/>
            </a:solidFill>
            <a:ln w="0">
              <a:solidFill>
                <a:sysClr val="window" lastClr="FFFFFF"/>
              </a:solidFill>
            </a:ln>
            <a:effectLst/>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57</c:v>
                </c:pt>
              </c:numCache>
            </c:numRef>
          </c:val>
        </c:ser>
        <c:ser>
          <c:idx val="3"/>
          <c:order val="3"/>
          <c:tx>
            <c:strRef>
              <c:f>Sheet1!$E$1</c:f>
              <c:strCache>
                <c:ptCount val="1"/>
                <c:pt idx="0">
                  <c:v>2</c:v>
                </c:pt>
              </c:strCache>
            </c:strRef>
          </c:tx>
          <c:spPr>
            <a:solidFill>
              <a:srgbClr val="B0DF39"/>
            </a:solidFill>
            <a:ln w="0">
              <a:solidFill>
                <a:sysClr val="window" lastClr="FFFFFF"/>
              </a:solidFill>
            </a:ln>
            <a:effectLst/>
          </c:spPr>
          <c:invertIfNegative val="0"/>
          <c:dLbls>
            <c:dLbl>
              <c:idx val="0"/>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11</c:v>
                </c:pt>
              </c:numCache>
            </c:numRef>
          </c:val>
        </c:ser>
        <c:ser>
          <c:idx val="4"/>
          <c:order val="4"/>
          <c:tx>
            <c:strRef>
              <c:f>Sheet1!$F$1</c:f>
              <c:strCache>
                <c:ptCount val="1"/>
                <c:pt idx="0">
                  <c:v>Heard of this law but don’t know what it means 1</c:v>
                </c:pt>
              </c:strCache>
            </c:strRef>
          </c:tx>
          <c:spPr>
            <a:solidFill>
              <a:srgbClr val="CAEA7A"/>
            </a:solidFill>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7</c:v>
                </c:pt>
              </c:numCache>
            </c:numRef>
          </c:val>
        </c:ser>
        <c:ser>
          <c:idx val="5"/>
          <c:order val="5"/>
          <c:tx>
            <c:strRef>
              <c:f>Sheet1!$G$1</c:f>
              <c:strCache>
                <c:ptCount val="1"/>
                <c:pt idx="0">
                  <c:v>Never heard of it</c:v>
                </c:pt>
              </c:strCache>
            </c:strRef>
          </c:tx>
          <c:spPr>
            <a:solidFill>
              <a:sysClr val="window" lastClr="FFFFFF"/>
            </a:solidFill>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1</c:v>
                </c:pt>
              </c:numCache>
            </c:numRef>
          </c:val>
        </c:ser>
        <c:dLbls>
          <c:dLblPos val="ctr"/>
          <c:showLegendKey val="0"/>
          <c:showVal val="1"/>
          <c:showCatName val="0"/>
          <c:showSerName val="0"/>
          <c:showPercent val="0"/>
          <c:showBubbleSize val="0"/>
        </c:dLbls>
        <c:gapWidth val="89"/>
        <c:overlap val="100"/>
        <c:axId val="343587680"/>
        <c:axId val="343588240"/>
      </c:barChart>
      <c:catAx>
        <c:axId val="343587680"/>
        <c:scaling>
          <c:orientation val="maxMin"/>
        </c:scaling>
        <c:delete val="1"/>
        <c:axPos val="l"/>
        <c:numFmt formatCode="General" sourceLinked="0"/>
        <c:majorTickMark val="out"/>
        <c:minorTickMark val="none"/>
        <c:tickLblPos val="none"/>
        <c:crossAx val="343588240"/>
        <c:crosses val="autoZero"/>
        <c:auto val="1"/>
        <c:lblAlgn val="ctr"/>
        <c:lblOffset val="100"/>
        <c:noMultiLvlLbl val="0"/>
      </c:catAx>
      <c:valAx>
        <c:axId val="343588240"/>
        <c:scaling>
          <c:orientation val="minMax"/>
          <c:max val="1"/>
        </c:scaling>
        <c:delete val="1"/>
        <c:axPos val="b"/>
        <c:numFmt formatCode="0%" sourceLinked="1"/>
        <c:majorTickMark val="out"/>
        <c:minorTickMark val="none"/>
        <c:tickLblPos val="nextTo"/>
        <c:crossAx val="343587680"/>
        <c:crosses val="max"/>
        <c:crossBetween val="between"/>
        <c:majorUnit val="0.2"/>
      </c:valAx>
      <c:spPr>
        <a:noFill/>
        <a:ln w="25400">
          <a:noFill/>
        </a:ln>
      </c:spPr>
    </c:plotArea>
    <c:legend>
      <c:legendPos val="b"/>
      <c:overlay val="0"/>
      <c:txPr>
        <a:bodyPr/>
        <a:lstStyle/>
        <a:p>
          <a:pPr>
            <a:defRPr>
              <a:solidFill>
                <a:schemeClr val="tx1">
                  <a:lumMod val="50000"/>
                  <a:lumOff val="50000"/>
                </a:schemeClr>
              </a:solidFill>
              <a:latin typeface="+mj-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dLbl>
              <c:idx val="2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It wasn’t worth the time involved</c:v>
                </c:pt>
                <c:pt idx="1">
                  <c:v>I did not have time</c:v>
                </c:pt>
                <c:pt idx="2">
                  <c:v>I couldn’t be bothered</c:v>
                </c:pt>
                <c:pt idx="3">
                  <c:v>The value of the initial purchase price or on-going service was not significant enough</c:v>
                </c:pt>
                <c:pt idx="4">
                  <c:v>It would have cost more money to resolve</c:v>
                </c:pt>
                <c:pt idx="6">
                  <c:v>It was too much hassle to return</c:v>
                </c:pt>
                <c:pt idx="7">
                  <c:v>I’ve tried to resolve problems in the past and have been unsuccessful</c:v>
                </c:pt>
                <c:pt idx="9">
                  <c:v>I was unsure what action to take</c:v>
                </c:pt>
                <c:pt idx="10">
                  <c:v>I didn’t think doing something would resolve the issue</c:v>
                </c:pt>
                <c:pt idx="11">
                  <c:v>I was unsure where to go for advice</c:v>
                </c:pt>
                <c:pt idx="12">
                  <c:v>I had a feeling that something was wrong but I wasn’t actually sure if I had any rights</c:v>
                </c:pt>
                <c:pt idx="13">
                  <c:v>It was out of warranty</c:v>
                </c:pt>
                <c:pt idx="15">
                  <c:v>I didn’t want any confrontation</c:v>
                </c:pt>
                <c:pt idx="16">
                  <c:v>I didn’t want to deal with the supplier/trader</c:v>
                </c:pt>
                <c:pt idx="17">
                  <c:v>I was nervous, embarrassed or did not feel confident in dealing with it myself</c:v>
                </c:pt>
                <c:pt idx="18">
                  <c:v>I didn’t want to jeopardise my relationship with the supplier</c:v>
                </c:pt>
                <c:pt idx="20">
                  <c:v>It still worked well enough to use it</c:v>
                </c:pt>
                <c:pt idx="21">
                  <c:v>Problem has been resolved/fixed it myself</c:v>
                </c:pt>
                <c:pt idx="22">
                  <c:v>Something else</c:v>
                </c:pt>
              </c:strCache>
            </c:strRef>
          </c:cat>
          <c:val>
            <c:numRef>
              <c:f>Sheet1!$B$2:$B$24</c:f>
              <c:numCache>
                <c:formatCode>General</c:formatCode>
                <c:ptCount val="23"/>
                <c:pt idx="0">
                  <c:v>7.0000000000000009</c:v>
                </c:pt>
                <c:pt idx="1">
                  <c:v>9</c:v>
                </c:pt>
                <c:pt idx="2">
                  <c:v>7.0000000000000009</c:v>
                </c:pt>
                <c:pt idx="3">
                  <c:v>4</c:v>
                </c:pt>
                <c:pt idx="4">
                  <c:v>3</c:v>
                </c:pt>
                <c:pt idx="6">
                  <c:v>7.0000000000000009</c:v>
                </c:pt>
                <c:pt idx="7">
                  <c:v>2</c:v>
                </c:pt>
                <c:pt idx="9">
                  <c:v>8</c:v>
                </c:pt>
                <c:pt idx="10">
                  <c:v>6</c:v>
                </c:pt>
                <c:pt idx="11">
                  <c:v>3</c:v>
                </c:pt>
                <c:pt idx="12">
                  <c:v>3</c:v>
                </c:pt>
                <c:pt idx="13">
                  <c:v>2</c:v>
                </c:pt>
                <c:pt idx="15">
                  <c:v>6</c:v>
                </c:pt>
                <c:pt idx="16">
                  <c:v>2</c:v>
                </c:pt>
                <c:pt idx="17">
                  <c:v>2</c:v>
                </c:pt>
                <c:pt idx="18">
                  <c:v>4</c:v>
                </c:pt>
                <c:pt idx="20">
                  <c:v>9</c:v>
                </c:pt>
                <c:pt idx="21">
                  <c:v>0</c:v>
                </c:pt>
                <c:pt idx="22">
                  <c:v>14.000000000000002</c:v>
                </c:pt>
              </c:numCache>
            </c:numRef>
          </c:val>
        </c:ser>
        <c:dLbls>
          <c:showLegendKey val="0"/>
          <c:showVal val="0"/>
          <c:showCatName val="0"/>
          <c:showSerName val="0"/>
          <c:showPercent val="0"/>
          <c:showBubbleSize val="0"/>
        </c:dLbls>
        <c:gapWidth val="57"/>
        <c:axId val="351948304"/>
        <c:axId val="351948864"/>
      </c:barChart>
      <c:catAx>
        <c:axId val="35194830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948864"/>
        <c:crosses val="autoZero"/>
        <c:auto val="1"/>
        <c:lblAlgn val="ctr"/>
        <c:lblOffset val="100"/>
        <c:noMultiLvlLbl val="0"/>
      </c:catAx>
      <c:valAx>
        <c:axId val="351948864"/>
        <c:scaling>
          <c:orientation val="minMax"/>
          <c:max val="25"/>
          <c:min val="0"/>
        </c:scaling>
        <c:delete val="1"/>
        <c:axPos val="t"/>
        <c:numFmt formatCode="General" sourceLinked="1"/>
        <c:majorTickMark val="out"/>
        <c:minorTickMark val="none"/>
        <c:tickLblPos val="nextTo"/>
        <c:crossAx val="35194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noFill/>
            <a:ln w="6350">
              <a:solidFill>
                <a:schemeClr val="bg1">
                  <a:lumMod val="50000"/>
                </a:schemeClr>
              </a:solidFill>
            </a:ln>
          </c:spPr>
          <c:dPt>
            <c:idx val="0"/>
            <c:bubble3D val="0"/>
            <c:spPr>
              <a:solidFill>
                <a:srgbClr val="32C2E5"/>
              </a:solidFill>
              <a:ln w="6350">
                <a:solidFill>
                  <a:schemeClr val="bg1">
                    <a:lumMod val="50000"/>
                  </a:schemeClr>
                </a:solidFill>
              </a:ln>
              <a:effectLst/>
            </c:spPr>
          </c:dPt>
          <c:dPt>
            <c:idx val="1"/>
            <c:bubble3D val="0"/>
            <c:spPr>
              <a:noFill/>
              <a:ln w="6350">
                <a:solidFill>
                  <a:schemeClr val="bg1">
                    <a:lumMod val="50000"/>
                  </a:schemeClr>
                </a:solidFill>
              </a:ln>
              <a:effectLst/>
            </c:spPr>
          </c:dPt>
          <c:cat>
            <c:strRef>
              <c:f>Sheet1!$A$2:$A$3</c:f>
              <c:strCache>
                <c:ptCount val="2"/>
                <c:pt idx="0">
                  <c:v>1st Qtr</c:v>
                </c:pt>
                <c:pt idx="1">
                  <c:v>2nd Qtr</c:v>
                </c:pt>
              </c:strCache>
            </c:strRef>
          </c:cat>
          <c:val>
            <c:numRef>
              <c:f>Sheet1!$B$2:$B$3</c:f>
              <c:numCache>
                <c:formatCode>General</c:formatCode>
                <c:ptCount val="2"/>
                <c:pt idx="0">
                  <c:v>7</c:v>
                </c:pt>
                <c:pt idx="1">
                  <c:v>93</c:v>
                </c:pt>
              </c:numCache>
            </c:numRef>
          </c:val>
        </c:ser>
        <c:dLbls>
          <c:showLegendKey val="0"/>
          <c:showVal val="0"/>
          <c:showCatName val="0"/>
          <c:showSerName val="0"/>
          <c:showPercent val="0"/>
          <c:showBubbleSize val="0"/>
          <c:showLeaderLines val="1"/>
        </c:dLbls>
        <c:firstSliceAng val="78"/>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noFill/>
            <a:ln w="6350">
              <a:solidFill>
                <a:schemeClr val="bg1">
                  <a:lumMod val="50000"/>
                </a:schemeClr>
              </a:solidFill>
            </a:ln>
          </c:spPr>
          <c:dPt>
            <c:idx val="0"/>
            <c:bubble3D val="0"/>
            <c:spPr>
              <a:solidFill>
                <a:srgbClr val="32C2E5"/>
              </a:solidFill>
              <a:ln w="6350">
                <a:solidFill>
                  <a:schemeClr val="bg1">
                    <a:lumMod val="50000"/>
                  </a:schemeClr>
                </a:solidFill>
              </a:ln>
              <a:effectLst/>
            </c:spPr>
          </c:dPt>
          <c:dPt>
            <c:idx val="1"/>
            <c:bubble3D val="0"/>
            <c:spPr>
              <a:noFill/>
              <a:ln w="6350">
                <a:solidFill>
                  <a:schemeClr val="bg1">
                    <a:lumMod val="50000"/>
                  </a:schemeClr>
                </a:solidFill>
              </a:ln>
              <a:effectLst/>
            </c:spPr>
          </c:dPt>
          <c:cat>
            <c:strRef>
              <c:f>Sheet1!$A$2:$A$3</c:f>
              <c:strCache>
                <c:ptCount val="2"/>
                <c:pt idx="0">
                  <c:v>1st Qtr</c:v>
                </c:pt>
                <c:pt idx="1">
                  <c:v>2nd Qtr</c:v>
                </c:pt>
              </c:strCache>
            </c:strRef>
          </c:cat>
          <c:val>
            <c:numRef>
              <c:f>Sheet1!$B$2:$B$3</c:f>
              <c:numCache>
                <c:formatCode>General</c:formatCode>
                <c:ptCount val="2"/>
                <c:pt idx="0">
                  <c:v>12</c:v>
                </c:pt>
                <c:pt idx="1">
                  <c:v>88</c:v>
                </c:pt>
              </c:numCache>
            </c:numRef>
          </c:val>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noFill/>
            <a:ln w="6350">
              <a:solidFill>
                <a:schemeClr val="bg1">
                  <a:lumMod val="50000"/>
                </a:schemeClr>
              </a:solidFill>
            </a:ln>
          </c:spPr>
          <c:dPt>
            <c:idx val="0"/>
            <c:bubble3D val="0"/>
            <c:spPr>
              <a:solidFill>
                <a:srgbClr val="32C2E5"/>
              </a:solidFill>
              <a:ln w="6350">
                <a:solidFill>
                  <a:schemeClr val="bg1">
                    <a:lumMod val="50000"/>
                  </a:schemeClr>
                </a:solidFill>
              </a:ln>
              <a:effectLst/>
            </c:spPr>
          </c:dPt>
          <c:dPt>
            <c:idx val="1"/>
            <c:bubble3D val="0"/>
            <c:spPr>
              <a:noFill/>
              <a:ln w="6350">
                <a:solidFill>
                  <a:schemeClr val="bg1">
                    <a:lumMod val="50000"/>
                  </a:schemeClr>
                </a:solidFill>
              </a:ln>
              <a:effectLst/>
            </c:spPr>
          </c:dPt>
          <c:cat>
            <c:strRef>
              <c:f>Sheet1!$A$2:$A$3</c:f>
              <c:strCache>
                <c:ptCount val="2"/>
                <c:pt idx="0">
                  <c:v>1st Qtr</c:v>
                </c:pt>
                <c:pt idx="1">
                  <c:v>2nd Qtr</c:v>
                </c:pt>
              </c:strCache>
            </c:strRef>
          </c:cat>
          <c:val>
            <c:numRef>
              <c:f>Sheet1!$B$2:$B$3</c:f>
              <c:numCache>
                <c:formatCode>General</c:formatCode>
                <c:ptCount val="2"/>
                <c:pt idx="0">
                  <c:v>17</c:v>
                </c:pt>
                <c:pt idx="1">
                  <c:v>83</c:v>
                </c:pt>
              </c:numCache>
            </c:numRef>
          </c:val>
        </c:ser>
        <c:dLbls>
          <c:showLegendKey val="0"/>
          <c:showVal val="0"/>
          <c:showCatName val="0"/>
          <c:showSerName val="0"/>
          <c:showPercent val="0"/>
          <c:showBubbleSize val="0"/>
          <c:showLeaderLines val="1"/>
        </c:dLbls>
        <c:firstSliceAng val="6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32C2E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35</c:v>
                </c:pt>
                <c:pt idx="1">
                  <c:v>28.999999999999996</c:v>
                </c:pt>
                <c:pt idx="2">
                  <c:v>7.0000000000000009</c:v>
                </c:pt>
              </c:numCache>
            </c:numRef>
          </c:val>
        </c:ser>
        <c:dLbls>
          <c:showLegendKey val="0"/>
          <c:showVal val="0"/>
          <c:showCatName val="0"/>
          <c:showSerName val="0"/>
          <c:showPercent val="0"/>
          <c:showBubbleSize val="0"/>
        </c:dLbls>
        <c:gapWidth val="57"/>
        <c:axId val="351949984"/>
        <c:axId val="351958384"/>
      </c:barChart>
      <c:catAx>
        <c:axId val="35194998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958384"/>
        <c:crosses val="autoZero"/>
        <c:auto val="1"/>
        <c:lblAlgn val="ctr"/>
        <c:lblOffset val="100"/>
        <c:noMultiLvlLbl val="0"/>
      </c:catAx>
      <c:valAx>
        <c:axId val="351958384"/>
        <c:scaling>
          <c:orientation val="minMax"/>
          <c:max val="100"/>
          <c:min val="0"/>
        </c:scaling>
        <c:delete val="1"/>
        <c:axPos val="t"/>
        <c:numFmt formatCode="General" sourceLinked="1"/>
        <c:majorTickMark val="out"/>
        <c:minorTickMark val="none"/>
        <c:tickLblPos val="nextTo"/>
        <c:crossAx val="35194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14.000000000000002</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9</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23</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20</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16</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8</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2</c:v>
                </c:pt>
              </c:numCache>
            </c:numRef>
          </c:val>
        </c:ser>
        <c:dLbls>
          <c:dLblPos val="ctr"/>
          <c:showLegendKey val="0"/>
          <c:showVal val="1"/>
          <c:showCatName val="0"/>
          <c:showSerName val="0"/>
          <c:showPercent val="0"/>
          <c:showBubbleSize val="0"/>
        </c:dLbls>
        <c:gapWidth val="89"/>
        <c:overlap val="100"/>
        <c:axId val="348468640"/>
        <c:axId val="348469200"/>
      </c:barChart>
      <c:catAx>
        <c:axId val="348468640"/>
        <c:scaling>
          <c:orientation val="minMax"/>
        </c:scaling>
        <c:delete val="1"/>
        <c:axPos val="l"/>
        <c:numFmt formatCode="General" sourceLinked="0"/>
        <c:majorTickMark val="out"/>
        <c:minorTickMark val="none"/>
        <c:tickLblPos val="nextTo"/>
        <c:crossAx val="348469200"/>
        <c:crosses val="autoZero"/>
        <c:auto val="1"/>
        <c:lblAlgn val="ctr"/>
        <c:lblOffset val="100"/>
        <c:noMultiLvlLbl val="0"/>
      </c:catAx>
      <c:valAx>
        <c:axId val="348469200"/>
        <c:scaling>
          <c:orientation val="minMax"/>
          <c:max val="1"/>
        </c:scaling>
        <c:delete val="1"/>
        <c:axPos val="t"/>
        <c:numFmt formatCode="0%" sourceLinked="1"/>
        <c:majorTickMark val="out"/>
        <c:minorTickMark val="none"/>
        <c:tickLblPos val="nextTo"/>
        <c:crossAx val="34846864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48475360"/>
        <c:axId val="348475920"/>
      </c:barChart>
      <c:catAx>
        <c:axId val="348475360"/>
        <c:scaling>
          <c:orientation val="minMax"/>
        </c:scaling>
        <c:delete val="1"/>
        <c:axPos val="l"/>
        <c:numFmt formatCode="General" sourceLinked="0"/>
        <c:majorTickMark val="out"/>
        <c:minorTickMark val="none"/>
        <c:tickLblPos val="nextTo"/>
        <c:crossAx val="348475920"/>
        <c:crosses val="autoZero"/>
        <c:auto val="1"/>
        <c:lblAlgn val="ctr"/>
        <c:lblOffset val="100"/>
        <c:noMultiLvlLbl val="0"/>
      </c:catAx>
      <c:valAx>
        <c:axId val="348475920"/>
        <c:scaling>
          <c:orientation val="minMax"/>
          <c:max val="1"/>
        </c:scaling>
        <c:delete val="1"/>
        <c:axPos val="t"/>
        <c:numFmt formatCode="0%" sourceLinked="1"/>
        <c:majorTickMark val="out"/>
        <c:minorTickMark val="none"/>
        <c:tickLblPos val="nextTo"/>
        <c:crossAx val="348475360"/>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28</c:v>
                </c:pt>
                <c:pt idx="1">
                  <c:v>24</c:v>
                </c:pt>
                <c:pt idx="2">
                  <c:v>21</c:v>
                </c:pt>
              </c:numCache>
            </c:numRef>
          </c:val>
        </c:ser>
        <c:dLbls>
          <c:showLegendKey val="0"/>
          <c:showVal val="0"/>
          <c:showCatName val="0"/>
          <c:showSerName val="0"/>
          <c:showPercent val="0"/>
          <c:showBubbleSize val="0"/>
        </c:dLbls>
        <c:gapWidth val="57"/>
        <c:axId val="348478720"/>
        <c:axId val="348479280"/>
      </c:barChart>
      <c:catAx>
        <c:axId val="34847872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479280"/>
        <c:crosses val="autoZero"/>
        <c:auto val="1"/>
        <c:lblAlgn val="ctr"/>
        <c:lblOffset val="100"/>
        <c:noMultiLvlLbl val="0"/>
      </c:catAx>
      <c:valAx>
        <c:axId val="348479280"/>
        <c:scaling>
          <c:orientation val="minMax"/>
          <c:max val="100"/>
          <c:min val="0"/>
        </c:scaling>
        <c:delete val="1"/>
        <c:axPos val="t"/>
        <c:numFmt formatCode="General" sourceLinked="1"/>
        <c:majorTickMark val="out"/>
        <c:minorTickMark val="none"/>
        <c:tickLblPos val="nextTo"/>
        <c:crossAx val="34847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38</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11</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1811232"/>
        <c:axId val="381811792"/>
      </c:barChart>
      <c:catAx>
        <c:axId val="381811232"/>
        <c:scaling>
          <c:orientation val="minMax"/>
        </c:scaling>
        <c:delete val="1"/>
        <c:axPos val="l"/>
        <c:numFmt formatCode="General" sourceLinked="0"/>
        <c:majorTickMark val="out"/>
        <c:minorTickMark val="none"/>
        <c:tickLblPos val="nextTo"/>
        <c:crossAx val="381811792"/>
        <c:crosses val="autoZero"/>
        <c:auto val="1"/>
        <c:lblAlgn val="ctr"/>
        <c:lblOffset val="100"/>
        <c:noMultiLvlLbl val="0"/>
      </c:catAx>
      <c:valAx>
        <c:axId val="381811792"/>
        <c:scaling>
          <c:orientation val="minMax"/>
          <c:max val="1"/>
        </c:scaling>
        <c:delete val="1"/>
        <c:axPos val="t"/>
        <c:numFmt formatCode="0%" sourceLinked="1"/>
        <c:majorTickMark val="out"/>
        <c:minorTickMark val="none"/>
        <c:tickLblPos val="nextTo"/>
        <c:crossAx val="38181123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81816272"/>
        <c:axId val="381816832"/>
      </c:barChart>
      <c:catAx>
        <c:axId val="381816272"/>
        <c:scaling>
          <c:orientation val="minMax"/>
        </c:scaling>
        <c:delete val="1"/>
        <c:axPos val="l"/>
        <c:numFmt formatCode="General" sourceLinked="0"/>
        <c:majorTickMark val="out"/>
        <c:minorTickMark val="none"/>
        <c:tickLblPos val="nextTo"/>
        <c:crossAx val="381816832"/>
        <c:crosses val="autoZero"/>
        <c:auto val="1"/>
        <c:lblAlgn val="ctr"/>
        <c:lblOffset val="100"/>
        <c:noMultiLvlLbl val="0"/>
      </c:catAx>
      <c:valAx>
        <c:axId val="381816832"/>
        <c:scaling>
          <c:orientation val="minMax"/>
          <c:max val="1"/>
        </c:scaling>
        <c:delete val="1"/>
        <c:axPos val="t"/>
        <c:numFmt formatCode="0%" sourceLinked="1"/>
        <c:majorTickMark val="out"/>
        <c:minorTickMark val="none"/>
        <c:tickLblPos val="nextTo"/>
        <c:crossAx val="381816272"/>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2.1893006170227491E-2"/>
          <c:w val="0.96695183184555922"/>
          <c:h val="0.94230622655939955"/>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If you buy something on sale at a discounted price and then you find it’s faulty – the shopkeeper has to replace, refund or repair it</c:v>
                </c:pt>
                <c:pt idx="1">
                  <c:v>If you arrange for an electrician to install some new lights in your home and they do some extra work he/she thinks is necessary without asking you first, you still have to pay for that work</c:v>
                </c:pt>
                <c:pt idx="2">
                  <c:v>While a builder is installing a new window in your home you accidently drop a hammer onto it and it cracks. You are entitled to a remedy under the Consumer Guarantees Act</c:v>
                </c:pt>
                <c:pt idx="3">
                  <c:v>You hire a plumber to fix several burst pipes for a fixed cost. After the plumber finishes one of the pipes is still leaking. You have the right to pay a reduced amount</c:v>
                </c:pt>
                <c:pt idx="4">
                  <c:v>You notice an oil leak shortly after having your car fully serviced. You go to a different mechanic to get the leak fixed. You have the right to a partial refund from the first mechanic for not properly completing the original service</c:v>
                </c:pt>
                <c:pt idx="5">
                  <c:v>If your fridge breaks down a month or so after the manufacturer’s 12 month warranty has run out, the store still has to repair it free of charge</c:v>
                </c:pt>
                <c:pt idx="6">
                  <c:v>You hire a moving service, without first being given the rates. After the move, you see that the invoiced amount is three times higher than any competitor’s rate for the same service. You must pay the full cost as the service was already carried out</c:v>
                </c:pt>
              </c:strCache>
            </c:strRef>
          </c:cat>
          <c:val>
            <c:numRef>
              <c:f>Sheet1!$B$2:$B$8</c:f>
              <c:numCache>
                <c:formatCode>General</c:formatCode>
                <c:ptCount val="7"/>
                <c:pt idx="0">
                  <c:v>87</c:v>
                </c:pt>
                <c:pt idx="1">
                  <c:v>69</c:v>
                </c:pt>
                <c:pt idx="2">
                  <c:v>65</c:v>
                </c:pt>
                <c:pt idx="3">
                  <c:v>50</c:v>
                </c:pt>
                <c:pt idx="4">
                  <c:v>31</c:v>
                </c:pt>
                <c:pt idx="5">
                  <c:v>28.000000000000004</c:v>
                </c:pt>
                <c:pt idx="6">
                  <c:v>16</c:v>
                </c:pt>
              </c:numCache>
            </c:numRef>
          </c:val>
        </c:ser>
        <c:dLbls>
          <c:showLegendKey val="0"/>
          <c:showVal val="0"/>
          <c:showCatName val="0"/>
          <c:showSerName val="0"/>
          <c:showPercent val="0"/>
          <c:showBubbleSize val="0"/>
        </c:dLbls>
        <c:gapWidth val="57"/>
        <c:axId val="343590480"/>
        <c:axId val="343591040"/>
      </c:barChart>
      <c:catAx>
        <c:axId val="34359048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91040"/>
        <c:crosses val="autoZero"/>
        <c:auto val="1"/>
        <c:lblAlgn val="ctr"/>
        <c:lblOffset val="100"/>
        <c:noMultiLvlLbl val="0"/>
      </c:catAx>
      <c:valAx>
        <c:axId val="343591040"/>
        <c:scaling>
          <c:orientation val="minMax"/>
          <c:max val="100"/>
        </c:scaling>
        <c:delete val="1"/>
        <c:axPos val="t"/>
        <c:numFmt formatCode="General" sourceLinked="1"/>
        <c:majorTickMark val="out"/>
        <c:minorTickMark val="none"/>
        <c:tickLblPos val="nextTo"/>
        <c:crossAx val="343590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83</c:v>
                </c:pt>
                <c:pt idx="1">
                  <c:v>21</c:v>
                </c:pt>
                <c:pt idx="2">
                  <c:v>20</c:v>
                </c:pt>
              </c:numCache>
            </c:numRef>
          </c:val>
        </c:ser>
        <c:dLbls>
          <c:showLegendKey val="0"/>
          <c:showVal val="0"/>
          <c:showCatName val="0"/>
          <c:showSerName val="0"/>
          <c:showPercent val="0"/>
          <c:showBubbleSize val="0"/>
        </c:dLbls>
        <c:gapWidth val="57"/>
        <c:axId val="381819072"/>
        <c:axId val="381819632"/>
      </c:barChart>
      <c:catAx>
        <c:axId val="38181907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819632"/>
        <c:crosses val="autoZero"/>
        <c:auto val="1"/>
        <c:lblAlgn val="ctr"/>
        <c:lblOffset val="100"/>
        <c:noMultiLvlLbl val="0"/>
      </c:catAx>
      <c:valAx>
        <c:axId val="381819632"/>
        <c:scaling>
          <c:orientation val="minMax"/>
          <c:max val="100"/>
          <c:min val="0"/>
        </c:scaling>
        <c:delete val="1"/>
        <c:axPos val="t"/>
        <c:numFmt formatCode="General" sourceLinked="1"/>
        <c:majorTickMark val="out"/>
        <c:minorTickMark val="none"/>
        <c:tickLblPos val="nextTo"/>
        <c:crossAx val="38181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80</c:v>
                </c:pt>
                <c:pt idx="1">
                  <c:v>12</c:v>
                </c:pt>
                <c:pt idx="2">
                  <c:v>4</c:v>
                </c:pt>
                <c:pt idx="3">
                  <c:v>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31</c:v>
                </c:pt>
                <c:pt idx="1">
                  <c:v>19</c:v>
                </c:pt>
                <c:pt idx="2">
                  <c:v>12</c:v>
                </c:pt>
              </c:numCache>
            </c:numRef>
          </c:val>
        </c:ser>
        <c:dLbls>
          <c:showLegendKey val="0"/>
          <c:showVal val="0"/>
          <c:showCatName val="0"/>
          <c:showSerName val="0"/>
          <c:showPercent val="0"/>
          <c:showBubbleSize val="0"/>
        </c:dLbls>
        <c:gapWidth val="57"/>
        <c:axId val="381823552"/>
        <c:axId val="381824112"/>
      </c:barChart>
      <c:catAx>
        <c:axId val="38182355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824112"/>
        <c:crosses val="autoZero"/>
        <c:auto val="1"/>
        <c:lblAlgn val="ctr"/>
        <c:lblOffset val="100"/>
        <c:noMultiLvlLbl val="0"/>
      </c:catAx>
      <c:valAx>
        <c:axId val="381824112"/>
        <c:scaling>
          <c:orientation val="minMax"/>
          <c:max val="100"/>
          <c:min val="0"/>
        </c:scaling>
        <c:delete val="1"/>
        <c:axPos val="t"/>
        <c:numFmt formatCode="General" sourceLinked="1"/>
        <c:majorTickMark val="out"/>
        <c:minorTickMark val="none"/>
        <c:tickLblPos val="nextTo"/>
        <c:crossAx val="38182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26</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16</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10</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15</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11</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10</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8</c:v>
                </c:pt>
              </c:numCache>
            </c:numRef>
          </c:val>
        </c:ser>
        <c:dLbls>
          <c:dLblPos val="ctr"/>
          <c:showLegendKey val="0"/>
          <c:showVal val="1"/>
          <c:showCatName val="0"/>
          <c:showSerName val="0"/>
          <c:showPercent val="0"/>
          <c:showBubbleSize val="0"/>
        </c:dLbls>
        <c:gapWidth val="89"/>
        <c:overlap val="100"/>
        <c:axId val="382447600"/>
        <c:axId val="382448160"/>
      </c:barChart>
      <c:catAx>
        <c:axId val="382447600"/>
        <c:scaling>
          <c:orientation val="minMax"/>
        </c:scaling>
        <c:delete val="1"/>
        <c:axPos val="l"/>
        <c:numFmt formatCode="General" sourceLinked="0"/>
        <c:majorTickMark val="out"/>
        <c:minorTickMark val="none"/>
        <c:tickLblPos val="nextTo"/>
        <c:crossAx val="382448160"/>
        <c:crosses val="autoZero"/>
        <c:auto val="1"/>
        <c:lblAlgn val="ctr"/>
        <c:lblOffset val="100"/>
        <c:noMultiLvlLbl val="0"/>
      </c:catAx>
      <c:valAx>
        <c:axId val="382448160"/>
        <c:scaling>
          <c:orientation val="minMax"/>
          <c:max val="1"/>
        </c:scaling>
        <c:delete val="1"/>
        <c:axPos val="t"/>
        <c:numFmt formatCode="0%" sourceLinked="1"/>
        <c:majorTickMark val="out"/>
        <c:minorTickMark val="none"/>
        <c:tickLblPos val="nextTo"/>
        <c:crossAx val="38244760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2456000"/>
        <c:axId val="382456560"/>
      </c:barChart>
      <c:catAx>
        <c:axId val="382456000"/>
        <c:scaling>
          <c:orientation val="minMax"/>
        </c:scaling>
        <c:delete val="1"/>
        <c:axPos val="l"/>
        <c:numFmt formatCode="General" sourceLinked="0"/>
        <c:majorTickMark val="out"/>
        <c:minorTickMark val="none"/>
        <c:tickLblPos val="nextTo"/>
        <c:crossAx val="382456560"/>
        <c:crosses val="autoZero"/>
        <c:auto val="1"/>
        <c:lblAlgn val="ctr"/>
        <c:lblOffset val="100"/>
        <c:noMultiLvlLbl val="0"/>
      </c:catAx>
      <c:valAx>
        <c:axId val="382456560"/>
        <c:scaling>
          <c:orientation val="minMax"/>
          <c:max val="1"/>
        </c:scaling>
        <c:delete val="1"/>
        <c:axPos val="t"/>
        <c:numFmt formatCode="0%" sourceLinked="1"/>
        <c:majorTickMark val="out"/>
        <c:minorTickMark val="none"/>
        <c:tickLblPos val="nextTo"/>
        <c:crossAx val="382456000"/>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23</c:v>
                </c:pt>
                <c:pt idx="1">
                  <c:v>22</c:v>
                </c:pt>
                <c:pt idx="2">
                  <c:v>19</c:v>
                </c:pt>
              </c:numCache>
            </c:numRef>
          </c:val>
        </c:ser>
        <c:dLbls>
          <c:showLegendKey val="0"/>
          <c:showVal val="0"/>
          <c:showCatName val="0"/>
          <c:showSerName val="0"/>
          <c:showPercent val="0"/>
          <c:showBubbleSize val="0"/>
        </c:dLbls>
        <c:gapWidth val="57"/>
        <c:axId val="382451520"/>
        <c:axId val="382453760"/>
      </c:barChart>
      <c:catAx>
        <c:axId val="38245152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453760"/>
        <c:crosses val="autoZero"/>
        <c:auto val="1"/>
        <c:lblAlgn val="ctr"/>
        <c:lblOffset val="100"/>
        <c:noMultiLvlLbl val="0"/>
      </c:catAx>
      <c:valAx>
        <c:axId val="382453760"/>
        <c:scaling>
          <c:orientation val="minMax"/>
          <c:max val="100"/>
          <c:min val="0"/>
        </c:scaling>
        <c:delete val="1"/>
        <c:axPos val="t"/>
        <c:numFmt formatCode="General" sourceLinked="1"/>
        <c:majorTickMark val="out"/>
        <c:minorTickMark val="none"/>
        <c:tickLblPos val="nextTo"/>
        <c:crossAx val="38245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45</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37</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9</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1</c:v>
                </c:pt>
              </c:numCache>
            </c:numRef>
          </c:val>
        </c:ser>
        <c:dLbls>
          <c:dLblPos val="ctr"/>
          <c:showLegendKey val="0"/>
          <c:showVal val="1"/>
          <c:showCatName val="0"/>
          <c:showSerName val="0"/>
          <c:showPercent val="0"/>
          <c:showBubbleSize val="0"/>
        </c:dLbls>
        <c:gapWidth val="89"/>
        <c:overlap val="100"/>
        <c:axId val="381298544"/>
        <c:axId val="381299104"/>
      </c:barChart>
      <c:catAx>
        <c:axId val="381298544"/>
        <c:scaling>
          <c:orientation val="minMax"/>
        </c:scaling>
        <c:delete val="1"/>
        <c:axPos val="l"/>
        <c:numFmt formatCode="General" sourceLinked="0"/>
        <c:majorTickMark val="out"/>
        <c:minorTickMark val="none"/>
        <c:tickLblPos val="nextTo"/>
        <c:crossAx val="381299104"/>
        <c:crosses val="autoZero"/>
        <c:auto val="1"/>
        <c:lblAlgn val="ctr"/>
        <c:lblOffset val="100"/>
        <c:noMultiLvlLbl val="0"/>
      </c:catAx>
      <c:valAx>
        <c:axId val="381299104"/>
        <c:scaling>
          <c:orientation val="minMax"/>
          <c:max val="1"/>
        </c:scaling>
        <c:delete val="1"/>
        <c:axPos val="t"/>
        <c:numFmt formatCode="0%" sourceLinked="1"/>
        <c:majorTickMark val="out"/>
        <c:minorTickMark val="none"/>
        <c:tickLblPos val="nextTo"/>
        <c:crossAx val="381298544"/>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92</c:v>
                </c:pt>
                <c:pt idx="1">
                  <c:v>9</c:v>
                </c:pt>
                <c:pt idx="2">
                  <c:v>8</c:v>
                </c:pt>
              </c:numCache>
            </c:numRef>
          </c:val>
        </c:ser>
        <c:dLbls>
          <c:showLegendKey val="0"/>
          <c:showVal val="0"/>
          <c:showCatName val="0"/>
          <c:showSerName val="0"/>
          <c:showPercent val="0"/>
          <c:showBubbleSize val="0"/>
        </c:dLbls>
        <c:gapWidth val="57"/>
        <c:axId val="381301904"/>
        <c:axId val="381302464"/>
      </c:barChart>
      <c:catAx>
        <c:axId val="38130190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302464"/>
        <c:crosses val="autoZero"/>
        <c:auto val="1"/>
        <c:lblAlgn val="ctr"/>
        <c:lblOffset val="100"/>
        <c:noMultiLvlLbl val="0"/>
      </c:catAx>
      <c:valAx>
        <c:axId val="381302464"/>
        <c:scaling>
          <c:orientation val="minMax"/>
          <c:max val="100"/>
          <c:min val="0"/>
        </c:scaling>
        <c:delete val="1"/>
        <c:axPos val="t"/>
        <c:numFmt formatCode="General" sourceLinked="1"/>
        <c:majorTickMark val="out"/>
        <c:minorTickMark val="none"/>
        <c:tickLblPos val="nextTo"/>
        <c:crossAx val="38130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84</c:v>
                </c:pt>
                <c:pt idx="1">
                  <c:v>12</c:v>
                </c:pt>
                <c:pt idx="2">
                  <c:v>3</c:v>
                </c:pt>
                <c:pt idx="3">
                  <c:v>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81309744"/>
        <c:axId val="381310304"/>
      </c:barChart>
      <c:catAx>
        <c:axId val="381309744"/>
        <c:scaling>
          <c:orientation val="minMax"/>
        </c:scaling>
        <c:delete val="1"/>
        <c:axPos val="l"/>
        <c:numFmt formatCode="General" sourceLinked="0"/>
        <c:majorTickMark val="out"/>
        <c:minorTickMark val="none"/>
        <c:tickLblPos val="nextTo"/>
        <c:crossAx val="381310304"/>
        <c:crosses val="autoZero"/>
        <c:auto val="1"/>
        <c:lblAlgn val="ctr"/>
        <c:lblOffset val="100"/>
        <c:noMultiLvlLbl val="0"/>
      </c:catAx>
      <c:valAx>
        <c:axId val="381310304"/>
        <c:scaling>
          <c:orientation val="minMax"/>
          <c:max val="1"/>
        </c:scaling>
        <c:delete val="1"/>
        <c:axPos val="t"/>
        <c:numFmt formatCode="0%" sourceLinked="1"/>
        <c:majorTickMark val="out"/>
        <c:minorTickMark val="none"/>
        <c:tickLblPos val="nextTo"/>
        <c:crossAx val="381309744"/>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0">
              <a:solidFill>
                <a:schemeClr val="bg1"/>
              </a:solidFill>
            </a:ln>
          </c:spPr>
          <c:dPt>
            <c:idx val="0"/>
            <c:bubble3D val="0"/>
            <c:spPr>
              <a:solidFill>
                <a:srgbClr val="99C921"/>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719418"/>
              </a:solidFill>
              <a:ln w="0">
                <a:solidFill>
                  <a:schemeClr val="bg1"/>
                </a:solidFill>
              </a:ln>
              <a:effectLst/>
            </c:spPr>
          </c:dPt>
          <c:dPt>
            <c:idx val="3"/>
            <c:bubble3D val="0"/>
            <c:spPr>
              <a:solidFill>
                <a:srgbClr val="158BA7"/>
              </a:solidFill>
              <a:ln w="0">
                <a:solidFill>
                  <a:schemeClr val="bg1"/>
                </a:solidFill>
              </a:ln>
              <a:effectLst/>
            </c:spPr>
          </c:dPt>
          <c:dPt>
            <c:idx val="4"/>
            <c:bubble3D val="0"/>
            <c:spPr>
              <a:solidFill>
                <a:srgbClr val="1AADD0"/>
              </a:solidFill>
              <a:ln w="0">
                <a:solidFill>
                  <a:schemeClr val="bg1"/>
                </a:solidFill>
              </a:ln>
              <a:effectLst/>
            </c:spPr>
          </c:dPt>
          <c:dPt>
            <c:idx val="5"/>
            <c:bubble3D val="0"/>
            <c:spPr>
              <a:solidFill>
                <a:srgbClr val="44C9E8"/>
              </a:solidFill>
              <a:ln w="0">
                <a:solidFill>
                  <a:schemeClr val="bg1"/>
                </a:solidFill>
              </a:ln>
              <a:effectLst/>
            </c:spPr>
          </c:dPt>
          <c:dPt>
            <c:idx val="6"/>
            <c:bubble3D val="0"/>
            <c:spPr>
              <a:solidFill>
                <a:srgbClr val="C37F1B"/>
              </a:solidFill>
              <a:ln w="0">
                <a:solidFill>
                  <a:schemeClr val="bg1"/>
                </a:solidFill>
              </a:ln>
              <a:effectLst/>
            </c:spPr>
          </c:dPt>
          <c:dPt>
            <c:idx val="7"/>
            <c:bubble3D val="0"/>
            <c:spPr>
              <a:solidFill>
                <a:srgbClr val="E49E38"/>
              </a:solidFill>
              <a:ln w="0">
                <a:solidFill>
                  <a:schemeClr val="bg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1</c:v>
                </c:pt>
                <c:pt idx="1">
                  <c:v>6</c:v>
                </c:pt>
                <c:pt idx="2">
                  <c:v>14</c:v>
                </c:pt>
                <c:pt idx="3">
                  <c:v>32</c:v>
                </c:pt>
                <c:pt idx="4">
                  <c:v>27</c:v>
                </c:pt>
                <c:pt idx="5">
                  <c:v>14</c:v>
                </c:pt>
                <c:pt idx="6">
                  <c:v>5</c:v>
                </c:pt>
                <c:pt idx="7">
                  <c:v>1</c:v>
                </c:pt>
              </c:numCache>
            </c:numRef>
          </c:val>
        </c:ser>
        <c:dLbls>
          <c:showLegendKey val="0"/>
          <c:showVal val="0"/>
          <c:showCatName val="0"/>
          <c:showSerName val="0"/>
          <c:showPercent val="0"/>
          <c:showBubbleSize val="0"/>
          <c:showLeaderLines val="1"/>
        </c:dLbls>
        <c:firstSliceAng val="0"/>
        <c:holeSize val="57"/>
      </c:doughnutChart>
      <c:spPr>
        <a:noFill/>
        <a:ln>
          <a:noFill/>
        </a:ln>
        <a:effectLst/>
      </c:spPr>
    </c:plotArea>
    <c:legend>
      <c:legendPos val="r"/>
      <c:layout>
        <c:manualLayout>
          <c:xMode val="edge"/>
          <c:yMode val="edge"/>
          <c:x val="0.87876786056827239"/>
          <c:y val="0.25279340635299602"/>
          <c:w val="5.0764835785024789E-2"/>
          <c:h val="0.494413187294007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41</c:v>
                </c:pt>
                <c:pt idx="1">
                  <c:v>14</c:v>
                </c:pt>
                <c:pt idx="2">
                  <c:v>12</c:v>
                </c:pt>
              </c:numCache>
            </c:numRef>
          </c:val>
        </c:ser>
        <c:dLbls>
          <c:showLegendKey val="0"/>
          <c:showVal val="0"/>
          <c:showCatName val="0"/>
          <c:showSerName val="0"/>
          <c:showPercent val="0"/>
          <c:showBubbleSize val="0"/>
        </c:dLbls>
        <c:gapWidth val="57"/>
        <c:axId val="381299664"/>
        <c:axId val="381117680"/>
      </c:barChart>
      <c:catAx>
        <c:axId val="38129966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117680"/>
        <c:crosses val="autoZero"/>
        <c:auto val="1"/>
        <c:lblAlgn val="ctr"/>
        <c:lblOffset val="100"/>
        <c:noMultiLvlLbl val="0"/>
      </c:catAx>
      <c:valAx>
        <c:axId val="381117680"/>
        <c:scaling>
          <c:orientation val="minMax"/>
          <c:max val="100"/>
          <c:min val="0"/>
        </c:scaling>
        <c:delete val="1"/>
        <c:axPos val="t"/>
        <c:numFmt formatCode="General" sourceLinked="1"/>
        <c:majorTickMark val="out"/>
        <c:minorTickMark val="none"/>
        <c:tickLblPos val="nextTo"/>
        <c:crossAx val="38129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14</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18</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24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12</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7</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14</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8</c:v>
                </c:pt>
              </c:numCache>
            </c:numRef>
          </c:val>
        </c:ser>
        <c:dLbls>
          <c:dLblPos val="ctr"/>
          <c:showLegendKey val="0"/>
          <c:showVal val="1"/>
          <c:showCatName val="0"/>
          <c:showSerName val="0"/>
          <c:showPercent val="0"/>
          <c:showBubbleSize val="0"/>
        </c:dLbls>
        <c:gapWidth val="89"/>
        <c:overlap val="100"/>
        <c:axId val="381124400"/>
        <c:axId val="381119920"/>
      </c:barChart>
      <c:catAx>
        <c:axId val="381124400"/>
        <c:scaling>
          <c:orientation val="minMax"/>
        </c:scaling>
        <c:delete val="1"/>
        <c:axPos val="l"/>
        <c:numFmt formatCode="General" sourceLinked="0"/>
        <c:majorTickMark val="out"/>
        <c:minorTickMark val="none"/>
        <c:tickLblPos val="nextTo"/>
        <c:crossAx val="381119920"/>
        <c:crosses val="autoZero"/>
        <c:auto val="1"/>
        <c:lblAlgn val="ctr"/>
        <c:lblOffset val="100"/>
        <c:noMultiLvlLbl val="0"/>
      </c:catAx>
      <c:valAx>
        <c:axId val="381119920"/>
        <c:scaling>
          <c:orientation val="minMax"/>
          <c:max val="1"/>
        </c:scaling>
        <c:delete val="1"/>
        <c:axPos val="t"/>
        <c:numFmt formatCode="0%" sourceLinked="1"/>
        <c:majorTickMark val="out"/>
        <c:minorTickMark val="none"/>
        <c:tickLblPos val="nextTo"/>
        <c:crossAx val="38112440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1132800"/>
        <c:axId val="381133360"/>
      </c:barChart>
      <c:catAx>
        <c:axId val="381132800"/>
        <c:scaling>
          <c:orientation val="minMax"/>
        </c:scaling>
        <c:delete val="1"/>
        <c:axPos val="l"/>
        <c:numFmt formatCode="General" sourceLinked="0"/>
        <c:majorTickMark val="out"/>
        <c:minorTickMark val="none"/>
        <c:tickLblPos val="nextTo"/>
        <c:crossAx val="381133360"/>
        <c:crosses val="autoZero"/>
        <c:auto val="1"/>
        <c:lblAlgn val="ctr"/>
        <c:lblOffset val="100"/>
        <c:noMultiLvlLbl val="0"/>
      </c:catAx>
      <c:valAx>
        <c:axId val="381133360"/>
        <c:scaling>
          <c:orientation val="minMax"/>
          <c:max val="1"/>
        </c:scaling>
        <c:delete val="1"/>
        <c:axPos val="t"/>
        <c:numFmt formatCode="0%" sourceLinked="1"/>
        <c:majorTickMark val="out"/>
        <c:minorTickMark val="none"/>
        <c:tickLblPos val="nextTo"/>
        <c:crossAx val="381132800"/>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27</c:v>
                </c:pt>
                <c:pt idx="1">
                  <c:v>24</c:v>
                </c:pt>
                <c:pt idx="2">
                  <c:v>22</c:v>
                </c:pt>
              </c:numCache>
            </c:numRef>
          </c:val>
        </c:ser>
        <c:dLbls>
          <c:showLegendKey val="0"/>
          <c:showVal val="0"/>
          <c:showCatName val="0"/>
          <c:showSerName val="0"/>
          <c:showPercent val="0"/>
          <c:showBubbleSize val="0"/>
        </c:dLbls>
        <c:gapWidth val="57"/>
        <c:axId val="350954432"/>
        <c:axId val="350954992"/>
      </c:barChart>
      <c:catAx>
        <c:axId val="35095443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954992"/>
        <c:crosses val="autoZero"/>
        <c:auto val="1"/>
        <c:lblAlgn val="ctr"/>
        <c:lblOffset val="100"/>
        <c:noMultiLvlLbl val="0"/>
      </c:catAx>
      <c:valAx>
        <c:axId val="350954992"/>
        <c:scaling>
          <c:orientation val="minMax"/>
          <c:max val="100"/>
          <c:min val="0"/>
        </c:scaling>
        <c:delete val="1"/>
        <c:axPos val="t"/>
        <c:numFmt formatCode="General" sourceLinked="1"/>
        <c:majorTickMark val="out"/>
        <c:minorTickMark val="none"/>
        <c:tickLblPos val="nextTo"/>
        <c:crossAx val="35095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24</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40</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9</c:v>
                </c:pt>
              </c:numCache>
            </c:numRef>
          </c:val>
        </c:ser>
        <c:dLbls>
          <c:dLblPos val="ctr"/>
          <c:showLegendKey val="0"/>
          <c:showVal val="1"/>
          <c:showCatName val="0"/>
          <c:showSerName val="0"/>
          <c:showPercent val="0"/>
          <c:showBubbleSize val="0"/>
        </c:dLbls>
        <c:gapWidth val="89"/>
        <c:overlap val="100"/>
        <c:axId val="350958912"/>
        <c:axId val="350959472"/>
      </c:barChart>
      <c:catAx>
        <c:axId val="350958912"/>
        <c:scaling>
          <c:orientation val="minMax"/>
        </c:scaling>
        <c:delete val="1"/>
        <c:axPos val="l"/>
        <c:numFmt formatCode="General" sourceLinked="0"/>
        <c:majorTickMark val="out"/>
        <c:minorTickMark val="none"/>
        <c:tickLblPos val="nextTo"/>
        <c:crossAx val="350959472"/>
        <c:crosses val="autoZero"/>
        <c:auto val="1"/>
        <c:lblAlgn val="ctr"/>
        <c:lblOffset val="100"/>
        <c:noMultiLvlLbl val="0"/>
      </c:catAx>
      <c:valAx>
        <c:axId val="350959472"/>
        <c:scaling>
          <c:orientation val="minMax"/>
          <c:max val="1"/>
        </c:scaling>
        <c:delete val="1"/>
        <c:axPos val="t"/>
        <c:numFmt formatCode="0%" sourceLinked="1"/>
        <c:majorTickMark val="out"/>
        <c:minorTickMark val="none"/>
        <c:tickLblPos val="nextTo"/>
        <c:crossAx val="35095891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88</c:v>
                </c:pt>
                <c:pt idx="1">
                  <c:v>21</c:v>
                </c:pt>
                <c:pt idx="2">
                  <c:v>10</c:v>
                </c:pt>
              </c:numCache>
            </c:numRef>
          </c:val>
        </c:ser>
        <c:dLbls>
          <c:showLegendKey val="0"/>
          <c:showVal val="0"/>
          <c:showCatName val="0"/>
          <c:showSerName val="0"/>
          <c:showPercent val="0"/>
          <c:showBubbleSize val="0"/>
        </c:dLbls>
        <c:gapWidth val="57"/>
        <c:axId val="350961712"/>
        <c:axId val="350962272"/>
      </c:barChart>
      <c:catAx>
        <c:axId val="35096171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962272"/>
        <c:crosses val="autoZero"/>
        <c:auto val="1"/>
        <c:lblAlgn val="ctr"/>
        <c:lblOffset val="100"/>
        <c:noMultiLvlLbl val="0"/>
      </c:catAx>
      <c:valAx>
        <c:axId val="350962272"/>
        <c:scaling>
          <c:orientation val="minMax"/>
          <c:max val="100"/>
          <c:min val="0"/>
        </c:scaling>
        <c:delete val="1"/>
        <c:axPos val="t"/>
        <c:numFmt formatCode="General" sourceLinked="1"/>
        <c:majorTickMark val="out"/>
        <c:minorTickMark val="none"/>
        <c:tickLblPos val="nextTo"/>
        <c:crossAx val="350961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82</c:v>
                </c:pt>
                <c:pt idx="1">
                  <c:v>13</c:v>
                </c:pt>
                <c:pt idx="2">
                  <c:v>2</c:v>
                </c:pt>
                <c:pt idx="3">
                  <c:v>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50968432"/>
        <c:axId val="350968992"/>
      </c:barChart>
      <c:catAx>
        <c:axId val="350968432"/>
        <c:scaling>
          <c:orientation val="minMax"/>
        </c:scaling>
        <c:delete val="1"/>
        <c:axPos val="l"/>
        <c:numFmt formatCode="General" sourceLinked="0"/>
        <c:majorTickMark val="out"/>
        <c:minorTickMark val="none"/>
        <c:tickLblPos val="nextTo"/>
        <c:crossAx val="350968992"/>
        <c:crosses val="autoZero"/>
        <c:auto val="1"/>
        <c:lblAlgn val="ctr"/>
        <c:lblOffset val="100"/>
        <c:noMultiLvlLbl val="0"/>
      </c:catAx>
      <c:valAx>
        <c:axId val="350968992"/>
        <c:scaling>
          <c:orientation val="minMax"/>
          <c:max val="1"/>
        </c:scaling>
        <c:delete val="1"/>
        <c:axPos val="t"/>
        <c:numFmt formatCode="0%" sourceLinked="1"/>
        <c:majorTickMark val="out"/>
        <c:minorTickMark val="none"/>
        <c:tickLblPos val="nextTo"/>
        <c:crossAx val="350968432"/>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61</c:v>
                </c:pt>
                <c:pt idx="1">
                  <c:v>12</c:v>
                </c:pt>
                <c:pt idx="2">
                  <c:v>8</c:v>
                </c:pt>
              </c:numCache>
            </c:numRef>
          </c:val>
        </c:ser>
        <c:dLbls>
          <c:showLegendKey val="0"/>
          <c:showVal val="0"/>
          <c:showCatName val="0"/>
          <c:showSerName val="0"/>
          <c:showPercent val="0"/>
          <c:showBubbleSize val="0"/>
        </c:dLbls>
        <c:gapWidth val="57"/>
        <c:axId val="386650528"/>
        <c:axId val="386651088"/>
      </c:barChart>
      <c:catAx>
        <c:axId val="38665052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651088"/>
        <c:crosses val="autoZero"/>
        <c:auto val="1"/>
        <c:lblAlgn val="ctr"/>
        <c:lblOffset val="100"/>
        <c:noMultiLvlLbl val="0"/>
      </c:catAx>
      <c:valAx>
        <c:axId val="386651088"/>
        <c:scaling>
          <c:orientation val="minMax"/>
          <c:max val="100"/>
          <c:min val="0"/>
        </c:scaling>
        <c:delete val="1"/>
        <c:axPos val="t"/>
        <c:numFmt formatCode="General" sourceLinked="1"/>
        <c:majorTickMark val="out"/>
        <c:minorTickMark val="none"/>
        <c:tickLblPos val="nextTo"/>
        <c:crossAx val="38665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30</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28</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24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12</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3</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1</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2</c:v>
                </c:pt>
              </c:numCache>
            </c:numRef>
          </c:val>
        </c:ser>
        <c:dLbls>
          <c:dLblPos val="ctr"/>
          <c:showLegendKey val="0"/>
          <c:showVal val="1"/>
          <c:showCatName val="0"/>
          <c:showSerName val="0"/>
          <c:showPercent val="0"/>
          <c:showBubbleSize val="0"/>
        </c:dLbls>
        <c:gapWidth val="89"/>
        <c:overlap val="100"/>
        <c:axId val="386657248"/>
        <c:axId val="386657808"/>
      </c:barChart>
      <c:catAx>
        <c:axId val="386657248"/>
        <c:scaling>
          <c:orientation val="minMax"/>
        </c:scaling>
        <c:delete val="1"/>
        <c:axPos val="l"/>
        <c:numFmt formatCode="General" sourceLinked="0"/>
        <c:majorTickMark val="out"/>
        <c:minorTickMark val="none"/>
        <c:tickLblPos val="nextTo"/>
        <c:crossAx val="386657808"/>
        <c:crosses val="autoZero"/>
        <c:auto val="1"/>
        <c:lblAlgn val="ctr"/>
        <c:lblOffset val="100"/>
        <c:noMultiLvlLbl val="0"/>
      </c:catAx>
      <c:valAx>
        <c:axId val="386657808"/>
        <c:scaling>
          <c:orientation val="minMax"/>
          <c:max val="1"/>
        </c:scaling>
        <c:delete val="1"/>
        <c:axPos val="t"/>
        <c:numFmt formatCode="0%" sourceLinked="1"/>
        <c:majorTickMark val="out"/>
        <c:minorTickMark val="none"/>
        <c:tickLblPos val="nextTo"/>
        <c:crossAx val="38665724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chemeClr val="accent2"/>
              </a:solidFill>
              <a:ln w="0">
                <a:solidFill>
                  <a:schemeClr val="bg1"/>
                </a:solidFill>
              </a:ln>
              <a:effectLst/>
            </c:spPr>
          </c:dPt>
          <c:dPt>
            <c:idx val="1"/>
            <c:bubble3D val="0"/>
            <c:spPr>
              <a:solidFill>
                <a:schemeClr val="accent3"/>
              </a:solidFill>
              <a:ln w="0">
                <a:solidFill>
                  <a:schemeClr val="bg1"/>
                </a:solidFill>
              </a:ln>
              <a:effectLst/>
            </c:spPr>
          </c:dPt>
          <c:cat>
            <c:strRef>
              <c:f>Sheet1!$A$2:$A$3</c:f>
              <c:strCache>
                <c:ptCount val="2"/>
                <c:pt idx="0">
                  <c:v>Took action</c:v>
                </c:pt>
                <c:pt idx="1">
                  <c:v>Did not take action</c:v>
                </c:pt>
              </c:strCache>
            </c:str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6663968"/>
        <c:axId val="386664528"/>
      </c:barChart>
      <c:catAx>
        <c:axId val="386663968"/>
        <c:scaling>
          <c:orientation val="minMax"/>
        </c:scaling>
        <c:delete val="1"/>
        <c:axPos val="l"/>
        <c:numFmt formatCode="General" sourceLinked="0"/>
        <c:majorTickMark val="out"/>
        <c:minorTickMark val="none"/>
        <c:tickLblPos val="nextTo"/>
        <c:crossAx val="386664528"/>
        <c:crosses val="autoZero"/>
        <c:auto val="1"/>
        <c:lblAlgn val="ctr"/>
        <c:lblOffset val="100"/>
        <c:noMultiLvlLbl val="0"/>
      </c:catAx>
      <c:valAx>
        <c:axId val="386664528"/>
        <c:scaling>
          <c:orientation val="minMax"/>
          <c:max val="1"/>
        </c:scaling>
        <c:delete val="1"/>
        <c:axPos val="t"/>
        <c:numFmt formatCode="0%" sourceLinked="1"/>
        <c:majorTickMark val="out"/>
        <c:minorTickMark val="none"/>
        <c:tickLblPos val="nextTo"/>
        <c:crossAx val="386663968"/>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48</c:v>
                </c:pt>
                <c:pt idx="1">
                  <c:v>34</c:v>
                </c:pt>
                <c:pt idx="2">
                  <c:v>33</c:v>
                </c:pt>
              </c:numCache>
            </c:numRef>
          </c:val>
        </c:ser>
        <c:dLbls>
          <c:showLegendKey val="0"/>
          <c:showVal val="0"/>
          <c:showCatName val="0"/>
          <c:showSerName val="0"/>
          <c:showPercent val="0"/>
          <c:showBubbleSize val="0"/>
        </c:dLbls>
        <c:gapWidth val="57"/>
        <c:axId val="386666768"/>
        <c:axId val="386667328"/>
      </c:barChart>
      <c:catAx>
        <c:axId val="38666676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667328"/>
        <c:crosses val="autoZero"/>
        <c:auto val="1"/>
        <c:lblAlgn val="ctr"/>
        <c:lblOffset val="100"/>
        <c:noMultiLvlLbl val="0"/>
      </c:catAx>
      <c:valAx>
        <c:axId val="386667328"/>
        <c:scaling>
          <c:orientation val="minMax"/>
          <c:max val="100"/>
          <c:min val="0"/>
        </c:scaling>
        <c:delete val="1"/>
        <c:axPos val="t"/>
        <c:numFmt formatCode="General" sourceLinked="1"/>
        <c:majorTickMark val="out"/>
        <c:minorTickMark val="none"/>
        <c:tickLblPos val="nextTo"/>
        <c:crossAx val="38666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71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21</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4</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1</c:v>
                </c:pt>
              </c:numCache>
            </c:numRef>
          </c:val>
        </c:ser>
        <c:dLbls>
          <c:dLblPos val="ctr"/>
          <c:showLegendKey val="0"/>
          <c:showVal val="1"/>
          <c:showCatName val="0"/>
          <c:showSerName val="0"/>
          <c:showPercent val="0"/>
          <c:showBubbleSize val="0"/>
        </c:dLbls>
        <c:gapWidth val="89"/>
        <c:overlap val="100"/>
        <c:axId val="386671808"/>
        <c:axId val="386672368"/>
      </c:barChart>
      <c:catAx>
        <c:axId val="386671808"/>
        <c:scaling>
          <c:orientation val="minMax"/>
        </c:scaling>
        <c:delete val="1"/>
        <c:axPos val="l"/>
        <c:numFmt formatCode="General" sourceLinked="0"/>
        <c:majorTickMark val="out"/>
        <c:minorTickMark val="none"/>
        <c:tickLblPos val="nextTo"/>
        <c:crossAx val="386672368"/>
        <c:crosses val="autoZero"/>
        <c:auto val="1"/>
        <c:lblAlgn val="ctr"/>
        <c:lblOffset val="100"/>
        <c:noMultiLvlLbl val="0"/>
      </c:catAx>
      <c:valAx>
        <c:axId val="386672368"/>
        <c:scaling>
          <c:orientation val="minMax"/>
          <c:max val="1"/>
        </c:scaling>
        <c:delete val="1"/>
        <c:axPos val="t"/>
        <c:numFmt formatCode="0%" sourceLinked="1"/>
        <c:majorTickMark val="out"/>
        <c:minorTickMark val="none"/>
        <c:tickLblPos val="nextTo"/>
        <c:crossAx val="38667180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92</c:v>
                </c:pt>
                <c:pt idx="1">
                  <c:v>8</c:v>
                </c:pt>
                <c:pt idx="2">
                  <c:v>6</c:v>
                </c:pt>
              </c:numCache>
            </c:numRef>
          </c:val>
        </c:ser>
        <c:dLbls>
          <c:showLegendKey val="0"/>
          <c:showVal val="0"/>
          <c:showCatName val="0"/>
          <c:showSerName val="0"/>
          <c:showPercent val="0"/>
          <c:showBubbleSize val="0"/>
        </c:dLbls>
        <c:gapWidth val="57"/>
        <c:axId val="386674608"/>
        <c:axId val="386675168"/>
      </c:barChart>
      <c:catAx>
        <c:axId val="38667460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675168"/>
        <c:crosses val="autoZero"/>
        <c:auto val="1"/>
        <c:lblAlgn val="ctr"/>
        <c:lblOffset val="100"/>
        <c:noMultiLvlLbl val="0"/>
      </c:catAx>
      <c:valAx>
        <c:axId val="386675168"/>
        <c:scaling>
          <c:orientation val="minMax"/>
          <c:max val="100"/>
          <c:min val="0"/>
        </c:scaling>
        <c:delete val="1"/>
        <c:axPos val="t"/>
        <c:numFmt formatCode="General" sourceLinked="1"/>
        <c:majorTickMark val="out"/>
        <c:minorTickMark val="none"/>
        <c:tickLblPos val="nextTo"/>
        <c:crossAx val="38667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90</c:v>
                </c:pt>
                <c:pt idx="1">
                  <c:v>8</c:v>
                </c:pt>
                <c:pt idx="2">
                  <c:v>1</c:v>
                </c:pt>
                <c:pt idx="3">
                  <c:v>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86681328"/>
        <c:axId val="386681888"/>
      </c:barChart>
      <c:catAx>
        <c:axId val="386681328"/>
        <c:scaling>
          <c:orientation val="minMax"/>
        </c:scaling>
        <c:delete val="1"/>
        <c:axPos val="l"/>
        <c:numFmt formatCode="General" sourceLinked="0"/>
        <c:majorTickMark val="out"/>
        <c:minorTickMark val="none"/>
        <c:tickLblPos val="nextTo"/>
        <c:crossAx val="386681888"/>
        <c:crosses val="autoZero"/>
        <c:auto val="1"/>
        <c:lblAlgn val="ctr"/>
        <c:lblOffset val="100"/>
        <c:noMultiLvlLbl val="0"/>
      </c:catAx>
      <c:valAx>
        <c:axId val="386681888"/>
        <c:scaling>
          <c:orientation val="minMax"/>
          <c:max val="1"/>
        </c:scaling>
        <c:delete val="1"/>
        <c:axPos val="t"/>
        <c:numFmt formatCode="0%" sourceLinked="1"/>
        <c:majorTickMark val="out"/>
        <c:minorTickMark val="none"/>
        <c:tickLblPos val="nextTo"/>
        <c:crossAx val="386681328"/>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15</c:v>
                </c:pt>
                <c:pt idx="1">
                  <c:v>11</c:v>
                </c:pt>
                <c:pt idx="2">
                  <c:v>10</c:v>
                </c:pt>
              </c:numCache>
            </c:numRef>
          </c:val>
        </c:ser>
        <c:dLbls>
          <c:showLegendKey val="0"/>
          <c:showVal val="0"/>
          <c:showCatName val="0"/>
          <c:showSerName val="0"/>
          <c:showPercent val="0"/>
          <c:showBubbleSize val="0"/>
        </c:dLbls>
        <c:gapWidth val="57"/>
        <c:axId val="387694800"/>
        <c:axId val="387695360"/>
      </c:barChart>
      <c:catAx>
        <c:axId val="387694800"/>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695360"/>
        <c:crosses val="autoZero"/>
        <c:auto val="1"/>
        <c:lblAlgn val="ctr"/>
        <c:lblOffset val="100"/>
        <c:noMultiLvlLbl val="0"/>
      </c:catAx>
      <c:valAx>
        <c:axId val="387695360"/>
        <c:scaling>
          <c:orientation val="minMax"/>
          <c:max val="100"/>
          <c:min val="0"/>
        </c:scaling>
        <c:delete val="1"/>
        <c:axPos val="t"/>
        <c:numFmt formatCode="General" sourceLinked="1"/>
        <c:majorTickMark val="out"/>
        <c:minorTickMark val="none"/>
        <c:tickLblPos val="nextTo"/>
        <c:crossAx val="38769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19</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12</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5</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6</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3</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6</c:v>
                </c:pt>
              </c:numCache>
            </c:numRef>
          </c:val>
        </c:ser>
        <c:dLbls>
          <c:dLblPos val="ctr"/>
          <c:showLegendKey val="0"/>
          <c:showVal val="1"/>
          <c:showCatName val="0"/>
          <c:showSerName val="0"/>
          <c:showPercent val="0"/>
          <c:showBubbleSize val="0"/>
        </c:dLbls>
        <c:gapWidth val="89"/>
        <c:overlap val="100"/>
        <c:axId val="387701520"/>
        <c:axId val="387702080"/>
      </c:barChart>
      <c:catAx>
        <c:axId val="387701520"/>
        <c:scaling>
          <c:orientation val="minMax"/>
        </c:scaling>
        <c:delete val="1"/>
        <c:axPos val="l"/>
        <c:numFmt formatCode="General" sourceLinked="0"/>
        <c:majorTickMark val="out"/>
        <c:minorTickMark val="none"/>
        <c:tickLblPos val="nextTo"/>
        <c:crossAx val="387702080"/>
        <c:crosses val="autoZero"/>
        <c:auto val="1"/>
        <c:lblAlgn val="ctr"/>
        <c:lblOffset val="100"/>
        <c:noMultiLvlLbl val="0"/>
      </c:catAx>
      <c:valAx>
        <c:axId val="387702080"/>
        <c:scaling>
          <c:orientation val="minMax"/>
          <c:max val="1"/>
        </c:scaling>
        <c:delete val="1"/>
        <c:axPos val="t"/>
        <c:numFmt formatCode="0%" sourceLinked="1"/>
        <c:majorTickMark val="out"/>
        <c:minorTickMark val="none"/>
        <c:tickLblPos val="nextTo"/>
        <c:crossAx val="387701520"/>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7708240"/>
        <c:axId val="387708800"/>
      </c:barChart>
      <c:catAx>
        <c:axId val="387708240"/>
        <c:scaling>
          <c:orientation val="minMax"/>
        </c:scaling>
        <c:delete val="1"/>
        <c:axPos val="l"/>
        <c:numFmt formatCode="General" sourceLinked="0"/>
        <c:majorTickMark val="out"/>
        <c:minorTickMark val="none"/>
        <c:tickLblPos val="nextTo"/>
        <c:crossAx val="387708800"/>
        <c:crosses val="autoZero"/>
        <c:auto val="1"/>
        <c:lblAlgn val="ctr"/>
        <c:lblOffset val="100"/>
        <c:noMultiLvlLbl val="0"/>
      </c:catAx>
      <c:valAx>
        <c:axId val="387708800"/>
        <c:scaling>
          <c:orientation val="minMax"/>
          <c:max val="1"/>
        </c:scaling>
        <c:delete val="1"/>
        <c:axPos val="t"/>
        <c:numFmt formatCode="0%" sourceLinked="1"/>
        <c:majorTickMark val="out"/>
        <c:minorTickMark val="none"/>
        <c:tickLblPos val="nextTo"/>
        <c:crossAx val="387708240"/>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24</c:v>
                </c:pt>
                <c:pt idx="1">
                  <c:v>23</c:v>
                </c:pt>
                <c:pt idx="2">
                  <c:v>18</c:v>
                </c:pt>
              </c:numCache>
            </c:numRef>
          </c:val>
        </c:ser>
        <c:dLbls>
          <c:showLegendKey val="0"/>
          <c:showVal val="0"/>
          <c:showCatName val="0"/>
          <c:showSerName val="0"/>
          <c:showPercent val="0"/>
          <c:showBubbleSize val="0"/>
        </c:dLbls>
        <c:gapWidth val="57"/>
        <c:axId val="388747488"/>
        <c:axId val="388748048"/>
      </c:barChart>
      <c:catAx>
        <c:axId val="38874748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48048"/>
        <c:crosses val="autoZero"/>
        <c:auto val="1"/>
        <c:lblAlgn val="ctr"/>
        <c:lblOffset val="100"/>
        <c:noMultiLvlLbl val="0"/>
      </c:catAx>
      <c:valAx>
        <c:axId val="388748048"/>
        <c:scaling>
          <c:orientation val="minMax"/>
          <c:max val="100"/>
          <c:min val="0"/>
        </c:scaling>
        <c:delete val="1"/>
        <c:axPos val="t"/>
        <c:numFmt formatCode="General" sourceLinked="1"/>
        <c:majorTickMark val="out"/>
        <c:minorTickMark val="none"/>
        <c:tickLblPos val="nextTo"/>
        <c:crossAx val="38874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problem value ($)</c:v>
                </c:pt>
              </c:strCache>
            </c:strRef>
          </c:tx>
          <c:spPr>
            <a:ln w="19050" cap="rnd">
              <a:noFill/>
              <a:round/>
            </a:ln>
            <a:effectLst/>
          </c:spPr>
          <c:marker>
            <c:symbol val="circle"/>
            <c:size val="11"/>
            <c:spPr>
              <a:solidFill>
                <a:schemeClr val="accent1"/>
              </a:solidFill>
              <a:ln w="9525">
                <a:noFill/>
              </a:ln>
              <a:effectLst/>
            </c:spPr>
          </c:marker>
          <c:dPt>
            <c:idx val="0"/>
            <c:marker>
              <c:spPr>
                <a:solidFill>
                  <a:srgbClr val="C00000"/>
                </a:solidFill>
                <a:ln w="9525">
                  <a:noFill/>
                </a:ln>
                <a:effectLst/>
              </c:spPr>
            </c:marker>
            <c:bubble3D val="0"/>
          </c:dPt>
          <c:dPt>
            <c:idx val="1"/>
            <c:marker>
              <c:spPr>
                <a:solidFill>
                  <a:srgbClr val="C00000"/>
                </a:solidFill>
                <a:ln w="9525">
                  <a:noFill/>
                </a:ln>
                <a:effectLst/>
              </c:spPr>
            </c:marker>
            <c:bubble3D val="0"/>
          </c:dPt>
          <c:dPt>
            <c:idx val="2"/>
            <c:marker>
              <c:spPr>
                <a:solidFill>
                  <a:srgbClr val="00B050"/>
                </a:solidFill>
                <a:ln w="9525">
                  <a:noFill/>
                </a:ln>
                <a:effectLst/>
              </c:spPr>
            </c:marker>
            <c:bubble3D val="0"/>
          </c:dPt>
          <c:dPt>
            <c:idx val="3"/>
            <c:marker>
              <c:spPr>
                <a:solidFill>
                  <a:srgbClr val="FFC000"/>
                </a:solidFill>
                <a:ln w="9525">
                  <a:noFill/>
                </a:ln>
                <a:effectLst/>
              </c:spPr>
            </c:marker>
            <c:bubble3D val="0"/>
          </c:dPt>
          <c:dPt>
            <c:idx val="4"/>
            <c:marker>
              <c:spPr>
                <a:solidFill>
                  <a:srgbClr val="FFC000"/>
                </a:solidFill>
                <a:ln w="9525">
                  <a:noFill/>
                </a:ln>
                <a:effectLst/>
              </c:spPr>
            </c:marker>
            <c:bubble3D val="0"/>
          </c:dPt>
          <c:dPt>
            <c:idx val="5"/>
            <c:marker>
              <c:spPr>
                <a:solidFill>
                  <a:srgbClr val="FFFF00"/>
                </a:solidFill>
                <a:ln w="9525">
                  <a:noFill/>
                </a:ln>
                <a:effectLst/>
              </c:spPr>
            </c:marker>
            <c:bubble3D val="0"/>
          </c:dPt>
          <c:dPt>
            <c:idx val="6"/>
            <c:marker>
              <c:spPr>
                <a:solidFill>
                  <a:srgbClr val="FFC000"/>
                </a:solidFill>
                <a:ln w="9525">
                  <a:noFill/>
                </a:ln>
                <a:effectLst/>
              </c:spPr>
            </c:marker>
            <c:bubble3D val="0"/>
          </c:dPt>
          <c:dPt>
            <c:idx val="7"/>
            <c:marker>
              <c:spPr>
                <a:solidFill>
                  <a:srgbClr val="FFFF00"/>
                </a:solidFill>
                <a:ln w="9525">
                  <a:noFill/>
                </a:ln>
                <a:effectLst/>
              </c:spPr>
            </c:marker>
            <c:bubble3D val="0"/>
          </c:dPt>
          <c:dPt>
            <c:idx val="8"/>
            <c:marker>
              <c:spPr>
                <a:solidFill>
                  <a:srgbClr val="FFFF00"/>
                </a:solidFill>
                <a:ln w="9525">
                  <a:noFill/>
                </a:ln>
                <a:effectLst/>
              </c:spPr>
            </c:marker>
            <c:bubble3D val="0"/>
          </c:dPt>
          <c:dPt>
            <c:idx val="9"/>
            <c:marker>
              <c:spPr>
                <a:solidFill>
                  <a:srgbClr val="FFC000"/>
                </a:solidFill>
                <a:ln w="9525">
                  <a:noFill/>
                </a:ln>
                <a:effectLst/>
              </c:spPr>
            </c:marker>
            <c:bubble3D val="0"/>
          </c:dPt>
          <c:dPt>
            <c:idx val="10"/>
            <c:marker>
              <c:spPr>
                <a:solidFill>
                  <a:srgbClr val="C00000"/>
                </a:solidFill>
                <a:ln w="9525">
                  <a:noFill/>
                </a:ln>
                <a:effectLst/>
              </c:spPr>
            </c:marker>
            <c:bubble3D val="0"/>
          </c:dPt>
          <c:dPt>
            <c:idx val="11"/>
            <c:marker>
              <c:spPr>
                <a:solidFill>
                  <a:srgbClr val="FFC000"/>
                </a:solidFill>
                <a:ln w="9525">
                  <a:noFill/>
                </a:ln>
                <a:effectLst/>
              </c:spPr>
            </c:marker>
            <c:bubble3D val="0"/>
          </c:dPt>
          <c:dPt>
            <c:idx val="12"/>
            <c:marker>
              <c:spPr>
                <a:solidFill>
                  <a:srgbClr val="FFC000"/>
                </a:solidFill>
                <a:ln w="9525">
                  <a:noFill/>
                </a:ln>
                <a:effectLst/>
              </c:spPr>
            </c:marker>
            <c:bubble3D val="0"/>
          </c:dPt>
          <c:dPt>
            <c:idx val="13"/>
            <c:marker>
              <c:spPr>
                <a:solidFill>
                  <a:srgbClr val="00B050"/>
                </a:solidFill>
                <a:ln w="9525">
                  <a:noFill/>
                </a:ln>
                <a:effectLst/>
              </c:spPr>
            </c:marker>
            <c:bubble3D val="0"/>
          </c:dPt>
          <c:dPt>
            <c:idx val="14"/>
            <c:marker>
              <c:spPr>
                <a:solidFill>
                  <a:srgbClr val="C00000"/>
                </a:solidFill>
                <a:ln w="9525">
                  <a:noFill/>
                </a:ln>
                <a:effectLst/>
              </c:spPr>
            </c:marker>
            <c:bubble3D val="0"/>
          </c:dPt>
          <c:dPt>
            <c:idx val="15"/>
            <c:marker>
              <c:spPr>
                <a:solidFill>
                  <a:srgbClr val="00B050"/>
                </a:solidFill>
                <a:ln w="9525">
                  <a:noFill/>
                </a:ln>
                <a:effectLst/>
              </c:spPr>
            </c:marker>
            <c:bubble3D val="0"/>
          </c:dPt>
          <c:dPt>
            <c:idx val="16"/>
            <c:marker>
              <c:spPr>
                <a:solidFill>
                  <a:srgbClr val="FFFF00"/>
                </a:solidFill>
                <a:ln w="9525">
                  <a:noFill/>
                </a:ln>
                <a:effectLst/>
              </c:spPr>
            </c:marker>
            <c:bubble3D val="0"/>
          </c:dPt>
          <c:xVal>
            <c:numRef>
              <c:f>Sheet1!$B$2:$B$18</c:f>
              <c:numCache>
                <c:formatCode>General</c:formatCode>
                <c:ptCount val="17"/>
                <c:pt idx="0">
                  <c:v>3</c:v>
                </c:pt>
                <c:pt idx="1">
                  <c:v>3</c:v>
                </c:pt>
                <c:pt idx="2">
                  <c:v>5</c:v>
                </c:pt>
                <c:pt idx="3">
                  <c:v>5</c:v>
                </c:pt>
                <c:pt idx="4">
                  <c:v>6</c:v>
                </c:pt>
                <c:pt idx="5">
                  <c:v>10</c:v>
                </c:pt>
                <c:pt idx="6">
                  <c:v>10</c:v>
                </c:pt>
                <c:pt idx="7">
                  <c:v>11</c:v>
                </c:pt>
                <c:pt idx="8">
                  <c:v>11</c:v>
                </c:pt>
                <c:pt idx="9">
                  <c:v>11</c:v>
                </c:pt>
                <c:pt idx="10">
                  <c:v>12</c:v>
                </c:pt>
                <c:pt idx="11">
                  <c:v>13</c:v>
                </c:pt>
                <c:pt idx="12">
                  <c:v>19</c:v>
                </c:pt>
                <c:pt idx="13">
                  <c:v>24</c:v>
                </c:pt>
                <c:pt idx="14">
                  <c:v>26</c:v>
                </c:pt>
                <c:pt idx="15">
                  <c:v>32</c:v>
                </c:pt>
                <c:pt idx="16">
                  <c:v>32</c:v>
                </c:pt>
              </c:numCache>
            </c:numRef>
          </c:xVal>
          <c:yVal>
            <c:numRef>
              <c:f>Sheet1!$C$2:$C$18</c:f>
              <c:numCache>
                <c:formatCode>_("$"* #,##0.00_);_("$"* \(#,##0.00\);_("$"* "-"??_);_(@_)</c:formatCode>
                <c:ptCount val="17"/>
                <c:pt idx="0">
                  <c:v>186.56</c:v>
                </c:pt>
                <c:pt idx="1">
                  <c:v>128.47</c:v>
                </c:pt>
                <c:pt idx="2">
                  <c:v>9.6999999999999993</c:v>
                </c:pt>
                <c:pt idx="3">
                  <c:v>49.93</c:v>
                </c:pt>
                <c:pt idx="4">
                  <c:v>97.11</c:v>
                </c:pt>
                <c:pt idx="5">
                  <c:v>29.6</c:v>
                </c:pt>
                <c:pt idx="6">
                  <c:v>509.28</c:v>
                </c:pt>
                <c:pt idx="7">
                  <c:v>55.22</c:v>
                </c:pt>
                <c:pt idx="8">
                  <c:v>275.49</c:v>
                </c:pt>
                <c:pt idx="9">
                  <c:v>70.2</c:v>
                </c:pt>
                <c:pt idx="10">
                  <c:v>440.49</c:v>
                </c:pt>
                <c:pt idx="11">
                  <c:v>199.88</c:v>
                </c:pt>
                <c:pt idx="12">
                  <c:v>33.909999999999997</c:v>
                </c:pt>
                <c:pt idx="13">
                  <c:v>9.3000000000000007</c:v>
                </c:pt>
                <c:pt idx="14">
                  <c:v>48.21</c:v>
                </c:pt>
                <c:pt idx="15">
                  <c:v>2.69</c:v>
                </c:pt>
                <c:pt idx="16">
                  <c:v>99.28</c:v>
                </c:pt>
              </c:numCache>
            </c:numRef>
          </c:yVal>
          <c:smooth val="0"/>
        </c:ser>
        <c:dLbls>
          <c:showLegendKey val="0"/>
          <c:showVal val="0"/>
          <c:showCatName val="0"/>
          <c:showSerName val="0"/>
          <c:showPercent val="0"/>
          <c:showBubbleSize val="0"/>
        </c:dLbls>
        <c:axId val="51712128"/>
        <c:axId val="51707088"/>
      </c:scatterChart>
      <c:valAx>
        <c:axId val="51712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Problem</a:t>
                </a:r>
                <a:r>
                  <a:rPr lang="en-NZ" baseline="0" dirty="0" smtClean="0"/>
                  <a:t> incidence (%)</a:t>
                </a:r>
                <a:endParaRPr lang="en-NZ"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07088"/>
        <c:crosses val="autoZero"/>
        <c:crossBetween val="midCat"/>
      </c:valAx>
      <c:valAx>
        <c:axId val="51707088"/>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Average</a:t>
                </a:r>
                <a:r>
                  <a:rPr lang="en-NZ" baseline="0" dirty="0" smtClean="0"/>
                  <a:t> problem value</a:t>
                </a:r>
                <a:endParaRPr lang="en-NZ" dirty="0"/>
              </a:p>
            </c:rich>
          </c:tx>
          <c:overlay val="0"/>
          <c:spPr>
            <a:noFill/>
            <a:ln>
              <a:noFill/>
            </a:ln>
            <a:effectLst/>
          </c:spPr>
        </c:title>
        <c:numFmt formatCode="_(&quot;$&quot;* #,##0_);_(&quot;$&quot;* \(#,##0\);_(&quot;$&quot;* &quot;-&quot;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12128"/>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37</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10</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388752528"/>
        <c:axId val="388753088"/>
      </c:barChart>
      <c:catAx>
        <c:axId val="388752528"/>
        <c:scaling>
          <c:orientation val="minMax"/>
        </c:scaling>
        <c:delete val="1"/>
        <c:axPos val="l"/>
        <c:numFmt formatCode="General" sourceLinked="0"/>
        <c:majorTickMark val="out"/>
        <c:minorTickMark val="none"/>
        <c:tickLblPos val="nextTo"/>
        <c:crossAx val="388753088"/>
        <c:crosses val="autoZero"/>
        <c:auto val="1"/>
        <c:lblAlgn val="ctr"/>
        <c:lblOffset val="100"/>
        <c:noMultiLvlLbl val="0"/>
      </c:catAx>
      <c:valAx>
        <c:axId val="388753088"/>
        <c:scaling>
          <c:orientation val="minMax"/>
          <c:max val="1"/>
        </c:scaling>
        <c:delete val="1"/>
        <c:axPos val="t"/>
        <c:numFmt formatCode="0%" sourceLinked="1"/>
        <c:majorTickMark val="out"/>
        <c:minorTickMark val="none"/>
        <c:tickLblPos val="nextTo"/>
        <c:crossAx val="38875252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88</c:v>
                </c:pt>
                <c:pt idx="1">
                  <c:v>28</c:v>
                </c:pt>
                <c:pt idx="2">
                  <c:v>12</c:v>
                </c:pt>
              </c:numCache>
            </c:numRef>
          </c:val>
        </c:ser>
        <c:dLbls>
          <c:showLegendKey val="0"/>
          <c:showVal val="0"/>
          <c:showCatName val="0"/>
          <c:showSerName val="0"/>
          <c:showPercent val="0"/>
          <c:showBubbleSize val="0"/>
        </c:dLbls>
        <c:gapWidth val="57"/>
        <c:axId val="388755328"/>
        <c:axId val="388755888"/>
      </c:barChart>
      <c:catAx>
        <c:axId val="38875532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55888"/>
        <c:crosses val="autoZero"/>
        <c:auto val="1"/>
        <c:lblAlgn val="ctr"/>
        <c:lblOffset val="100"/>
        <c:noMultiLvlLbl val="0"/>
      </c:catAx>
      <c:valAx>
        <c:axId val="388755888"/>
        <c:scaling>
          <c:orientation val="minMax"/>
          <c:max val="100"/>
          <c:min val="0"/>
        </c:scaling>
        <c:delete val="1"/>
        <c:axPos val="t"/>
        <c:numFmt formatCode="General" sourceLinked="1"/>
        <c:majorTickMark val="out"/>
        <c:minorTickMark val="none"/>
        <c:tickLblPos val="nextTo"/>
        <c:crossAx val="38875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86</c:v>
                </c:pt>
                <c:pt idx="1">
                  <c:v>10</c:v>
                </c:pt>
                <c:pt idx="2">
                  <c:v>4</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88762048"/>
        <c:axId val="388762608"/>
      </c:barChart>
      <c:catAx>
        <c:axId val="388762048"/>
        <c:scaling>
          <c:orientation val="minMax"/>
        </c:scaling>
        <c:delete val="1"/>
        <c:axPos val="l"/>
        <c:numFmt formatCode="General" sourceLinked="0"/>
        <c:majorTickMark val="out"/>
        <c:minorTickMark val="none"/>
        <c:tickLblPos val="nextTo"/>
        <c:crossAx val="388762608"/>
        <c:crosses val="autoZero"/>
        <c:auto val="1"/>
        <c:lblAlgn val="ctr"/>
        <c:lblOffset val="100"/>
        <c:noMultiLvlLbl val="0"/>
      </c:catAx>
      <c:valAx>
        <c:axId val="388762608"/>
        <c:scaling>
          <c:orientation val="minMax"/>
          <c:max val="1"/>
        </c:scaling>
        <c:delete val="1"/>
        <c:axPos val="t"/>
        <c:numFmt formatCode="0%" sourceLinked="1"/>
        <c:majorTickMark val="out"/>
        <c:minorTickMark val="none"/>
        <c:tickLblPos val="nextTo"/>
        <c:crossAx val="388762048"/>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13</c:v>
                </c:pt>
                <c:pt idx="1">
                  <c:v>11</c:v>
                </c:pt>
                <c:pt idx="2">
                  <c:v>10</c:v>
                </c:pt>
              </c:numCache>
            </c:numRef>
          </c:val>
        </c:ser>
        <c:dLbls>
          <c:showLegendKey val="0"/>
          <c:showVal val="0"/>
          <c:showCatName val="0"/>
          <c:showSerName val="0"/>
          <c:showPercent val="0"/>
          <c:showBubbleSize val="0"/>
        </c:dLbls>
        <c:gapWidth val="57"/>
        <c:axId val="388764848"/>
        <c:axId val="388767648"/>
      </c:barChart>
      <c:catAx>
        <c:axId val="38876484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767648"/>
        <c:crosses val="autoZero"/>
        <c:auto val="1"/>
        <c:lblAlgn val="ctr"/>
        <c:lblOffset val="100"/>
        <c:noMultiLvlLbl val="0"/>
      </c:catAx>
      <c:valAx>
        <c:axId val="388767648"/>
        <c:scaling>
          <c:orientation val="minMax"/>
          <c:max val="100"/>
          <c:min val="0"/>
        </c:scaling>
        <c:delete val="1"/>
        <c:axPos val="t"/>
        <c:numFmt formatCode="General" sourceLinked="1"/>
        <c:majorTickMark val="out"/>
        <c:minorTickMark val="none"/>
        <c:tickLblPos val="nextTo"/>
        <c:crossAx val="38876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39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12</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9</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11</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5</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10</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4</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10</c:v>
                </c:pt>
              </c:numCache>
            </c:numRef>
          </c:val>
        </c:ser>
        <c:dLbls>
          <c:dLblPos val="ctr"/>
          <c:showLegendKey val="0"/>
          <c:showVal val="1"/>
          <c:showCatName val="0"/>
          <c:showSerName val="0"/>
          <c:showPercent val="0"/>
          <c:showBubbleSize val="0"/>
        </c:dLbls>
        <c:gapWidth val="89"/>
        <c:overlap val="100"/>
        <c:axId val="388769328"/>
        <c:axId val="388774368"/>
      </c:barChart>
      <c:catAx>
        <c:axId val="388769328"/>
        <c:scaling>
          <c:orientation val="minMax"/>
        </c:scaling>
        <c:delete val="1"/>
        <c:axPos val="l"/>
        <c:numFmt formatCode="General" sourceLinked="0"/>
        <c:majorTickMark val="out"/>
        <c:minorTickMark val="none"/>
        <c:tickLblPos val="nextTo"/>
        <c:crossAx val="388774368"/>
        <c:crosses val="autoZero"/>
        <c:auto val="1"/>
        <c:lblAlgn val="ctr"/>
        <c:lblOffset val="100"/>
        <c:noMultiLvlLbl val="0"/>
      </c:catAx>
      <c:valAx>
        <c:axId val="388774368"/>
        <c:scaling>
          <c:orientation val="minMax"/>
          <c:max val="1"/>
        </c:scaling>
        <c:delete val="1"/>
        <c:axPos val="t"/>
        <c:numFmt formatCode="0%" sourceLinked="1"/>
        <c:majorTickMark val="out"/>
        <c:minorTickMark val="none"/>
        <c:tickLblPos val="nextTo"/>
        <c:crossAx val="38876932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0304624"/>
        <c:axId val="390305184"/>
      </c:barChart>
      <c:catAx>
        <c:axId val="390304624"/>
        <c:scaling>
          <c:orientation val="minMax"/>
        </c:scaling>
        <c:delete val="1"/>
        <c:axPos val="l"/>
        <c:numFmt formatCode="General" sourceLinked="0"/>
        <c:majorTickMark val="out"/>
        <c:minorTickMark val="none"/>
        <c:tickLblPos val="nextTo"/>
        <c:crossAx val="390305184"/>
        <c:crosses val="autoZero"/>
        <c:auto val="1"/>
        <c:lblAlgn val="ctr"/>
        <c:lblOffset val="100"/>
        <c:noMultiLvlLbl val="0"/>
      </c:catAx>
      <c:valAx>
        <c:axId val="390305184"/>
        <c:scaling>
          <c:orientation val="minMax"/>
          <c:max val="1"/>
        </c:scaling>
        <c:delete val="1"/>
        <c:axPos val="t"/>
        <c:numFmt formatCode="0%" sourceLinked="1"/>
        <c:majorTickMark val="out"/>
        <c:minorTickMark val="none"/>
        <c:tickLblPos val="nextTo"/>
        <c:crossAx val="390304624"/>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32</c:v>
                </c:pt>
                <c:pt idx="1">
                  <c:v>24</c:v>
                </c:pt>
                <c:pt idx="2">
                  <c:v>17</c:v>
                </c:pt>
              </c:numCache>
            </c:numRef>
          </c:val>
        </c:ser>
        <c:dLbls>
          <c:showLegendKey val="0"/>
          <c:showVal val="0"/>
          <c:showCatName val="0"/>
          <c:showSerName val="0"/>
          <c:showPercent val="0"/>
          <c:showBubbleSize val="0"/>
        </c:dLbls>
        <c:gapWidth val="57"/>
        <c:axId val="390307984"/>
        <c:axId val="390308544"/>
      </c:barChart>
      <c:catAx>
        <c:axId val="39030798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308544"/>
        <c:crosses val="autoZero"/>
        <c:auto val="1"/>
        <c:lblAlgn val="ctr"/>
        <c:lblOffset val="100"/>
        <c:noMultiLvlLbl val="0"/>
      </c:catAx>
      <c:valAx>
        <c:axId val="390308544"/>
        <c:scaling>
          <c:orientation val="minMax"/>
          <c:max val="100"/>
          <c:min val="0"/>
        </c:scaling>
        <c:delete val="1"/>
        <c:axPos val="t"/>
        <c:numFmt formatCode="General" sourceLinked="1"/>
        <c:majorTickMark val="out"/>
        <c:minorTickMark val="none"/>
        <c:tickLblPos val="nextTo"/>
        <c:crossAx val="390307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38</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10</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2</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numCache>
            </c:numRef>
          </c:val>
        </c:ser>
        <c:dLbls>
          <c:dLblPos val="ctr"/>
          <c:showLegendKey val="0"/>
          <c:showVal val="1"/>
          <c:showCatName val="0"/>
          <c:showSerName val="0"/>
          <c:showPercent val="0"/>
          <c:showBubbleSize val="0"/>
        </c:dLbls>
        <c:gapWidth val="89"/>
        <c:overlap val="100"/>
        <c:axId val="390313024"/>
        <c:axId val="390313584"/>
      </c:barChart>
      <c:catAx>
        <c:axId val="390313024"/>
        <c:scaling>
          <c:orientation val="minMax"/>
        </c:scaling>
        <c:delete val="1"/>
        <c:axPos val="l"/>
        <c:numFmt formatCode="General" sourceLinked="0"/>
        <c:majorTickMark val="out"/>
        <c:minorTickMark val="none"/>
        <c:tickLblPos val="nextTo"/>
        <c:crossAx val="390313584"/>
        <c:crosses val="autoZero"/>
        <c:auto val="1"/>
        <c:lblAlgn val="ctr"/>
        <c:lblOffset val="100"/>
        <c:noMultiLvlLbl val="0"/>
      </c:catAx>
      <c:valAx>
        <c:axId val="390313584"/>
        <c:scaling>
          <c:orientation val="minMax"/>
          <c:max val="1"/>
        </c:scaling>
        <c:delete val="1"/>
        <c:axPos val="t"/>
        <c:numFmt formatCode="0%" sourceLinked="1"/>
        <c:majorTickMark val="out"/>
        <c:minorTickMark val="none"/>
        <c:tickLblPos val="nextTo"/>
        <c:crossAx val="390313024"/>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98</c:v>
                </c:pt>
                <c:pt idx="1">
                  <c:v>12</c:v>
                </c:pt>
                <c:pt idx="2">
                  <c:v>10</c:v>
                </c:pt>
              </c:numCache>
            </c:numRef>
          </c:val>
        </c:ser>
        <c:dLbls>
          <c:showLegendKey val="0"/>
          <c:showVal val="0"/>
          <c:showCatName val="0"/>
          <c:showSerName val="0"/>
          <c:showPercent val="0"/>
          <c:showBubbleSize val="0"/>
        </c:dLbls>
        <c:gapWidth val="57"/>
        <c:axId val="390315824"/>
        <c:axId val="390316384"/>
      </c:barChart>
      <c:catAx>
        <c:axId val="39031582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316384"/>
        <c:crosses val="autoZero"/>
        <c:auto val="1"/>
        <c:lblAlgn val="ctr"/>
        <c:lblOffset val="100"/>
        <c:noMultiLvlLbl val="0"/>
      </c:catAx>
      <c:valAx>
        <c:axId val="390316384"/>
        <c:scaling>
          <c:orientation val="minMax"/>
          <c:max val="100"/>
          <c:min val="0"/>
        </c:scaling>
        <c:delete val="1"/>
        <c:axPos val="t"/>
        <c:numFmt formatCode="General" sourceLinked="1"/>
        <c:majorTickMark val="out"/>
        <c:minorTickMark val="none"/>
        <c:tickLblPos val="nextTo"/>
        <c:crossAx val="39031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problem value ($)</c:v>
                </c:pt>
              </c:strCache>
            </c:strRef>
          </c:tx>
          <c:spPr>
            <a:ln w="19050" cap="rnd">
              <a:noFill/>
              <a:round/>
            </a:ln>
            <a:effectLst/>
          </c:spPr>
          <c:marker>
            <c:symbol val="circle"/>
            <c:size val="11"/>
            <c:spPr>
              <a:solidFill>
                <a:schemeClr val="accent1"/>
              </a:solidFill>
              <a:ln w="9525">
                <a:noFill/>
              </a:ln>
              <a:effectLst/>
            </c:spPr>
          </c:marker>
          <c:dPt>
            <c:idx val="0"/>
            <c:marker>
              <c:spPr>
                <a:solidFill>
                  <a:srgbClr val="00B050"/>
                </a:solidFill>
                <a:ln w="9525">
                  <a:noFill/>
                </a:ln>
                <a:effectLst/>
              </c:spPr>
            </c:marker>
            <c:bubble3D val="0"/>
          </c:dPt>
          <c:dPt>
            <c:idx val="1"/>
            <c:marker>
              <c:spPr>
                <a:solidFill>
                  <a:srgbClr val="FFC000"/>
                </a:solidFill>
                <a:ln w="9525">
                  <a:noFill/>
                </a:ln>
                <a:effectLst/>
              </c:spPr>
            </c:marker>
            <c:bubble3D val="0"/>
          </c:dPt>
          <c:dPt>
            <c:idx val="2"/>
            <c:marker>
              <c:spPr>
                <a:solidFill>
                  <a:srgbClr val="FFFF00"/>
                </a:solidFill>
                <a:ln w="9525">
                  <a:noFill/>
                </a:ln>
                <a:effectLst/>
              </c:spPr>
            </c:marker>
            <c:bubble3D val="0"/>
          </c:dPt>
          <c:dPt>
            <c:idx val="3"/>
            <c:marker>
              <c:spPr>
                <a:solidFill>
                  <a:srgbClr val="FFFF00"/>
                </a:solidFill>
                <a:ln w="9525">
                  <a:noFill/>
                </a:ln>
                <a:effectLst/>
              </c:spPr>
            </c:marker>
            <c:bubble3D val="0"/>
          </c:dPt>
          <c:dPt>
            <c:idx val="4"/>
            <c:marker>
              <c:spPr>
                <a:solidFill>
                  <a:srgbClr val="00B050"/>
                </a:solidFill>
                <a:ln w="9525">
                  <a:noFill/>
                </a:ln>
                <a:effectLst/>
              </c:spPr>
            </c:marker>
            <c:bubble3D val="0"/>
          </c:dPt>
          <c:dPt>
            <c:idx val="5"/>
            <c:marker>
              <c:spPr>
                <a:solidFill>
                  <a:srgbClr val="00B050"/>
                </a:solidFill>
                <a:ln w="9525">
                  <a:noFill/>
                </a:ln>
                <a:effectLst/>
              </c:spPr>
            </c:marker>
            <c:bubble3D val="0"/>
          </c:dPt>
          <c:dPt>
            <c:idx val="6"/>
            <c:marker>
              <c:spPr>
                <a:solidFill>
                  <a:srgbClr val="FFFF00"/>
                </a:solidFill>
                <a:ln w="9525">
                  <a:noFill/>
                </a:ln>
                <a:effectLst/>
              </c:spPr>
            </c:marker>
            <c:bubble3D val="0"/>
          </c:dPt>
          <c:xVal>
            <c:numRef>
              <c:f>Sheet1!$B$2:$B$8</c:f>
              <c:numCache>
                <c:formatCode>General</c:formatCode>
                <c:ptCount val="7"/>
                <c:pt idx="0">
                  <c:v>5</c:v>
                </c:pt>
                <c:pt idx="1">
                  <c:v>5</c:v>
                </c:pt>
                <c:pt idx="2">
                  <c:v>10</c:v>
                </c:pt>
                <c:pt idx="3">
                  <c:v>11</c:v>
                </c:pt>
                <c:pt idx="4">
                  <c:v>24</c:v>
                </c:pt>
                <c:pt idx="5">
                  <c:v>32</c:v>
                </c:pt>
                <c:pt idx="6">
                  <c:v>32</c:v>
                </c:pt>
              </c:numCache>
            </c:numRef>
          </c:xVal>
          <c:yVal>
            <c:numRef>
              <c:f>Sheet1!$C$2:$C$8</c:f>
              <c:numCache>
                <c:formatCode>_("$"* #,##0.00_);_("$"* \(#,##0.00\);_("$"* "-"??_);_(@_)</c:formatCode>
                <c:ptCount val="7"/>
                <c:pt idx="0">
                  <c:v>9.6999999999999993</c:v>
                </c:pt>
                <c:pt idx="1">
                  <c:v>49.93</c:v>
                </c:pt>
                <c:pt idx="2">
                  <c:v>29.6</c:v>
                </c:pt>
                <c:pt idx="3">
                  <c:v>275.49</c:v>
                </c:pt>
                <c:pt idx="4">
                  <c:v>9.3000000000000007</c:v>
                </c:pt>
                <c:pt idx="5">
                  <c:v>2.69</c:v>
                </c:pt>
                <c:pt idx="6">
                  <c:v>99.28</c:v>
                </c:pt>
              </c:numCache>
            </c:numRef>
          </c:yVal>
          <c:smooth val="0"/>
        </c:ser>
        <c:dLbls>
          <c:showLegendKey val="0"/>
          <c:showVal val="0"/>
          <c:showCatName val="0"/>
          <c:showSerName val="0"/>
          <c:showPercent val="0"/>
          <c:showBubbleSize val="0"/>
        </c:dLbls>
        <c:axId val="345033648"/>
        <c:axId val="345034208"/>
      </c:scatterChart>
      <c:valAx>
        <c:axId val="345033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Problem</a:t>
                </a:r>
                <a:r>
                  <a:rPr lang="en-NZ" baseline="0" dirty="0" smtClean="0"/>
                  <a:t> incidence (%)</a:t>
                </a:r>
                <a:endParaRPr lang="en-NZ"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4208"/>
        <c:crosses val="autoZero"/>
        <c:crossBetween val="midCat"/>
      </c:valAx>
      <c:valAx>
        <c:axId val="345034208"/>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Average</a:t>
                </a:r>
                <a:r>
                  <a:rPr lang="en-NZ" baseline="0" dirty="0" smtClean="0"/>
                  <a:t> problem value</a:t>
                </a:r>
                <a:endParaRPr lang="en-NZ" dirty="0"/>
              </a:p>
            </c:rich>
          </c:tx>
          <c:overlay val="0"/>
          <c:spPr>
            <a:noFill/>
            <a:ln>
              <a:noFill/>
            </a:ln>
            <a:effectLst/>
          </c:spPr>
        </c:title>
        <c:numFmt formatCode="_(&quot;$&quot;* #,##0_);_(&quot;$&quot;* \(#,##0\);_(&quot;$&quot;* &quot;-&quot;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3648"/>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94</c:v>
                </c:pt>
                <c:pt idx="1">
                  <c:v>3</c:v>
                </c:pt>
                <c:pt idx="3">
                  <c:v>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90322544"/>
        <c:axId val="390323104"/>
      </c:barChart>
      <c:catAx>
        <c:axId val="390322544"/>
        <c:scaling>
          <c:orientation val="minMax"/>
        </c:scaling>
        <c:delete val="1"/>
        <c:axPos val="l"/>
        <c:numFmt formatCode="General" sourceLinked="0"/>
        <c:majorTickMark val="out"/>
        <c:minorTickMark val="none"/>
        <c:tickLblPos val="nextTo"/>
        <c:crossAx val="390323104"/>
        <c:crosses val="autoZero"/>
        <c:auto val="1"/>
        <c:lblAlgn val="ctr"/>
        <c:lblOffset val="100"/>
        <c:noMultiLvlLbl val="0"/>
      </c:catAx>
      <c:valAx>
        <c:axId val="390323104"/>
        <c:scaling>
          <c:orientation val="minMax"/>
          <c:max val="1"/>
        </c:scaling>
        <c:delete val="1"/>
        <c:axPos val="t"/>
        <c:numFmt formatCode="0%" sourceLinked="1"/>
        <c:majorTickMark val="out"/>
        <c:minorTickMark val="none"/>
        <c:tickLblPos val="nextTo"/>
        <c:crossAx val="390322544"/>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66</c:v>
                </c:pt>
                <c:pt idx="1">
                  <c:v>9</c:v>
                </c:pt>
                <c:pt idx="2">
                  <c:v>6</c:v>
                </c:pt>
              </c:numCache>
            </c:numRef>
          </c:val>
        </c:ser>
        <c:dLbls>
          <c:showLegendKey val="0"/>
          <c:showVal val="0"/>
          <c:showCatName val="0"/>
          <c:showSerName val="0"/>
          <c:showPercent val="0"/>
          <c:showBubbleSize val="0"/>
        </c:dLbls>
        <c:gapWidth val="57"/>
        <c:axId val="390325904"/>
        <c:axId val="390327584"/>
      </c:barChart>
      <c:catAx>
        <c:axId val="390325904"/>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327584"/>
        <c:crosses val="autoZero"/>
        <c:auto val="1"/>
        <c:lblAlgn val="ctr"/>
        <c:lblOffset val="100"/>
        <c:noMultiLvlLbl val="0"/>
      </c:catAx>
      <c:valAx>
        <c:axId val="390327584"/>
        <c:scaling>
          <c:orientation val="minMax"/>
          <c:max val="100"/>
          <c:min val="0"/>
        </c:scaling>
        <c:delete val="1"/>
        <c:axPos val="t"/>
        <c:numFmt formatCode="General" sourceLinked="1"/>
        <c:majorTickMark val="out"/>
        <c:minorTickMark val="none"/>
        <c:tickLblPos val="nextTo"/>
        <c:crossAx val="39032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57</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27</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3</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7</c:v>
                </c:pt>
              </c:numCache>
            </c:numRef>
          </c:val>
        </c:ser>
        <c:dLbls>
          <c:dLblPos val="ctr"/>
          <c:showLegendKey val="0"/>
          <c:showVal val="1"/>
          <c:showCatName val="0"/>
          <c:showSerName val="0"/>
          <c:showPercent val="0"/>
          <c:showBubbleSize val="0"/>
        </c:dLbls>
        <c:gapWidth val="89"/>
        <c:overlap val="100"/>
        <c:axId val="390330384"/>
        <c:axId val="390330944"/>
      </c:barChart>
      <c:catAx>
        <c:axId val="390330384"/>
        <c:scaling>
          <c:orientation val="minMax"/>
        </c:scaling>
        <c:delete val="1"/>
        <c:axPos val="l"/>
        <c:numFmt formatCode="General" sourceLinked="0"/>
        <c:majorTickMark val="out"/>
        <c:minorTickMark val="none"/>
        <c:tickLblPos val="nextTo"/>
        <c:crossAx val="390330944"/>
        <c:crosses val="autoZero"/>
        <c:auto val="1"/>
        <c:lblAlgn val="ctr"/>
        <c:lblOffset val="100"/>
        <c:noMultiLvlLbl val="0"/>
      </c:catAx>
      <c:valAx>
        <c:axId val="390330944"/>
        <c:scaling>
          <c:orientation val="minMax"/>
          <c:max val="1"/>
        </c:scaling>
        <c:delete val="1"/>
        <c:axPos val="t"/>
        <c:numFmt formatCode="0%" sourceLinked="1"/>
        <c:majorTickMark val="out"/>
        <c:minorTickMark val="none"/>
        <c:tickLblPos val="nextTo"/>
        <c:crossAx val="390330384"/>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29</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19</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13</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8</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8</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1408192"/>
        <c:axId val="391408752"/>
      </c:barChart>
      <c:catAx>
        <c:axId val="391408192"/>
        <c:scaling>
          <c:orientation val="minMax"/>
        </c:scaling>
        <c:delete val="1"/>
        <c:axPos val="l"/>
        <c:numFmt formatCode="General" sourceLinked="0"/>
        <c:majorTickMark val="out"/>
        <c:minorTickMark val="none"/>
        <c:tickLblPos val="nextTo"/>
        <c:crossAx val="391408752"/>
        <c:crosses val="autoZero"/>
        <c:auto val="1"/>
        <c:lblAlgn val="ctr"/>
        <c:lblOffset val="100"/>
        <c:noMultiLvlLbl val="0"/>
      </c:catAx>
      <c:valAx>
        <c:axId val="391408752"/>
        <c:scaling>
          <c:orientation val="minMax"/>
          <c:max val="1"/>
        </c:scaling>
        <c:delete val="1"/>
        <c:axPos val="t"/>
        <c:numFmt formatCode="0%" sourceLinked="1"/>
        <c:majorTickMark val="out"/>
        <c:minorTickMark val="none"/>
        <c:tickLblPos val="nextTo"/>
        <c:crossAx val="391408192"/>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62</c:v>
                </c:pt>
                <c:pt idx="1">
                  <c:v>41</c:v>
                </c:pt>
                <c:pt idx="2">
                  <c:v>28</c:v>
                </c:pt>
              </c:numCache>
            </c:numRef>
          </c:val>
        </c:ser>
        <c:dLbls>
          <c:showLegendKey val="0"/>
          <c:showVal val="0"/>
          <c:showCatName val="0"/>
          <c:showSerName val="0"/>
          <c:showPercent val="0"/>
          <c:showBubbleSize val="0"/>
        </c:dLbls>
        <c:gapWidth val="57"/>
        <c:axId val="391412112"/>
        <c:axId val="391412672"/>
      </c:barChart>
      <c:catAx>
        <c:axId val="39141211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412672"/>
        <c:crosses val="autoZero"/>
        <c:auto val="1"/>
        <c:lblAlgn val="ctr"/>
        <c:lblOffset val="100"/>
        <c:noMultiLvlLbl val="0"/>
      </c:catAx>
      <c:valAx>
        <c:axId val="391412672"/>
        <c:scaling>
          <c:orientation val="minMax"/>
          <c:max val="100"/>
          <c:min val="0"/>
        </c:scaling>
        <c:delete val="1"/>
        <c:axPos val="t"/>
        <c:numFmt formatCode="General" sourceLinked="1"/>
        <c:majorTickMark val="out"/>
        <c:minorTickMark val="none"/>
        <c:tickLblPos val="nextTo"/>
        <c:crossAx val="39141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Sheet1!$A$1</c:f>
              <c:strCache>
                <c:ptCount val="1"/>
                <c:pt idx="0">
                  <c:v>Column1</c:v>
                </c:pt>
              </c:strCache>
            </c:strRef>
          </c:tx>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c:f>
              <c:numCache>
                <c:formatCode>General</c:formatCode>
                <c:ptCount val="1"/>
              </c:numCache>
            </c:numRef>
          </c:val>
        </c:ser>
        <c:ser>
          <c:idx val="1"/>
          <c:order val="1"/>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c:f>
              <c:numCache>
                <c:formatCode>General</c:formatCode>
                <c:ptCount val="1"/>
                <c:pt idx="0">
                  <c:v>89</c:v>
                </c:pt>
              </c:numCache>
            </c:numRef>
          </c:val>
        </c:ser>
        <c:ser>
          <c:idx val="2"/>
          <c:order val="2"/>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f>
              <c:numCache>
                <c:formatCode>General</c:formatCode>
                <c:ptCount val="1"/>
                <c:pt idx="0">
                  <c:v>8</c:v>
                </c:pt>
              </c:numCache>
            </c:numRef>
          </c:val>
        </c:ser>
        <c:ser>
          <c:idx val="3"/>
          <c:order val="3"/>
          <c:tx>
            <c:strRef>
              <c:f>Sheet1!$D$1</c:f>
              <c:strCache>
                <c:ptCount val="1"/>
                <c:pt idx="0">
                  <c:v>Between five and ten hours</c:v>
                </c:pt>
              </c:strCache>
            </c:strRef>
          </c:tx>
          <c:spPr>
            <a:solidFill>
              <a:srgbClr val="A6DA24"/>
            </a:solidFill>
            <a:ln w="0">
              <a:solidFill>
                <a:sysClr val="window" lastClr="FFFFFF"/>
              </a:solidFill>
            </a:ln>
            <a:effectLst/>
          </c:spPr>
          <c:invertIfNegative val="0"/>
          <c:dLbls>
            <c:delete val="1"/>
          </c:dLbls>
          <c:val>
            <c:numRef>
              <c:f>Sheet1!$D$2</c:f>
              <c:numCache>
                <c:formatCode>General</c:formatCode>
                <c:ptCount val="1"/>
                <c:pt idx="0">
                  <c:v>1</c:v>
                </c:pt>
              </c:numCache>
            </c:numRef>
          </c:val>
        </c:ser>
        <c:ser>
          <c:idx val="4"/>
          <c:order val="4"/>
          <c:tx>
            <c:strRef>
              <c:f>Sheet1!$E$1</c:f>
              <c:strCache>
                <c:ptCount val="1"/>
                <c:pt idx="0">
                  <c:v>More than ten hours</c:v>
                </c:pt>
              </c:strCache>
            </c:strRef>
          </c:tx>
          <c:spPr>
            <a:solidFill>
              <a:srgbClr val="D1EC8C"/>
            </a:solidFill>
            <a:ln w="0">
              <a:solidFill>
                <a:sysClr val="window" lastClr="FFFFFF"/>
              </a:solidFill>
            </a:ln>
            <a:effectLst/>
          </c:spPr>
          <c:invertIfNegative val="0"/>
          <c:dLbls>
            <c:delete val="1"/>
          </c:dLbls>
          <c:val>
            <c:numRef>
              <c:f>Sheet1!$E$2</c:f>
              <c:numCache>
                <c:formatCode>General</c:formatCode>
                <c:ptCount val="1"/>
                <c:pt idx="0">
                  <c:v>2</c:v>
                </c:pt>
              </c:numCache>
            </c:numRef>
          </c:val>
        </c:ser>
        <c:ser>
          <c:idx val="5"/>
          <c:order val="5"/>
          <c:tx>
            <c:strRef>
              <c:f>Sheet1!$F$1</c:f>
              <c:strCache>
                <c:ptCount val="1"/>
                <c:pt idx="0">
                  <c:v>Don’t know/ don’t remember</c:v>
                </c:pt>
              </c:strCache>
            </c:strRef>
          </c:tx>
          <c:spPr>
            <a:solidFill>
              <a:sysClr val="window" lastClr="FFFFFF">
                <a:lumMod val="75000"/>
              </a:sysClr>
            </a:solidFill>
            <a:ln>
              <a:noFill/>
            </a:ln>
            <a:effectLst/>
          </c:spPr>
          <c:invertIfNegative val="0"/>
          <c:dLbls>
            <c:delete val="1"/>
          </c:dLbls>
          <c:val>
            <c:numRef>
              <c:f>Sheet1!$F$2</c:f>
              <c:numCache>
                <c:formatCode>General</c:formatCode>
                <c:ptCount val="1"/>
                <c:pt idx="0">
                  <c:v>1</c:v>
                </c:pt>
              </c:numCache>
            </c:numRef>
          </c:val>
        </c:ser>
        <c:dLbls>
          <c:dLblPos val="ctr"/>
          <c:showLegendKey val="0"/>
          <c:showVal val="1"/>
          <c:showCatName val="0"/>
          <c:showSerName val="0"/>
          <c:showPercent val="0"/>
          <c:showBubbleSize val="0"/>
        </c:dLbls>
        <c:gapWidth val="89"/>
        <c:overlap val="100"/>
        <c:axId val="391415472"/>
        <c:axId val="391416032"/>
      </c:barChart>
      <c:catAx>
        <c:axId val="391415472"/>
        <c:scaling>
          <c:orientation val="minMax"/>
        </c:scaling>
        <c:delete val="1"/>
        <c:axPos val="l"/>
        <c:numFmt formatCode="General" sourceLinked="0"/>
        <c:majorTickMark val="out"/>
        <c:minorTickMark val="none"/>
        <c:tickLblPos val="nextTo"/>
        <c:crossAx val="391416032"/>
        <c:crosses val="autoZero"/>
        <c:auto val="1"/>
        <c:lblAlgn val="ctr"/>
        <c:lblOffset val="100"/>
        <c:noMultiLvlLbl val="0"/>
      </c:catAx>
      <c:valAx>
        <c:axId val="391416032"/>
        <c:scaling>
          <c:orientation val="minMax"/>
          <c:max val="1"/>
        </c:scaling>
        <c:delete val="1"/>
        <c:axPos val="t"/>
        <c:numFmt formatCode="0%" sourceLinked="1"/>
        <c:majorTickMark val="out"/>
        <c:minorTickMark val="none"/>
        <c:tickLblPos val="nextTo"/>
        <c:crossAx val="39141547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82</c:v>
                </c:pt>
                <c:pt idx="1">
                  <c:v>21</c:v>
                </c:pt>
                <c:pt idx="2">
                  <c:v>9</c:v>
                </c:pt>
              </c:numCache>
            </c:numRef>
          </c:val>
        </c:ser>
        <c:dLbls>
          <c:showLegendKey val="0"/>
          <c:showVal val="0"/>
          <c:showCatName val="0"/>
          <c:showSerName val="0"/>
          <c:showPercent val="0"/>
          <c:showBubbleSize val="0"/>
        </c:dLbls>
        <c:gapWidth val="57"/>
        <c:axId val="391418272"/>
        <c:axId val="391418832"/>
      </c:barChart>
      <c:catAx>
        <c:axId val="39141827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418832"/>
        <c:crosses val="autoZero"/>
        <c:auto val="1"/>
        <c:lblAlgn val="ctr"/>
        <c:lblOffset val="100"/>
        <c:noMultiLvlLbl val="0"/>
      </c:catAx>
      <c:valAx>
        <c:axId val="391418832"/>
        <c:scaling>
          <c:orientation val="minMax"/>
          <c:max val="100"/>
          <c:min val="0"/>
        </c:scaling>
        <c:delete val="1"/>
        <c:axPos val="t"/>
        <c:numFmt formatCode="General" sourceLinked="1"/>
        <c:majorTickMark val="out"/>
        <c:minorTickMark val="none"/>
        <c:tickLblPos val="nextTo"/>
        <c:crossAx val="391418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90</c:v>
                </c:pt>
                <c:pt idx="1">
                  <c:v>8</c:v>
                </c:pt>
                <c:pt idx="2">
                  <c:v>2</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51</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32</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8</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91424992"/>
        <c:axId val="391425552"/>
      </c:barChart>
      <c:catAx>
        <c:axId val="391424992"/>
        <c:scaling>
          <c:orientation val="minMax"/>
        </c:scaling>
        <c:delete val="1"/>
        <c:axPos val="l"/>
        <c:numFmt formatCode="General" sourceLinked="0"/>
        <c:majorTickMark val="out"/>
        <c:minorTickMark val="none"/>
        <c:tickLblPos val="nextTo"/>
        <c:crossAx val="391425552"/>
        <c:crosses val="autoZero"/>
        <c:auto val="1"/>
        <c:lblAlgn val="ctr"/>
        <c:lblOffset val="100"/>
        <c:noMultiLvlLbl val="0"/>
      </c:catAx>
      <c:valAx>
        <c:axId val="391425552"/>
        <c:scaling>
          <c:orientation val="minMax"/>
          <c:max val="1"/>
        </c:scaling>
        <c:delete val="1"/>
        <c:axPos val="t"/>
        <c:numFmt formatCode="0%" sourceLinked="1"/>
        <c:majorTickMark val="out"/>
        <c:minorTickMark val="none"/>
        <c:tickLblPos val="nextTo"/>
        <c:crossAx val="391424992"/>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Average problem value ($)</c:v>
                </c:pt>
              </c:strCache>
            </c:strRef>
          </c:tx>
          <c:spPr>
            <a:ln w="19050" cap="rnd">
              <a:noFill/>
              <a:round/>
            </a:ln>
            <a:effectLst/>
          </c:spPr>
          <c:marker>
            <c:symbol val="circle"/>
            <c:size val="11"/>
            <c:spPr>
              <a:solidFill>
                <a:schemeClr val="accent1"/>
              </a:solidFill>
              <a:ln w="9525">
                <a:noFill/>
              </a:ln>
              <a:effectLst/>
            </c:spPr>
          </c:marker>
          <c:dPt>
            <c:idx val="0"/>
            <c:marker>
              <c:spPr>
                <a:solidFill>
                  <a:srgbClr val="C00000"/>
                </a:solidFill>
                <a:ln w="9525">
                  <a:noFill/>
                </a:ln>
                <a:effectLst/>
              </c:spPr>
            </c:marker>
            <c:bubble3D val="0"/>
          </c:dPt>
          <c:dPt>
            <c:idx val="1"/>
            <c:marker>
              <c:spPr>
                <a:solidFill>
                  <a:srgbClr val="C00000"/>
                </a:solidFill>
                <a:ln w="9525">
                  <a:noFill/>
                </a:ln>
                <a:effectLst/>
              </c:spPr>
            </c:marker>
            <c:bubble3D val="0"/>
          </c:dPt>
          <c:dPt>
            <c:idx val="2"/>
            <c:marker>
              <c:spPr>
                <a:solidFill>
                  <a:srgbClr val="FFC000"/>
                </a:solidFill>
                <a:ln w="9525">
                  <a:noFill/>
                </a:ln>
                <a:effectLst/>
              </c:spPr>
            </c:marker>
            <c:bubble3D val="0"/>
          </c:dPt>
          <c:dPt>
            <c:idx val="3"/>
            <c:marker>
              <c:spPr>
                <a:solidFill>
                  <a:srgbClr val="FFC000"/>
                </a:solidFill>
                <a:ln w="9525">
                  <a:noFill/>
                </a:ln>
                <a:effectLst/>
              </c:spPr>
            </c:marker>
            <c:bubble3D val="0"/>
          </c:dPt>
          <c:dPt>
            <c:idx val="4"/>
            <c:marker>
              <c:spPr>
                <a:solidFill>
                  <a:srgbClr val="FFFF00"/>
                </a:solidFill>
                <a:ln w="9525">
                  <a:noFill/>
                </a:ln>
                <a:effectLst/>
              </c:spPr>
            </c:marker>
            <c:bubble3D val="0"/>
          </c:dPt>
          <c:dPt>
            <c:idx val="5"/>
            <c:marker>
              <c:spPr>
                <a:solidFill>
                  <a:srgbClr val="FFC000"/>
                </a:solidFill>
                <a:ln w="9525">
                  <a:noFill/>
                </a:ln>
                <a:effectLst/>
              </c:spPr>
            </c:marker>
            <c:bubble3D val="0"/>
          </c:dPt>
          <c:dPt>
            <c:idx val="6"/>
            <c:marker>
              <c:spPr>
                <a:solidFill>
                  <a:srgbClr val="C00000"/>
                </a:solidFill>
                <a:ln w="9525">
                  <a:noFill/>
                </a:ln>
                <a:effectLst/>
              </c:spPr>
            </c:marker>
            <c:bubble3D val="0"/>
          </c:dPt>
          <c:dPt>
            <c:idx val="7"/>
            <c:marker>
              <c:spPr>
                <a:solidFill>
                  <a:srgbClr val="FFC000"/>
                </a:solidFill>
                <a:ln w="9525">
                  <a:noFill/>
                </a:ln>
                <a:effectLst/>
              </c:spPr>
            </c:marker>
            <c:bubble3D val="0"/>
          </c:dPt>
          <c:dPt>
            <c:idx val="8"/>
            <c:marker>
              <c:spPr>
                <a:solidFill>
                  <a:srgbClr val="FFC000"/>
                </a:solidFill>
                <a:ln w="9525">
                  <a:noFill/>
                </a:ln>
                <a:effectLst/>
              </c:spPr>
            </c:marker>
            <c:bubble3D val="0"/>
          </c:dPt>
          <c:dPt>
            <c:idx val="9"/>
            <c:marker>
              <c:spPr>
                <a:solidFill>
                  <a:srgbClr val="C00000"/>
                </a:solidFill>
                <a:ln w="9525">
                  <a:noFill/>
                </a:ln>
                <a:effectLst/>
              </c:spPr>
            </c:marker>
            <c:bubble3D val="0"/>
          </c:dPt>
          <c:xVal>
            <c:numRef>
              <c:f>Sheet1!$B$2:$B$11</c:f>
              <c:numCache>
                <c:formatCode>General</c:formatCode>
                <c:ptCount val="10"/>
                <c:pt idx="0">
                  <c:v>3</c:v>
                </c:pt>
                <c:pt idx="1">
                  <c:v>3</c:v>
                </c:pt>
                <c:pt idx="2">
                  <c:v>6</c:v>
                </c:pt>
                <c:pt idx="3">
                  <c:v>10</c:v>
                </c:pt>
                <c:pt idx="4">
                  <c:v>11</c:v>
                </c:pt>
                <c:pt idx="5">
                  <c:v>11</c:v>
                </c:pt>
                <c:pt idx="6">
                  <c:v>12</c:v>
                </c:pt>
                <c:pt idx="7">
                  <c:v>13</c:v>
                </c:pt>
                <c:pt idx="8">
                  <c:v>19</c:v>
                </c:pt>
                <c:pt idx="9">
                  <c:v>26</c:v>
                </c:pt>
              </c:numCache>
            </c:numRef>
          </c:xVal>
          <c:yVal>
            <c:numRef>
              <c:f>Sheet1!$C$2:$C$11</c:f>
              <c:numCache>
                <c:formatCode>_("$"* #,##0.00_);_("$"* \(#,##0.00\);_("$"* "-"??_);_(@_)</c:formatCode>
                <c:ptCount val="10"/>
                <c:pt idx="0">
                  <c:v>186.56</c:v>
                </c:pt>
                <c:pt idx="1">
                  <c:v>128.47</c:v>
                </c:pt>
                <c:pt idx="2">
                  <c:v>97.11</c:v>
                </c:pt>
                <c:pt idx="3">
                  <c:v>509.28</c:v>
                </c:pt>
                <c:pt idx="4">
                  <c:v>55.22</c:v>
                </c:pt>
                <c:pt idx="5">
                  <c:v>70.2</c:v>
                </c:pt>
                <c:pt idx="6">
                  <c:v>440.49</c:v>
                </c:pt>
                <c:pt idx="7">
                  <c:v>199.88</c:v>
                </c:pt>
                <c:pt idx="8">
                  <c:v>33.909999999999997</c:v>
                </c:pt>
                <c:pt idx="9">
                  <c:v>48.21</c:v>
                </c:pt>
              </c:numCache>
            </c:numRef>
          </c:yVal>
          <c:smooth val="0"/>
        </c:ser>
        <c:dLbls>
          <c:showLegendKey val="0"/>
          <c:showVal val="0"/>
          <c:showCatName val="0"/>
          <c:showSerName val="0"/>
          <c:showPercent val="0"/>
          <c:showBubbleSize val="0"/>
        </c:dLbls>
        <c:axId val="345036448"/>
        <c:axId val="345037008"/>
      </c:scatterChart>
      <c:valAx>
        <c:axId val="345036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Problem</a:t>
                </a:r>
                <a:r>
                  <a:rPr lang="en-NZ" baseline="0" dirty="0" smtClean="0"/>
                  <a:t> incidence (%)</a:t>
                </a:r>
                <a:endParaRPr lang="en-NZ"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7008"/>
        <c:crosses val="autoZero"/>
        <c:crossBetween val="midCat"/>
      </c:valAx>
      <c:valAx>
        <c:axId val="345037008"/>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Average</a:t>
                </a:r>
                <a:r>
                  <a:rPr lang="en-NZ" baseline="0" dirty="0" smtClean="0"/>
                  <a:t> problem value</a:t>
                </a:r>
                <a:endParaRPr lang="en-NZ" dirty="0"/>
              </a:p>
            </c:rich>
          </c:tx>
          <c:overlay val="0"/>
          <c:spPr>
            <a:noFill/>
            <a:ln>
              <a:noFill/>
            </a:ln>
            <a:effectLst/>
          </c:spPr>
        </c:title>
        <c:numFmt formatCode="_(&quot;$&quot;* #,##0_);_(&quot;$&quot;* \(#,##0\);_(&quot;$&quot;* &quot;-&quot;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036448"/>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35</c:v>
                </c:pt>
                <c:pt idx="1">
                  <c:v>13</c:v>
                </c:pt>
                <c:pt idx="2">
                  <c:v>9</c:v>
                </c:pt>
              </c:numCache>
            </c:numRef>
          </c:val>
        </c:ser>
        <c:dLbls>
          <c:showLegendKey val="0"/>
          <c:showVal val="0"/>
          <c:showCatName val="0"/>
          <c:showSerName val="0"/>
          <c:showPercent val="0"/>
          <c:showBubbleSize val="0"/>
        </c:dLbls>
        <c:gapWidth val="57"/>
        <c:axId val="391428912"/>
        <c:axId val="391429472"/>
      </c:barChart>
      <c:catAx>
        <c:axId val="39142891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429472"/>
        <c:crosses val="autoZero"/>
        <c:auto val="1"/>
        <c:lblAlgn val="ctr"/>
        <c:lblOffset val="100"/>
        <c:noMultiLvlLbl val="0"/>
      </c:catAx>
      <c:valAx>
        <c:axId val="391429472"/>
        <c:scaling>
          <c:orientation val="minMax"/>
          <c:max val="100"/>
          <c:min val="0"/>
        </c:scaling>
        <c:delete val="1"/>
        <c:axPos val="t"/>
        <c:numFmt formatCode="General" sourceLinked="1"/>
        <c:majorTickMark val="out"/>
        <c:minorTickMark val="none"/>
        <c:tickLblPos val="nextTo"/>
        <c:crossAx val="39142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23</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16</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14</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15</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5</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6</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11</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10</c:v>
                </c:pt>
              </c:numCache>
            </c:numRef>
          </c:val>
        </c:ser>
        <c:dLbls>
          <c:dLblPos val="ctr"/>
          <c:showLegendKey val="0"/>
          <c:showVal val="1"/>
          <c:showCatName val="0"/>
          <c:showSerName val="0"/>
          <c:showPercent val="0"/>
          <c:showBubbleSize val="0"/>
        </c:dLbls>
        <c:gapWidth val="89"/>
        <c:overlap val="100"/>
        <c:axId val="391435072"/>
        <c:axId val="391435632"/>
      </c:barChart>
      <c:catAx>
        <c:axId val="391435072"/>
        <c:scaling>
          <c:orientation val="minMax"/>
        </c:scaling>
        <c:delete val="1"/>
        <c:axPos val="l"/>
        <c:numFmt formatCode="General" sourceLinked="0"/>
        <c:majorTickMark val="out"/>
        <c:minorTickMark val="none"/>
        <c:tickLblPos val="nextTo"/>
        <c:crossAx val="391435632"/>
        <c:crosses val="autoZero"/>
        <c:auto val="1"/>
        <c:lblAlgn val="ctr"/>
        <c:lblOffset val="100"/>
        <c:noMultiLvlLbl val="0"/>
      </c:catAx>
      <c:valAx>
        <c:axId val="391435632"/>
        <c:scaling>
          <c:orientation val="minMax"/>
          <c:max val="1"/>
        </c:scaling>
        <c:delete val="1"/>
        <c:axPos val="t"/>
        <c:numFmt formatCode="0%" sourceLinked="1"/>
        <c:majorTickMark val="out"/>
        <c:minorTickMark val="none"/>
        <c:tickLblPos val="nextTo"/>
        <c:crossAx val="39143507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3211952"/>
        <c:axId val="393212512"/>
      </c:barChart>
      <c:catAx>
        <c:axId val="393211952"/>
        <c:scaling>
          <c:orientation val="minMax"/>
        </c:scaling>
        <c:delete val="1"/>
        <c:axPos val="l"/>
        <c:numFmt formatCode="General" sourceLinked="0"/>
        <c:majorTickMark val="out"/>
        <c:minorTickMark val="none"/>
        <c:tickLblPos val="nextTo"/>
        <c:crossAx val="393212512"/>
        <c:crosses val="autoZero"/>
        <c:auto val="1"/>
        <c:lblAlgn val="ctr"/>
        <c:lblOffset val="100"/>
        <c:noMultiLvlLbl val="0"/>
      </c:catAx>
      <c:valAx>
        <c:axId val="393212512"/>
        <c:scaling>
          <c:orientation val="minMax"/>
          <c:max val="1"/>
        </c:scaling>
        <c:delete val="1"/>
        <c:axPos val="t"/>
        <c:numFmt formatCode="0%" sourceLinked="1"/>
        <c:majorTickMark val="out"/>
        <c:minorTickMark val="none"/>
        <c:tickLblPos val="nextTo"/>
        <c:crossAx val="393211952"/>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36</c:v>
                </c:pt>
                <c:pt idx="1">
                  <c:v>22</c:v>
                </c:pt>
                <c:pt idx="2">
                  <c:v>19</c:v>
                </c:pt>
              </c:numCache>
            </c:numRef>
          </c:val>
        </c:ser>
        <c:dLbls>
          <c:showLegendKey val="0"/>
          <c:showVal val="0"/>
          <c:showCatName val="0"/>
          <c:showSerName val="0"/>
          <c:showPercent val="0"/>
          <c:showBubbleSize val="0"/>
        </c:dLbls>
        <c:gapWidth val="57"/>
        <c:axId val="393209152"/>
        <c:axId val="393215312"/>
      </c:barChart>
      <c:catAx>
        <c:axId val="393209152"/>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215312"/>
        <c:crosses val="autoZero"/>
        <c:auto val="1"/>
        <c:lblAlgn val="ctr"/>
        <c:lblOffset val="100"/>
        <c:noMultiLvlLbl val="0"/>
      </c:catAx>
      <c:valAx>
        <c:axId val="393215312"/>
        <c:scaling>
          <c:orientation val="minMax"/>
          <c:max val="100"/>
          <c:min val="0"/>
        </c:scaling>
        <c:delete val="1"/>
        <c:axPos val="t"/>
        <c:numFmt formatCode="General" sourceLinked="1"/>
        <c:majorTickMark val="out"/>
        <c:minorTickMark val="none"/>
        <c:tickLblPos val="nextTo"/>
        <c:crossAx val="39320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36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37</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14</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11</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2</c:v>
                </c:pt>
              </c:numCache>
            </c:numRef>
          </c:val>
        </c:ser>
        <c:dLbls>
          <c:dLblPos val="ctr"/>
          <c:showLegendKey val="0"/>
          <c:showVal val="1"/>
          <c:showCatName val="0"/>
          <c:showSerName val="0"/>
          <c:showPercent val="0"/>
          <c:showBubbleSize val="0"/>
        </c:dLbls>
        <c:gapWidth val="89"/>
        <c:overlap val="100"/>
        <c:axId val="393219792"/>
        <c:axId val="393220352"/>
      </c:barChart>
      <c:catAx>
        <c:axId val="393219792"/>
        <c:scaling>
          <c:orientation val="minMax"/>
        </c:scaling>
        <c:delete val="1"/>
        <c:axPos val="l"/>
        <c:numFmt formatCode="General" sourceLinked="0"/>
        <c:majorTickMark val="out"/>
        <c:minorTickMark val="none"/>
        <c:tickLblPos val="nextTo"/>
        <c:crossAx val="393220352"/>
        <c:crosses val="autoZero"/>
        <c:auto val="1"/>
        <c:lblAlgn val="ctr"/>
        <c:lblOffset val="100"/>
        <c:noMultiLvlLbl val="0"/>
      </c:catAx>
      <c:valAx>
        <c:axId val="393220352"/>
        <c:scaling>
          <c:orientation val="minMax"/>
          <c:max val="1"/>
        </c:scaling>
        <c:delete val="1"/>
        <c:axPos val="t"/>
        <c:numFmt formatCode="0%" sourceLinked="1"/>
        <c:majorTickMark val="out"/>
        <c:minorTickMark val="none"/>
        <c:tickLblPos val="nextTo"/>
        <c:crossAx val="39321979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394874368"/>
        <c:axId val="394874928"/>
      </c:barChart>
      <c:catAx>
        <c:axId val="394874368"/>
        <c:scaling>
          <c:orientation val="minMax"/>
        </c:scaling>
        <c:delete val="1"/>
        <c:axPos val="l"/>
        <c:numFmt formatCode="General" sourceLinked="0"/>
        <c:majorTickMark val="out"/>
        <c:minorTickMark val="none"/>
        <c:tickLblPos val="nextTo"/>
        <c:crossAx val="394874928"/>
        <c:crosses val="autoZero"/>
        <c:auto val="1"/>
        <c:lblAlgn val="ctr"/>
        <c:lblOffset val="100"/>
        <c:noMultiLvlLbl val="0"/>
      </c:catAx>
      <c:valAx>
        <c:axId val="394874928"/>
        <c:scaling>
          <c:orientation val="minMax"/>
          <c:max val="1"/>
        </c:scaling>
        <c:delete val="1"/>
        <c:axPos val="t"/>
        <c:numFmt formatCode="0%" sourceLinked="1"/>
        <c:majorTickMark val="out"/>
        <c:minorTickMark val="none"/>
        <c:tickLblPos val="nextTo"/>
        <c:crossAx val="394874368"/>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89</c:v>
                </c:pt>
                <c:pt idx="1">
                  <c:v>14</c:v>
                </c:pt>
                <c:pt idx="2">
                  <c:v>7</c:v>
                </c:pt>
              </c:numCache>
            </c:numRef>
          </c:val>
        </c:ser>
        <c:dLbls>
          <c:showLegendKey val="0"/>
          <c:showVal val="0"/>
          <c:showCatName val="0"/>
          <c:showSerName val="0"/>
          <c:showPercent val="0"/>
          <c:showBubbleSize val="0"/>
        </c:dLbls>
        <c:gapWidth val="57"/>
        <c:axId val="394876608"/>
        <c:axId val="394877728"/>
      </c:barChart>
      <c:catAx>
        <c:axId val="39487660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877728"/>
        <c:crosses val="autoZero"/>
        <c:auto val="1"/>
        <c:lblAlgn val="ctr"/>
        <c:lblOffset val="100"/>
        <c:noMultiLvlLbl val="0"/>
      </c:catAx>
      <c:valAx>
        <c:axId val="394877728"/>
        <c:scaling>
          <c:orientation val="minMax"/>
          <c:max val="100"/>
          <c:min val="0"/>
        </c:scaling>
        <c:delete val="1"/>
        <c:axPos val="t"/>
        <c:numFmt formatCode="General" sourceLinked="1"/>
        <c:majorTickMark val="out"/>
        <c:minorTickMark val="none"/>
        <c:tickLblPos val="nextTo"/>
        <c:crossAx val="39487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87</c:v>
                </c:pt>
                <c:pt idx="1">
                  <c:v>13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61</c:v>
                </c:pt>
                <c:pt idx="1">
                  <c:v>12</c:v>
                </c:pt>
                <c:pt idx="2">
                  <c:v>8</c:v>
                </c:pt>
              </c:numCache>
            </c:numRef>
          </c:val>
        </c:ser>
        <c:dLbls>
          <c:showLegendKey val="0"/>
          <c:showVal val="0"/>
          <c:showCatName val="0"/>
          <c:showSerName val="0"/>
          <c:showPercent val="0"/>
          <c:showBubbleSize val="0"/>
        </c:dLbls>
        <c:gapWidth val="57"/>
        <c:axId val="394885008"/>
        <c:axId val="394885568"/>
      </c:barChart>
      <c:catAx>
        <c:axId val="39488500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885568"/>
        <c:crosses val="autoZero"/>
        <c:auto val="1"/>
        <c:lblAlgn val="ctr"/>
        <c:lblOffset val="100"/>
        <c:noMultiLvlLbl val="0"/>
      </c:catAx>
      <c:valAx>
        <c:axId val="394885568"/>
        <c:scaling>
          <c:orientation val="minMax"/>
          <c:max val="100"/>
          <c:min val="0"/>
        </c:scaling>
        <c:delete val="1"/>
        <c:axPos val="t"/>
        <c:numFmt formatCode="General" sourceLinked="1"/>
        <c:majorTickMark val="out"/>
        <c:minorTickMark val="none"/>
        <c:tickLblPos val="nextTo"/>
        <c:crossAx val="39488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24</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14</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21</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10</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14</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6</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8</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3</c:v>
                </c:pt>
              </c:numCache>
            </c:numRef>
          </c:val>
        </c:ser>
        <c:dLbls>
          <c:dLblPos val="ctr"/>
          <c:showLegendKey val="0"/>
          <c:showVal val="1"/>
          <c:showCatName val="0"/>
          <c:showSerName val="0"/>
          <c:showPercent val="0"/>
          <c:showBubbleSize val="0"/>
        </c:dLbls>
        <c:gapWidth val="89"/>
        <c:overlap val="100"/>
        <c:axId val="394890608"/>
        <c:axId val="394891168"/>
      </c:barChart>
      <c:catAx>
        <c:axId val="394890608"/>
        <c:scaling>
          <c:orientation val="minMax"/>
        </c:scaling>
        <c:delete val="1"/>
        <c:axPos val="l"/>
        <c:numFmt formatCode="General" sourceLinked="0"/>
        <c:majorTickMark val="out"/>
        <c:minorTickMark val="none"/>
        <c:tickLblPos val="nextTo"/>
        <c:crossAx val="394891168"/>
        <c:crosses val="autoZero"/>
        <c:auto val="1"/>
        <c:lblAlgn val="ctr"/>
        <c:lblOffset val="100"/>
        <c:noMultiLvlLbl val="0"/>
      </c:catAx>
      <c:valAx>
        <c:axId val="394891168"/>
        <c:scaling>
          <c:orientation val="minMax"/>
          <c:max val="1"/>
        </c:scaling>
        <c:delete val="1"/>
        <c:axPos val="t"/>
        <c:numFmt formatCode="0%" sourceLinked="1"/>
        <c:majorTickMark val="out"/>
        <c:minorTickMark val="none"/>
        <c:tickLblPos val="nextTo"/>
        <c:crossAx val="39489060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Median original cost ($)</c:v>
                </c:pt>
              </c:strCache>
            </c:strRef>
          </c:tx>
          <c:spPr>
            <a:ln w="19050" cap="rnd">
              <a:noFill/>
              <a:round/>
            </a:ln>
            <a:effectLst/>
          </c:spPr>
          <c:marker>
            <c:symbol val="circle"/>
            <c:size val="11"/>
            <c:spPr>
              <a:solidFill>
                <a:schemeClr val="accent1"/>
              </a:solidFill>
              <a:ln w="9525">
                <a:noFill/>
              </a:ln>
              <a:effectLst/>
            </c:spPr>
          </c:marker>
          <c:dPt>
            <c:idx val="0"/>
            <c:marker>
              <c:spPr>
                <a:solidFill>
                  <a:srgbClr val="00B050"/>
                </a:solidFill>
                <a:ln w="9525">
                  <a:noFill/>
                </a:ln>
                <a:effectLst/>
              </c:spPr>
            </c:marker>
            <c:bubble3D val="0"/>
          </c:dPt>
          <c:dPt>
            <c:idx val="1"/>
            <c:marker>
              <c:spPr>
                <a:solidFill>
                  <a:srgbClr val="FFC000"/>
                </a:solidFill>
                <a:ln w="9525">
                  <a:noFill/>
                </a:ln>
                <a:effectLst/>
              </c:spPr>
            </c:marker>
            <c:bubble3D val="0"/>
          </c:dPt>
          <c:dPt>
            <c:idx val="2"/>
            <c:marker>
              <c:spPr>
                <a:solidFill>
                  <a:srgbClr val="FFFF00"/>
                </a:solidFill>
                <a:ln w="9525">
                  <a:noFill/>
                </a:ln>
                <a:effectLst/>
              </c:spPr>
            </c:marker>
            <c:bubble3D val="0"/>
          </c:dPt>
          <c:dPt>
            <c:idx val="3"/>
            <c:marker>
              <c:spPr>
                <a:solidFill>
                  <a:srgbClr val="FFFF00"/>
                </a:solidFill>
                <a:ln w="9525">
                  <a:noFill/>
                </a:ln>
                <a:effectLst/>
              </c:spPr>
            </c:marker>
            <c:bubble3D val="0"/>
          </c:dPt>
          <c:dPt>
            <c:idx val="4"/>
            <c:marker>
              <c:spPr>
                <a:solidFill>
                  <a:srgbClr val="00B050"/>
                </a:solidFill>
                <a:ln w="9525">
                  <a:noFill/>
                </a:ln>
                <a:effectLst/>
              </c:spPr>
            </c:marker>
            <c:bubble3D val="0"/>
          </c:dPt>
          <c:dPt>
            <c:idx val="5"/>
            <c:marker>
              <c:spPr>
                <a:solidFill>
                  <a:srgbClr val="00B050"/>
                </a:solidFill>
                <a:ln w="9525">
                  <a:noFill/>
                </a:ln>
                <a:effectLst/>
              </c:spPr>
            </c:marker>
            <c:bubble3D val="0"/>
          </c:dPt>
          <c:dPt>
            <c:idx val="6"/>
            <c:marker>
              <c:spPr>
                <a:solidFill>
                  <a:srgbClr val="FFFF00"/>
                </a:solidFill>
                <a:ln w="9525">
                  <a:noFill/>
                </a:ln>
                <a:effectLst/>
              </c:spPr>
            </c:marker>
            <c:bubble3D val="0"/>
          </c:dPt>
          <c:xVal>
            <c:numRef>
              <c:f>Sheet1!$B$2:$B$8</c:f>
              <c:numCache>
                <c:formatCode>General</c:formatCode>
                <c:ptCount val="7"/>
                <c:pt idx="0">
                  <c:v>5</c:v>
                </c:pt>
                <c:pt idx="1">
                  <c:v>5</c:v>
                </c:pt>
                <c:pt idx="2">
                  <c:v>10</c:v>
                </c:pt>
                <c:pt idx="3">
                  <c:v>11</c:v>
                </c:pt>
                <c:pt idx="4">
                  <c:v>24</c:v>
                </c:pt>
                <c:pt idx="5">
                  <c:v>32</c:v>
                </c:pt>
                <c:pt idx="6">
                  <c:v>32</c:v>
                </c:pt>
              </c:numCache>
            </c:numRef>
          </c:xVal>
          <c:yVal>
            <c:numRef>
              <c:f>Sheet1!$C$2:$C$8</c:f>
              <c:numCache>
                <c:formatCode>_("$"* #,##0.00_);_("$"* \(#,##0.00\);_("$"* "-"??_);_(@_)</c:formatCode>
                <c:ptCount val="7"/>
                <c:pt idx="0">
                  <c:v>50</c:v>
                </c:pt>
                <c:pt idx="1">
                  <c:v>100</c:v>
                </c:pt>
                <c:pt idx="2">
                  <c:v>197</c:v>
                </c:pt>
                <c:pt idx="3">
                  <c:v>1000</c:v>
                </c:pt>
                <c:pt idx="4">
                  <c:v>50</c:v>
                </c:pt>
                <c:pt idx="5">
                  <c:v>7</c:v>
                </c:pt>
                <c:pt idx="6">
                  <c:v>424.5</c:v>
                </c:pt>
              </c:numCache>
            </c:numRef>
          </c:yVal>
          <c:smooth val="0"/>
        </c:ser>
        <c:dLbls>
          <c:showLegendKey val="0"/>
          <c:showVal val="0"/>
          <c:showCatName val="0"/>
          <c:showSerName val="0"/>
          <c:showPercent val="0"/>
          <c:showBubbleSize val="0"/>
        </c:dLbls>
        <c:axId val="343586000"/>
        <c:axId val="338039072"/>
      </c:scatterChart>
      <c:valAx>
        <c:axId val="343586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Problem</a:t>
                </a:r>
                <a:r>
                  <a:rPr lang="en-NZ" baseline="0" dirty="0" smtClean="0"/>
                  <a:t> incidence (%)</a:t>
                </a:r>
                <a:endParaRPr lang="en-NZ" dirty="0"/>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039072"/>
        <c:crosses val="autoZero"/>
        <c:crossBetween val="midCat"/>
      </c:valAx>
      <c:valAx>
        <c:axId val="338039072"/>
        <c:scaling>
          <c:orientation val="minMax"/>
          <c:max val="1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NZ" dirty="0" smtClean="0"/>
                  <a:t>Median original cost</a:t>
                </a:r>
                <a:r>
                  <a:rPr lang="en-NZ" baseline="0" dirty="0" smtClean="0"/>
                  <a:t> ($)</a:t>
                </a:r>
                <a:endParaRPr lang="en-NZ" dirty="0"/>
              </a:p>
            </c:rich>
          </c:tx>
          <c:overlay val="0"/>
          <c:spPr>
            <a:noFill/>
            <a:ln>
              <a:noFill/>
            </a:ln>
            <a:effectLst/>
          </c:spPr>
        </c:title>
        <c:numFmt formatCode="_(&quot;$&quot;* #,##0_);_(&quot;$&quot;* \(#,##0\);_(&quot;$&quot;* &quot;-&quot;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86000"/>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94897328"/>
        <c:axId val="394897888"/>
      </c:barChart>
      <c:catAx>
        <c:axId val="394897328"/>
        <c:scaling>
          <c:orientation val="minMax"/>
        </c:scaling>
        <c:delete val="1"/>
        <c:axPos val="l"/>
        <c:numFmt formatCode="General" sourceLinked="0"/>
        <c:majorTickMark val="out"/>
        <c:minorTickMark val="none"/>
        <c:tickLblPos val="nextTo"/>
        <c:crossAx val="394897888"/>
        <c:crosses val="autoZero"/>
        <c:auto val="1"/>
        <c:lblAlgn val="ctr"/>
        <c:lblOffset val="100"/>
        <c:noMultiLvlLbl val="0"/>
      </c:catAx>
      <c:valAx>
        <c:axId val="394897888"/>
        <c:scaling>
          <c:orientation val="minMax"/>
          <c:max val="1"/>
        </c:scaling>
        <c:delete val="1"/>
        <c:axPos val="t"/>
        <c:numFmt formatCode="0%" sourceLinked="1"/>
        <c:majorTickMark val="out"/>
        <c:minorTickMark val="none"/>
        <c:tickLblPos val="nextTo"/>
        <c:crossAx val="394897328"/>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45</c:v>
                </c:pt>
                <c:pt idx="1">
                  <c:v>31</c:v>
                </c:pt>
                <c:pt idx="2">
                  <c:v>31</c:v>
                </c:pt>
              </c:numCache>
            </c:numRef>
          </c:val>
        </c:ser>
        <c:dLbls>
          <c:showLegendKey val="0"/>
          <c:showVal val="0"/>
          <c:showCatName val="0"/>
          <c:showSerName val="0"/>
          <c:showPercent val="0"/>
          <c:showBubbleSize val="0"/>
        </c:dLbls>
        <c:gapWidth val="57"/>
        <c:axId val="394881648"/>
        <c:axId val="394900688"/>
      </c:barChart>
      <c:catAx>
        <c:axId val="39488164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900688"/>
        <c:crosses val="autoZero"/>
        <c:auto val="1"/>
        <c:lblAlgn val="ctr"/>
        <c:lblOffset val="100"/>
        <c:noMultiLvlLbl val="0"/>
      </c:catAx>
      <c:valAx>
        <c:axId val="394900688"/>
        <c:scaling>
          <c:orientation val="minMax"/>
          <c:max val="100"/>
          <c:min val="0"/>
        </c:scaling>
        <c:delete val="1"/>
        <c:axPos val="t"/>
        <c:numFmt formatCode="General" sourceLinked="1"/>
        <c:majorTickMark val="out"/>
        <c:minorTickMark val="none"/>
        <c:tickLblPos val="nextTo"/>
        <c:crossAx val="394881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5900935565052174"/>
          <c:w val="0.51494899912310765"/>
          <c:h val="0.33355051066873814"/>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27</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43</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11</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dLbl>
              <c:idx val="0"/>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4</c:v>
                </c:pt>
              </c:numCache>
            </c:numRef>
          </c:val>
        </c:ser>
        <c:dLbls>
          <c:dLblPos val="ctr"/>
          <c:showLegendKey val="0"/>
          <c:showVal val="1"/>
          <c:showCatName val="0"/>
          <c:showSerName val="0"/>
          <c:showPercent val="0"/>
          <c:showBubbleSize val="0"/>
        </c:dLbls>
        <c:gapWidth val="89"/>
        <c:overlap val="100"/>
        <c:axId val="393220912"/>
        <c:axId val="393221472"/>
      </c:barChart>
      <c:catAx>
        <c:axId val="393220912"/>
        <c:scaling>
          <c:orientation val="minMax"/>
        </c:scaling>
        <c:delete val="1"/>
        <c:axPos val="l"/>
        <c:numFmt formatCode="General" sourceLinked="0"/>
        <c:majorTickMark val="out"/>
        <c:minorTickMark val="none"/>
        <c:tickLblPos val="nextTo"/>
        <c:crossAx val="393221472"/>
        <c:crosses val="autoZero"/>
        <c:auto val="1"/>
        <c:lblAlgn val="ctr"/>
        <c:lblOffset val="100"/>
        <c:noMultiLvlLbl val="0"/>
      </c:catAx>
      <c:valAx>
        <c:axId val="393221472"/>
        <c:scaling>
          <c:orientation val="minMax"/>
          <c:max val="1"/>
        </c:scaling>
        <c:delete val="1"/>
        <c:axPos val="t"/>
        <c:numFmt formatCode="0%" sourceLinked="1"/>
        <c:majorTickMark val="out"/>
        <c:minorTickMark val="none"/>
        <c:tickLblPos val="nextTo"/>
        <c:crossAx val="393220912"/>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99C92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91</c:v>
                </c:pt>
                <c:pt idx="1">
                  <c:v>19</c:v>
                </c:pt>
                <c:pt idx="2">
                  <c:v>9</c:v>
                </c:pt>
              </c:numCache>
            </c:numRef>
          </c:val>
        </c:ser>
        <c:dLbls>
          <c:showLegendKey val="0"/>
          <c:showVal val="0"/>
          <c:showCatName val="0"/>
          <c:showSerName val="0"/>
          <c:showPercent val="0"/>
          <c:showBubbleSize val="0"/>
        </c:dLbls>
        <c:gapWidth val="57"/>
        <c:axId val="380642528"/>
        <c:axId val="380643088"/>
      </c:barChart>
      <c:catAx>
        <c:axId val="38064252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643088"/>
        <c:crosses val="autoZero"/>
        <c:auto val="1"/>
        <c:lblAlgn val="ctr"/>
        <c:lblOffset val="100"/>
        <c:noMultiLvlLbl val="0"/>
      </c:catAx>
      <c:valAx>
        <c:axId val="380643088"/>
        <c:scaling>
          <c:orientation val="minMax"/>
          <c:max val="100"/>
          <c:min val="0"/>
        </c:scaling>
        <c:delete val="1"/>
        <c:axPos val="t"/>
        <c:numFmt formatCode="General" sourceLinked="1"/>
        <c:majorTickMark val="out"/>
        <c:minorTickMark val="none"/>
        <c:tickLblPos val="nextTo"/>
        <c:crossAx val="38064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0">
              <a:solidFill>
                <a:schemeClr val="bg1"/>
              </a:solidFill>
            </a:ln>
          </c:spPr>
          <c:dPt>
            <c:idx val="0"/>
            <c:bubble3D val="0"/>
            <c:spPr>
              <a:solidFill>
                <a:srgbClr val="719418"/>
              </a:solidFill>
              <a:ln w="0">
                <a:solidFill>
                  <a:schemeClr val="bg1"/>
                </a:solidFill>
              </a:ln>
              <a:effectLst/>
            </c:spPr>
          </c:dPt>
          <c:dPt>
            <c:idx val="1"/>
            <c:bubble3D val="0"/>
            <c:spPr>
              <a:solidFill>
                <a:srgbClr val="8CB81E"/>
              </a:solidFill>
              <a:ln w="0">
                <a:solidFill>
                  <a:schemeClr val="bg1"/>
                </a:solidFill>
              </a:ln>
              <a:effectLst/>
            </c:spPr>
          </c:dPt>
          <c:dPt>
            <c:idx val="2"/>
            <c:bubble3D val="0"/>
            <c:spPr>
              <a:solidFill>
                <a:srgbClr val="A6DA24"/>
              </a:solidFill>
              <a:ln w="0">
                <a:solidFill>
                  <a:schemeClr val="bg1"/>
                </a:solidFill>
              </a:ln>
              <a:effectLst/>
            </c:spPr>
          </c:dPt>
          <c:dPt>
            <c:idx val="3"/>
            <c:bubble3D val="0"/>
            <c:spPr>
              <a:solidFill>
                <a:srgbClr val="D1EC8C"/>
              </a:solidFill>
              <a:ln w="0">
                <a:solidFill>
                  <a:schemeClr val="bg1"/>
                </a:solidFill>
              </a:ln>
              <a:effectLst/>
            </c:spPr>
          </c:dPt>
          <c:cat>
            <c:numRef>
              <c:f>Sheet1!$A$2:$A$5</c:f>
              <c:numCache>
                <c:formatCode>General</c:formatCode>
                <c:ptCount val="4"/>
                <c:pt idx="0">
                  <c:v>0</c:v>
                </c:pt>
                <c:pt idx="1">
                  <c:v>1</c:v>
                </c:pt>
                <c:pt idx="2">
                  <c:v>2</c:v>
                </c:pt>
                <c:pt idx="3">
                  <c:v>3</c:v>
                </c:pt>
              </c:numCache>
            </c:numRef>
          </c:cat>
          <c:val>
            <c:numRef>
              <c:f>Sheet1!$B$2:$B$5</c:f>
              <c:numCache>
                <c:formatCode>General</c:formatCode>
                <c:ptCount val="4"/>
                <c:pt idx="0">
                  <c:v>90</c:v>
                </c:pt>
                <c:pt idx="1">
                  <c:v>8</c:v>
                </c:pt>
                <c:pt idx="2">
                  <c:v>1</c:v>
                </c:pt>
                <c:pt idx="3">
                  <c:v>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901419337319581"/>
          <c:y val="0.14058499163655197"/>
          <c:w val="0.51494899912310765"/>
          <c:h val="0.32433857674859895"/>
        </c:manualLayout>
      </c:layout>
      <c:barChart>
        <c:barDir val="bar"/>
        <c:grouping val="percentStacked"/>
        <c:varyColors val="0"/>
        <c:ser>
          <c:idx val="0"/>
          <c:order val="0"/>
          <c:tx>
            <c:strRef>
              <c:f>Sheet1!$B$1</c:f>
              <c:strCache>
                <c:ptCount val="1"/>
                <c:pt idx="0">
                  <c:v>Less than one hour</c:v>
                </c:pt>
              </c:strCache>
            </c:strRef>
          </c:tx>
          <c:spPr>
            <a:solidFill>
              <a:srgbClr val="71941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26</c:v>
                </c:pt>
              </c:numCache>
            </c:numRef>
          </c:val>
        </c:ser>
        <c:ser>
          <c:idx val="1"/>
          <c:order val="1"/>
          <c:tx>
            <c:strRef>
              <c:f>Sheet1!$C$1</c:f>
              <c:strCache>
                <c:ptCount val="1"/>
                <c:pt idx="0">
                  <c:v>Between one and five hours</c:v>
                </c:pt>
              </c:strCache>
            </c:strRef>
          </c:tx>
          <c:spPr>
            <a:solidFill>
              <a:srgbClr val="8CB81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39</c:v>
                </c:pt>
              </c:numCache>
            </c:numRef>
          </c:val>
        </c:ser>
        <c:ser>
          <c:idx val="2"/>
          <c:order val="2"/>
          <c:tx>
            <c:strRef>
              <c:f>Sheet1!$D$1</c:f>
              <c:strCache>
                <c:ptCount val="1"/>
                <c:pt idx="0">
                  <c:v>Between five and ten hours</c:v>
                </c:pt>
              </c:strCache>
            </c:strRef>
          </c:tx>
          <c:spPr>
            <a:solidFill>
              <a:srgbClr val="A6DA24"/>
            </a:solidFill>
            <a:ln w="0">
              <a:solidFill>
                <a:sysClr val="window" lastClr="FFFFFF"/>
              </a:solidFill>
            </a:ln>
            <a:effectLst/>
          </c:spPr>
          <c:invertIfNegative val="0"/>
          <c:dLbls>
            <c:spPr>
              <a:solidFill>
                <a:srgbClr val="A6DA24"/>
              </a:solid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15</c:v>
                </c:pt>
              </c:numCache>
            </c:numRef>
          </c:val>
        </c:ser>
        <c:ser>
          <c:idx val="3"/>
          <c:order val="3"/>
          <c:tx>
            <c:strRef>
              <c:f>Sheet1!$E$1</c:f>
              <c:strCache>
                <c:ptCount val="1"/>
                <c:pt idx="0">
                  <c:v>More than ten hours</c:v>
                </c:pt>
              </c:strCache>
            </c:strRef>
          </c:tx>
          <c:spPr>
            <a:solidFill>
              <a:srgbClr val="D1EC8C"/>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16</c:v>
                </c:pt>
              </c:numCache>
            </c:numRef>
          </c:val>
        </c:ser>
        <c:ser>
          <c:idx val="4"/>
          <c:order val="4"/>
          <c:tx>
            <c:strRef>
              <c:f>Sheet1!$F$1</c:f>
              <c:strCache>
                <c:ptCount val="1"/>
                <c:pt idx="0">
                  <c:v>Don’t know/ don’t remember</c:v>
                </c:pt>
              </c:strCache>
            </c:strRef>
          </c:tx>
          <c:spPr>
            <a:solidFill>
              <a:sysClr val="window" lastClr="FFFFFF">
                <a:lumMod val="75000"/>
              </a:sysClr>
            </a:solidFill>
            <a:ln>
              <a:no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5</c:v>
                </c:pt>
              </c:numCache>
            </c:numRef>
          </c:val>
        </c:ser>
        <c:dLbls>
          <c:dLblPos val="ctr"/>
          <c:showLegendKey val="0"/>
          <c:showVal val="1"/>
          <c:showCatName val="0"/>
          <c:showSerName val="0"/>
          <c:showPercent val="0"/>
          <c:showBubbleSize val="0"/>
        </c:dLbls>
        <c:gapWidth val="89"/>
        <c:overlap val="100"/>
        <c:axId val="380649248"/>
        <c:axId val="380649808"/>
      </c:barChart>
      <c:catAx>
        <c:axId val="380649248"/>
        <c:scaling>
          <c:orientation val="minMax"/>
        </c:scaling>
        <c:delete val="1"/>
        <c:axPos val="l"/>
        <c:numFmt formatCode="General" sourceLinked="0"/>
        <c:majorTickMark val="out"/>
        <c:minorTickMark val="none"/>
        <c:tickLblPos val="nextTo"/>
        <c:crossAx val="380649808"/>
        <c:crosses val="autoZero"/>
        <c:auto val="1"/>
        <c:lblAlgn val="ctr"/>
        <c:lblOffset val="100"/>
        <c:noMultiLvlLbl val="0"/>
      </c:catAx>
      <c:valAx>
        <c:axId val="380649808"/>
        <c:scaling>
          <c:orientation val="minMax"/>
          <c:max val="1"/>
        </c:scaling>
        <c:delete val="1"/>
        <c:axPos val="t"/>
        <c:numFmt formatCode="0%" sourceLinked="1"/>
        <c:majorTickMark val="out"/>
        <c:minorTickMark val="none"/>
        <c:tickLblPos val="nextTo"/>
        <c:crossAx val="380649248"/>
        <c:crosses val="max"/>
        <c:crossBetween val="between"/>
        <c:majorUnit val="0.2"/>
      </c:valAx>
      <c:spPr>
        <a:noFill/>
        <a:ln w="25400">
          <a:noFill/>
        </a:ln>
      </c:spPr>
    </c:plotArea>
    <c:legend>
      <c:legendPos val="r"/>
      <c:layout>
        <c:manualLayout>
          <c:xMode val="edge"/>
          <c:yMode val="edge"/>
          <c:x val="0.34573329799097868"/>
          <c:y val="0.48443731330941564"/>
          <c:w val="0.65426670200902126"/>
          <c:h val="0.51556268669058436"/>
        </c:manualLayout>
      </c:layout>
      <c:overlay val="0"/>
      <c:txPr>
        <a:bodyPr/>
        <a:lstStyle/>
        <a:p>
          <a:pPr>
            <a:lnSpc>
              <a:spcPct val="80000"/>
            </a:lnSpc>
            <a:defRPr>
              <a:solidFill>
                <a:schemeClr val="tx1">
                  <a:lumMod val="75000"/>
                  <a:lumOff val="25000"/>
                </a:schemeClr>
              </a:solidFill>
              <a:latin typeface="+mn-lt"/>
            </a:defRPr>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23</c:v>
                </c:pt>
                <c:pt idx="1">
                  <c:v>19</c:v>
                </c:pt>
                <c:pt idx="2">
                  <c:v>17</c:v>
                </c:pt>
              </c:numCache>
            </c:numRef>
          </c:val>
        </c:ser>
        <c:dLbls>
          <c:showLegendKey val="0"/>
          <c:showVal val="0"/>
          <c:showCatName val="0"/>
          <c:showSerName val="0"/>
          <c:showPercent val="0"/>
          <c:showBubbleSize val="0"/>
        </c:dLbls>
        <c:gapWidth val="57"/>
        <c:axId val="380652048"/>
        <c:axId val="380652608"/>
      </c:barChart>
      <c:catAx>
        <c:axId val="38065204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652608"/>
        <c:crosses val="autoZero"/>
        <c:auto val="1"/>
        <c:lblAlgn val="ctr"/>
        <c:lblOffset val="100"/>
        <c:noMultiLvlLbl val="0"/>
      </c:catAx>
      <c:valAx>
        <c:axId val="380652608"/>
        <c:scaling>
          <c:orientation val="minMax"/>
          <c:max val="100"/>
          <c:min val="0"/>
        </c:scaling>
        <c:delete val="1"/>
        <c:axPos val="t"/>
        <c:numFmt formatCode="General" sourceLinked="1"/>
        <c:majorTickMark val="out"/>
        <c:minorTickMark val="none"/>
        <c:tickLblPos val="nextTo"/>
        <c:crossAx val="38065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535292118477483"/>
          <c:y val="0.15900935565052174"/>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27</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0</c:formatCode>
                <c:ptCount val="1"/>
                <c:pt idx="0">
                  <c:v>16</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12</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0</c:formatCode>
                <c:ptCount val="1"/>
                <c:pt idx="0">
                  <c:v>13</c:v>
                </c:pt>
              </c:numCache>
            </c:numRef>
          </c:val>
        </c:ser>
        <c:ser>
          <c:idx val="4"/>
          <c:order val="4"/>
          <c:tx>
            <c:strRef>
              <c:f>Sheet1!$F$1</c:f>
              <c:strCache>
                <c:ptCount val="1"/>
                <c:pt idx="0">
                  <c:v>Between six months and a year</c:v>
                </c:pt>
              </c:strCache>
            </c:strRef>
          </c:tx>
          <c:spPr>
            <a:solidFill>
              <a:srgbClr val="8FDEF1"/>
            </a:solidFill>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0</c:formatCode>
                <c:ptCount val="1"/>
                <c:pt idx="0">
                  <c:v>10</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0</c:formatCode>
                <c:ptCount val="1"/>
                <c:pt idx="0">
                  <c:v>10</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0</c:formatCode>
                <c:ptCount val="1"/>
                <c:pt idx="0">
                  <c:v>6</c:v>
                </c:pt>
              </c:numCache>
            </c:numRef>
          </c:val>
        </c:ser>
        <c:dLbls>
          <c:dLblPos val="ctr"/>
          <c:showLegendKey val="0"/>
          <c:showVal val="1"/>
          <c:showCatName val="0"/>
          <c:showSerName val="0"/>
          <c:showPercent val="0"/>
          <c:showBubbleSize val="0"/>
        </c:dLbls>
        <c:gapWidth val="89"/>
        <c:overlap val="100"/>
        <c:axId val="380658768"/>
        <c:axId val="380659328"/>
      </c:barChart>
      <c:catAx>
        <c:axId val="380658768"/>
        <c:scaling>
          <c:orientation val="minMax"/>
        </c:scaling>
        <c:delete val="1"/>
        <c:axPos val="l"/>
        <c:numFmt formatCode="General" sourceLinked="0"/>
        <c:majorTickMark val="out"/>
        <c:minorTickMark val="none"/>
        <c:tickLblPos val="nextTo"/>
        <c:crossAx val="380659328"/>
        <c:crosses val="autoZero"/>
        <c:auto val="1"/>
        <c:lblAlgn val="ctr"/>
        <c:lblOffset val="100"/>
        <c:noMultiLvlLbl val="0"/>
      </c:catAx>
      <c:valAx>
        <c:axId val="380659328"/>
        <c:scaling>
          <c:orientation val="minMax"/>
          <c:max val="1"/>
        </c:scaling>
        <c:delete val="1"/>
        <c:axPos val="t"/>
        <c:numFmt formatCode="0%" sourceLinked="1"/>
        <c:majorTickMark val="out"/>
        <c:minorTickMark val="none"/>
        <c:tickLblPos val="nextTo"/>
        <c:crossAx val="380658768"/>
        <c:crosses val="max"/>
        <c:crossBetween val="between"/>
        <c:majorUnit val="0.2"/>
      </c:valAx>
      <c:spPr>
        <a:noFill/>
        <a:ln w="25400">
          <a:noFill/>
        </a:ln>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53944962152404"/>
          <c:y val="6.0032332374286623E-2"/>
          <c:w val="0.56861033549610274"/>
          <c:h val="0.33355051066873814"/>
        </c:manualLayout>
      </c:layout>
      <c:barChart>
        <c:barDir val="bar"/>
        <c:grouping val="percentStacked"/>
        <c:varyColors val="0"/>
        <c:ser>
          <c:idx val="0"/>
          <c:order val="0"/>
          <c:tx>
            <c:strRef>
              <c:f>Sheet1!$B$1</c:f>
              <c:strCache>
                <c:ptCount val="1"/>
                <c:pt idx="0">
                  <c:v>Less than 24 hours</c:v>
                </c:pt>
              </c:strCache>
            </c:strRef>
          </c:tx>
          <c:spPr>
            <a:solidFill>
              <a:srgbClr val="10697E"/>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General</c:formatCode>
                <c:ptCount val="1"/>
                <c:pt idx="0">
                  <c:v>28</c:v>
                </c:pt>
              </c:numCache>
            </c:numRef>
          </c:val>
        </c:ser>
        <c:ser>
          <c:idx val="1"/>
          <c:order val="1"/>
          <c:tx>
            <c:strRef>
              <c:f>Sheet1!$C$1</c:f>
              <c:strCache>
                <c:ptCount val="1"/>
                <c:pt idx="0">
                  <c:v>Between one day and a week</c:v>
                </c:pt>
              </c:strCache>
            </c:strRef>
          </c:tx>
          <c:spPr>
            <a:solidFill>
              <a:srgbClr val="158BA7"/>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Sheet1!$C$2</c:f>
              <c:numCache>
                <c:formatCode>General</c:formatCode>
                <c:ptCount val="1"/>
                <c:pt idx="0">
                  <c:v>20</c:v>
                </c:pt>
              </c:numCache>
            </c:numRef>
          </c:val>
        </c:ser>
        <c:ser>
          <c:idx val="2"/>
          <c:order val="2"/>
          <c:tx>
            <c:strRef>
              <c:f>Sheet1!$D$1</c:f>
              <c:strCache>
                <c:ptCount val="1"/>
                <c:pt idx="0">
                  <c:v>Between a week and a month</c:v>
                </c:pt>
              </c:strCache>
            </c:strRef>
          </c:tx>
          <c:spPr>
            <a:solidFill>
              <a:srgbClr val="1AADD0"/>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General</c:formatCode>
                <c:ptCount val="1"/>
                <c:pt idx="0">
                  <c:v>16</c:v>
                </c:pt>
              </c:numCache>
            </c:numRef>
          </c:val>
        </c:ser>
        <c:ser>
          <c:idx val="3"/>
          <c:order val="3"/>
          <c:tx>
            <c:strRef>
              <c:f>Sheet1!$E$1</c:f>
              <c:strCache>
                <c:ptCount val="1"/>
                <c:pt idx="0">
                  <c:v>Between a month and six months</c:v>
                </c:pt>
              </c:strCache>
            </c:strRef>
          </c:tx>
          <c:spPr>
            <a:solidFill>
              <a:srgbClr val="44C9E8"/>
            </a:solidFill>
            <a:ln w="0">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Sheet1!$E$2</c:f>
              <c:numCache>
                <c:formatCode>General</c:formatCode>
                <c:ptCount val="1"/>
                <c:pt idx="0">
                  <c:v>14</c:v>
                </c:pt>
              </c:numCache>
            </c:numRef>
          </c:val>
        </c:ser>
        <c:ser>
          <c:idx val="4"/>
          <c:order val="4"/>
          <c:tx>
            <c:strRef>
              <c:f>Sheet1!$F$1</c:f>
              <c:strCache>
                <c:ptCount val="1"/>
                <c:pt idx="0">
                  <c:v>Between six months and a year</c:v>
                </c:pt>
              </c:strCache>
            </c:strRef>
          </c:tx>
          <c:spPr>
            <a:solidFill>
              <a:srgbClr val="8FDEF1"/>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6</c:v>
                </c:pt>
              </c:numCache>
            </c:numRef>
          </c:val>
        </c:ser>
        <c:ser>
          <c:idx val="5"/>
          <c:order val="5"/>
          <c:tx>
            <c:strRef>
              <c:f>Sheet1!$G$1</c:f>
              <c:strCache>
                <c:ptCount val="1"/>
                <c:pt idx="0">
                  <c:v>Between a year and two years</c:v>
                </c:pt>
              </c:strCache>
            </c:strRef>
          </c:tx>
          <c:spPr>
            <a:solidFill>
              <a:srgbClr val="E1F6FB"/>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Sheet1!$G$2</c:f>
              <c:numCache>
                <c:formatCode>General</c:formatCode>
                <c:ptCount val="1"/>
                <c:pt idx="0">
                  <c:v>5</c:v>
                </c:pt>
              </c:numCache>
            </c:numRef>
          </c:val>
        </c:ser>
        <c:ser>
          <c:idx val="6"/>
          <c:order val="6"/>
          <c:tx>
            <c:strRef>
              <c:f>Sheet1!$H$1</c:f>
              <c:strCache>
                <c:ptCount val="1"/>
                <c:pt idx="0">
                  <c:v>More than two years</c:v>
                </c:pt>
              </c:strCache>
            </c:strRef>
          </c:tx>
          <c:spPr>
            <a:solidFill>
              <a:sysClr val="window" lastClr="FFFFFF">
                <a:lumMod val="95000"/>
              </a:sysClr>
            </a:solidFill>
            <a:ln>
              <a:solidFill>
                <a:sysClr val="window" lastClr="FFFFFF"/>
              </a:solidFill>
            </a:ln>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Sheet1!$H$2</c:f>
              <c:numCache>
                <c:formatCode>General</c:formatCode>
                <c:ptCount val="1"/>
                <c:pt idx="0">
                  <c:v>7</c:v>
                </c:pt>
              </c:numCache>
            </c:numRef>
          </c:val>
        </c:ser>
        <c:ser>
          <c:idx val="7"/>
          <c:order val="7"/>
          <c:tx>
            <c:strRef>
              <c:f>Sheet1!$I$1</c:f>
              <c:strCache>
                <c:ptCount val="1"/>
                <c:pt idx="0">
                  <c:v>Don’t recall</c:v>
                </c:pt>
              </c:strCache>
            </c:strRef>
          </c:tx>
          <c:spPr>
            <a:solidFill>
              <a:sysClr val="window" lastClr="FFFFFF">
                <a:lumMod val="85000"/>
              </a:sysClr>
            </a:solidFill>
            <a:effectLst/>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Sheet1!$I$2</c:f>
              <c:numCache>
                <c:formatCode>General</c:formatCode>
                <c:ptCount val="1"/>
                <c:pt idx="0">
                  <c:v>6</c:v>
                </c:pt>
              </c:numCache>
            </c:numRef>
          </c:val>
        </c:ser>
        <c:dLbls>
          <c:dLblPos val="ctr"/>
          <c:showLegendKey val="0"/>
          <c:showVal val="1"/>
          <c:showCatName val="0"/>
          <c:showSerName val="0"/>
          <c:showPercent val="0"/>
          <c:showBubbleSize val="0"/>
        </c:dLbls>
        <c:gapWidth val="89"/>
        <c:overlap val="100"/>
        <c:axId val="380665488"/>
        <c:axId val="380666048"/>
      </c:barChart>
      <c:catAx>
        <c:axId val="380665488"/>
        <c:scaling>
          <c:orientation val="minMax"/>
        </c:scaling>
        <c:delete val="1"/>
        <c:axPos val="l"/>
        <c:numFmt formatCode="General" sourceLinked="0"/>
        <c:majorTickMark val="out"/>
        <c:minorTickMark val="none"/>
        <c:tickLblPos val="nextTo"/>
        <c:crossAx val="380666048"/>
        <c:crosses val="autoZero"/>
        <c:auto val="1"/>
        <c:lblAlgn val="ctr"/>
        <c:lblOffset val="100"/>
        <c:noMultiLvlLbl val="0"/>
      </c:catAx>
      <c:valAx>
        <c:axId val="380666048"/>
        <c:scaling>
          <c:orientation val="minMax"/>
          <c:max val="1"/>
        </c:scaling>
        <c:delete val="1"/>
        <c:axPos val="t"/>
        <c:numFmt formatCode="0%" sourceLinked="1"/>
        <c:majorTickMark val="out"/>
        <c:minorTickMark val="none"/>
        <c:tickLblPos val="nextTo"/>
        <c:crossAx val="380665488"/>
        <c:crosses val="max"/>
        <c:crossBetween val="between"/>
        <c:majorUnit val="0.2"/>
      </c:valAx>
      <c:spPr>
        <a:noFill/>
        <a:ln w="25400">
          <a:noFill/>
        </a:ln>
      </c:spPr>
    </c:plotArea>
    <c:legend>
      <c:legendPos val="r"/>
      <c:layout>
        <c:manualLayout>
          <c:xMode val="edge"/>
          <c:yMode val="edge"/>
          <c:x val="0.14627289872034713"/>
          <c:y val="0.46808596125787433"/>
          <c:w val="0.71160275289095221"/>
          <c:h val="0.51407057029140102"/>
        </c:manualLayout>
      </c:layout>
      <c:overlay val="0"/>
      <c:txPr>
        <a:bodyPr/>
        <a:lstStyle/>
        <a:p>
          <a:pPr>
            <a:defRPr>
              <a:solidFill>
                <a:schemeClr val="tx1">
                  <a:lumMod val="75000"/>
                  <a:lumOff val="25000"/>
                </a:schemeClr>
              </a:solidFill>
              <a:latin typeface="+mn-lt"/>
            </a:defRPr>
          </a:pPr>
          <a:endParaRPr lang="en-US"/>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2404323447186E-2"/>
          <c:y val="3.3019174520636983E-2"/>
          <c:w val="0.96695183184555922"/>
          <c:h val="0.93396165095872608"/>
        </c:manualLayout>
      </c:layout>
      <c:barChart>
        <c:barDir val="bar"/>
        <c:grouping val="clustered"/>
        <c:varyColors val="0"/>
        <c:ser>
          <c:idx val="0"/>
          <c:order val="0"/>
          <c:tx>
            <c:strRef>
              <c:f>Sheet1!$B$1</c:f>
              <c:strCache>
                <c:ptCount val="1"/>
                <c:pt idx="0">
                  <c:v>Series 1</c:v>
                </c:pt>
              </c:strCache>
            </c:strRef>
          </c:tx>
          <c:spPr>
            <a:solidFill>
              <a:srgbClr val="E49E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44</c:v>
                </c:pt>
                <c:pt idx="1">
                  <c:v>18</c:v>
                </c:pt>
                <c:pt idx="2">
                  <c:v>17</c:v>
                </c:pt>
              </c:numCache>
            </c:numRef>
          </c:val>
        </c:ser>
        <c:dLbls>
          <c:showLegendKey val="0"/>
          <c:showVal val="0"/>
          <c:showCatName val="0"/>
          <c:showSerName val="0"/>
          <c:showPercent val="0"/>
          <c:showBubbleSize val="0"/>
        </c:dLbls>
        <c:gapWidth val="57"/>
        <c:axId val="380668288"/>
        <c:axId val="380668848"/>
      </c:barChart>
      <c:catAx>
        <c:axId val="380668288"/>
        <c:scaling>
          <c:orientation val="maxMin"/>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668848"/>
        <c:crosses val="autoZero"/>
        <c:auto val="1"/>
        <c:lblAlgn val="ctr"/>
        <c:lblOffset val="100"/>
        <c:noMultiLvlLbl val="0"/>
      </c:catAx>
      <c:valAx>
        <c:axId val="380668848"/>
        <c:scaling>
          <c:orientation val="minMax"/>
          <c:max val="100"/>
          <c:min val="0"/>
        </c:scaling>
        <c:delete val="1"/>
        <c:axPos val="t"/>
        <c:numFmt formatCode="General" sourceLinked="1"/>
        <c:majorTickMark val="out"/>
        <c:minorTickMark val="none"/>
        <c:tickLblPos val="nextTo"/>
        <c:crossAx val="38066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NZ"/>
          </a:p>
        </p:txBody>
      </p:sp>
      <p:sp>
        <p:nvSpPr>
          <p:cNvPr id="3" name="Date Placeholder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D4318124-8EEF-406A-B008-394C26ED134C}" type="datetimeFigureOut">
              <a:rPr lang="en-NZ" smtClean="0"/>
              <a:t>19/12/17</a:t>
            </a:fld>
            <a:endParaRPr lang="en-NZ"/>
          </a:p>
        </p:txBody>
      </p:sp>
      <p:sp>
        <p:nvSpPr>
          <p:cNvPr id="4" name="Footer Placeholder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lang="en-NZ"/>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E51E09EF-B13D-4CA3-A17E-3D07DC09CD71}" type="slidenum">
              <a:rPr lang="en-NZ" smtClean="0"/>
              <a:t>‹#›</a:t>
            </a:fld>
            <a:endParaRPr lang="en-NZ"/>
          </a:p>
        </p:txBody>
      </p:sp>
    </p:spTree>
    <p:extLst>
      <p:ext uri="{BB962C8B-B14F-4D97-AF65-F5344CB8AC3E}">
        <p14:creationId xmlns:p14="http://schemas.microsoft.com/office/powerpoint/2010/main" val="506455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NZ"/>
          </a:p>
        </p:txBody>
      </p:sp>
      <p:sp>
        <p:nvSpPr>
          <p:cNvPr id="3" name="Date Placeholder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CD6C6A0C-7759-4627-892A-A4A3BD937154}" type="datetimeFigureOut">
              <a:rPr lang="en-NZ" smtClean="0"/>
              <a:t>19/12/17</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en-NZ"/>
          </a:p>
        </p:txBody>
      </p:sp>
      <p:sp>
        <p:nvSpPr>
          <p:cNvPr id="5" name="Notes Placeholder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en-NZ"/>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21C745E9-E0A7-4C23-BD0F-EA4EF2D1195B}" type="slidenum">
              <a:rPr lang="en-NZ" smtClean="0"/>
              <a:t>‹#›</a:t>
            </a:fld>
            <a:endParaRPr lang="en-NZ"/>
          </a:p>
        </p:txBody>
      </p:sp>
    </p:spTree>
    <p:extLst>
      <p:ext uri="{BB962C8B-B14F-4D97-AF65-F5344CB8AC3E}">
        <p14:creationId xmlns:p14="http://schemas.microsoft.com/office/powerpoint/2010/main" val="27908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11</a:t>
            </a:fld>
            <a:endParaRPr lang="en-NZ"/>
          </a:p>
        </p:txBody>
      </p:sp>
    </p:spTree>
    <p:extLst>
      <p:ext uri="{BB962C8B-B14F-4D97-AF65-F5344CB8AC3E}">
        <p14:creationId xmlns:p14="http://schemas.microsoft.com/office/powerpoint/2010/main" val="1446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32</a:t>
            </a:fld>
            <a:endParaRPr lang="en-NZ"/>
          </a:p>
        </p:txBody>
      </p:sp>
    </p:spTree>
    <p:extLst>
      <p:ext uri="{BB962C8B-B14F-4D97-AF65-F5344CB8AC3E}">
        <p14:creationId xmlns:p14="http://schemas.microsoft.com/office/powerpoint/2010/main" val="99243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Most likely to say ‘they did nothing’:</a:t>
            </a:r>
          </a:p>
          <a:p>
            <a:pPr marL="171673" indent="-171673">
              <a:buFont typeface="Arial" panose="020B0604020202020204" pitchFamily="34" charset="0"/>
              <a:buChar char="•"/>
            </a:pPr>
            <a:r>
              <a:rPr lang="en-NZ" dirty="0" smtClean="0"/>
              <a:t>Recreation</a:t>
            </a:r>
            <a:r>
              <a:rPr lang="en-NZ" baseline="0" dirty="0" smtClean="0"/>
              <a:t> or leisure activities (35%)</a:t>
            </a:r>
          </a:p>
          <a:p>
            <a:pPr marL="171673" indent="-171673">
              <a:buFont typeface="Arial" panose="020B0604020202020204" pitchFamily="34" charset="0"/>
              <a:buChar char="•"/>
            </a:pPr>
            <a:r>
              <a:rPr lang="en-NZ" baseline="0" dirty="0" smtClean="0"/>
              <a:t>Accommodation or travel (29%)</a:t>
            </a:r>
          </a:p>
          <a:p>
            <a:pPr marL="171673" indent="-171673">
              <a:buFont typeface="Arial" panose="020B0604020202020204" pitchFamily="34" charset="0"/>
              <a:buChar char="•"/>
            </a:pPr>
            <a:r>
              <a:rPr lang="en-NZ" baseline="0" dirty="0" smtClean="0"/>
              <a:t>Professional or technical services (28%)</a:t>
            </a:r>
          </a:p>
          <a:p>
            <a:endParaRPr lang="en-NZ" dirty="0" smtClean="0"/>
          </a:p>
          <a:p>
            <a:r>
              <a:rPr lang="en-NZ" dirty="0" smtClean="0"/>
              <a:t>Sellers</a:t>
            </a:r>
            <a:r>
              <a:rPr lang="en-NZ" baseline="0" dirty="0" smtClean="0"/>
              <a:t> were more likely to be reluctant to give R,R, or R for:</a:t>
            </a:r>
          </a:p>
          <a:p>
            <a:pPr marL="171673" indent="-171673">
              <a:buFont typeface="Arial" panose="020B0604020202020204" pitchFamily="34" charset="0"/>
              <a:buChar char="•"/>
            </a:pPr>
            <a:r>
              <a:rPr lang="en-NZ" baseline="0" dirty="0" smtClean="0"/>
              <a:t>Motor vehicles services (31%)</a:t>
            </a:r>
          </a:p>
          <a:p>
            <a:pPr marL="171673" indent="-171673">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35</a:t>
            </a:fld>
            <a:endParaRPr lang="en-NZ"/>
          </a:p>
        </p:txBody>
      </p:sp>
    </p:spTree>
    <p:extLst>
      <p:ext uri="{BB962C8B-B14F-4D97-AF65-F5344CB8AC3E}">
        <p14:creationId xmlns:p14="http://schemas.microsoft.com/office/powerpoint/2010/main" val="387787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36</a:t>
            </a:fld>
            <a:endParaRPr lang="en-NZ"/>
          </a:p>
        </p:txBody>
      </p:sp>
    </p:spTree>
    <p:extLst>
      <p:ext uri="{BB962C8B-B14F-4D97-AF65-F5344CB8AC3E}">
        <p14:creationId xmlns:p14="http://schemas.microsoft.com/office/powerpoint/2010/main" val="160399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38</a:t>
            </a:fld>
            <a:endParaRPr lang="en-NZ"/>
          </a:p>
        </p:txBody>
      </p:sp>
    </p:spTree>
    <p:extLst>
      <p:ext uri="{BB962C8B-B14F-4D97-AF65-F5344CB8AC3E}">
        <p14:creationId xmlns:p14="http://schemas.microsoft.com/office/powerpoint/2010/main" val="195167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39</a:t>
            </a:fld>
            <a:endParaRPr lang="en-NZ"/>
          </a:p>
        </p:txBody>
      </p:sp>
    </p:spTree>
    <p:extLst>
      <p:ext uri="{BB962C8B-B14F-4D97-AF65-F5344CB8AC3E}">
        <p14:creationId xmlns:p14="http://schemas.microsoft.com/office/powerpoint/2010/main" val="143989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40</a:t>
            </a:fld>
            <a:endParaRPr lang="en-NZ"/>
          </a:p>
        </p:txBody>
      </p:sp>
    </p:spTree>
    <p:extLst>
      <p:ext uri="{BB962C8B-B14F-4D97-AF65-F5344CB8AC3E}">
        <p14:creationId xmlns:p14="http://schemas.microsoft.com/office/powerpoint/2010/main" val="172208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12</a:t>
            </a:fld>
            <a:endParaRPr lang="en-NZ"/>
          </a:p>
        </p:txBody>
      </p:sp>
    </p:spTree>
    <p:extLst>
      <p:ext uri="{BB962C8B-B14F-4D97-AF65-F5344CB8AC3E}">
        <p14:creationId xmlns:p14="http://schemas.microsoft.com/office/powerpoint/2010/main" val="312672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(51% know at least a moderate amount about their consumer rights in NCS).</a:t>
            </a:r>
          </a:p>
          <a:p>
            <a:endParaRPr lang="en-NZ" dirty="0" smtClean="0"/>
          </a:p>
          <a:p>
            <a:r>
              <a:rPr lang="en-NZ" dirty="0" smtClean="0"/>
              <a:t>(65% have</a:t>
            </a:r>
            <a:r>
              <a:rPr lang="en-NZ" baseline="0" dirty="0" smtClean="0"/>
              <a:t> at least a moderate understanding of CGA in NCS).</a:t>
            </a:r>
            <a:endParaRPr lang="en-NZ" dirty="0" smtClean="0"/>
          </a:p>
          <a:p>
            <a:endParaRPr lang="en-NZ" dirty="0" smtClean="0"/>
          </a:p>
          <a:p>
            <a:r>
              <a:rPr lang="en-NZ" dirty="0" smtClean="0"/>
              <a:t>Those more likely to know</a:t>
            </a:r>
            <a:r>
              <a:rPr lang="en-NZ" baseline="0" dirty="0" smtClean="0"/>
              <a:t> at least a moderate amount about consumer rights include:</a:t>
            </a:r>
          </a:p>
          <a:p>
            <a:pPr marL="171673" indent="-171673">
              <a:buFont typeface="Arial" panose="020B0604020202020204" pitchFamily="34" charset="0"/>
              <a:buChar char="•"/>
            </a:pPr>
            <a:r>
              <a:rPr lang="en-NZ" baseline="0" dirty="0" smtClean="0"/>
              <a:t>Men 71% (c.f. 64% of women)</a:t>
            </a:r>
          </a:p>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14</a:t>
            </a:fld>
            <a:endParaRPr lang="en-NZ"/>
          </a:p>
        </p:txBody>
      </p:sp>
    </p:spTree>
    <p:extLst>
      <p:ext uri="{BB962C8B-B14F-4D97-AF65-F5344CB8AC3E}">
        <p14:creationId xmlns:p14="http://schemas.microsoft.com/office/powerpoint/2010/main" val="197852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21</a:t>
            </a:fld>
            <a:endParaRPr lang="en-NZ"/>
          </a:p>
        </p:txBody>
      </p:sp>
    </p:spTree>
    <p:extLst>
      <p:ext uri="{BB962C8B-B14F-4D97-AF65-F5344CB8AC3E}">
        <p14:creationId xmlns:p14="http://schemas.microsoft.com/office/powerpoint/2010/main" val="192261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22</a:t>
            </a:fld>
            <a:endParaRPr lang="en-NZ"/>
          </a:p>
        </p:txBody>
      </p:sp>
    </p:spTree>
    <p:extLst>
      <p:ext uri="{BB962C8B-B14F-4D97-AF65-F5344CB8AC3E}">
        <p14:creationId xmlns:p14="http://schemas.microsoft.com/office/powerpoint/2010/main" val="410611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23</a:t>
            </a:fld>
            <a:endParaRPr lang="en-NZ"/>
          </a:p>
        </p:txBody>
      </p:sp>
    </p:spTree>
    <p:extLst>
      <p:ext uri="{BB962C8B-B14F-4D97-AF65-F5344CB8AC3E}">
        <p14:creationId xmlns:p14="http://schemas.microsoft.com/office/powerpoint/2010/main" val="427241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24</a:t>
            </a:fld>
            <a:endParaRPr lang="en-NZ"/>
          </a:p>
        </p:txBody>
      </p:sp>
    </p:spTree>
    <p:extLst>
      <p:ext uri="{BB962C8B-B14F-4D97-AF65-F5344CB8AC3E}">
        <p14:creationId xmlns:p14="http://schemas.microsoft.com/office/powerpoint/2010/main" val="101399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25</a:t>
            </a:fld>
            <a:endParaRPr lang="en-NZ"/>
          </a:p>
        </p:txBody>
      </p:sp>
    </p:spTree>
    <p:extLst>
      <p:ext uri="{BB962C8B-B14F-4D97-AF65-F5344CB8AC3E}">
        <p14:creationId xmlns:p14="http://schemas.microsoft.com/office/powerpoint/2010/main" val="340667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C745E9-E0A7-4C23-BD0F-EA4EF2D1195B}" type="slidenum">
              <a:rPr lang="en-NZ" smtClean="0"/>
              <a:t>29</a:t>
            </a:fld>
            <a:endParaRPr lang="en-NZ"/>
          </a:p>
        </p:txBody>
      </p:sp>
    </p:spTree>
    <p:extLst>
      <p:ext uri="{BB962C8B-B14F-4D97-AF65-F5344CB8AC3E}">
        <p14:creationId xmlns:p14="http://schemas.microsoft.com/office/powerpoint/2010/main" val="1497205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2034" y="-2"/>
            <a:ext cx="12204031" cy="6858002"/>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4" descr="Image result for MBIE LOGO TRANSPARENT"/>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7824" y="5859825"/>
            <a:ext cx="2141008" cy="690377"/>
          </a:xfrm>
          <a:prstGeom prst="rect">
            <a:avLst/>
          </a:prstGeom>
        </p:spPr>
      </p:pic>
      <p:sp>
        <p:nvSpPr>
          <p:cNvPr id="3" name="Title 2"/>
          <p:cNvSpPr>
            <a:spLocks noGrp="1"/>
          </p:cNvSpPr>
          <p:nvPr>
            <p:ph type="title"/>
          </p:nvPr>
        </p:nvSpPr>
        <p:spPr>
          <a:xfrm>
            <a:off x="157824" y="1629246"/>
            <a:ext cx="3923109" cy="387798"/>
          </a:xfrm>
        </p:spPr>
        <p:txBody>
          <a:bodyPr wrap="square" lIns="0" tIns="0" rIns="0" bIns="0">
            <a:spAutoFit/>
          </a:bodyPr>
          <a:lstStyle>
            <a:lvl1pPr>
              <a:defRPr lang="en-NZ" sz="2800" spc="0">
                <a:solidFill>
                  <a:schemeClr val="tx1">
                    <a:lumMod val="75000"/>
                    <a:lumOff val="25000"/>
                  </a:schemeClr>
                </a:solidFill>
                <a:latin typeface="Arial Narrow" panose="020B0606020202030204" pitchFamily="34" charset="0"/>
                <a:ea typeface="+mn-ea"/>
                <a:cs typeface="+mn-cs"/>
              </a:defRPr>
            </a:lvl1pPr>
          </a:lstStyle>
          <a:p>
            <a:pPr marL="0" lvl="0"/>
            <a:r>
              <a:rPr lang="en-US" dirty="0" smtClean="0"/>
              <a:t>Click to edit Master title style</a:t>
            </a:r>
            <a:endParaRPr lang="en-NZ" dirty="0"/>
          </a:p>
        </p:txBody>
      </p:sp>
      <p:pic>
        <p:nvPicPr>
          <p:cNvPr id="13" name="Picture 12"/>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814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58517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32"/>
            <a:ext cx="12192000" cy="6870032"/>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219501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0633"/>
            <a:ext cx="12192000" cy="6865366"/>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23408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013" b="7425"/>
          <a:stretch/>
        </p:blipFill>
        <p:spPr>
          <a:xfrm>
            <a:off x="0" y="-24064"/>
            <a:ext cx="12192000" cy="6851595"/>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64227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063"/>
            <a:ext cx="12192000" cy="6900062"/>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315372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250773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pic>
        <p:nvPicPr>
          <p:cNvPr id="9"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75002" y="429515"/>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7824" y="305814"/>
            <a:ext cx="716416" cy="706534"/>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spTree>
    <p:extLst>
      <p:ext uri="{BB962C8B-B14F-4D97-AF65-F5344CB8AC3E}">
        <p14:creationId xmlns:p14="http://schemas.microsoft.com/office/powerpoint/2010/main" val="85678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371681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4062"/>
            <a:ext cx="12192000" cy="6833937"/>
          </a:xfrm>
          <a:prstGeom prst="rect">
            <a:avLst/>
          </a:prstGeom>
        </p:spPr>
      </p:pic>
      <p:sp>
        <p:nvSpPr>
          <p:cNvPr id="16" name="Rectangle 15"/>
          <p:cNvSpPr/>
          <p:nvPr userDrawn="1"/>
        </p:nvSpPr>
        <p:spPr>
          <a:xfrm>
            <a:off x="1"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29263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ectangle 15"/>
          <p:cNvSpPr/>
          <p:nvPr userDrawn="1"/>
        </p:nvSpPr>
        <p:spPr>
          <a:xfrm>
            <a:off x="0" y="-1051"/>
            <a:ext cx="12192000" cy="6858000"/>
          </a:xfrm>
          <a:prstGeom prst="rect">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4" descr="Image result for MBIE LOGO TRANSPAREN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824" y="5859825"/>
            <a:ext cx="2141008" cy="690377"/>
          </a:xfrm>
          <a:prstGeom prst="rect">
            <a:avLst/>
          </a:prstGeom>
        </p:spPr>
      </p:pic>
      <p:sp>
        <p:nvSpPr>
          <p:cNvPr id="3" name="Title 2"/>
          <p:cNvSpPr>
            <a:spLocks noGrp="1"/>
          </p:cNvSpPr>
          <p:nvPr>
            <p:ph type="title"/>
          </p:nvPr>
        </p:nvSpPr>
        <p:spPr>
          <a:xfrm>
            <a:off x="157824" y="1629246"/>
            <a:ext cx="3923109" cy="387798"/>
          </a:xfrm>
        </p:spPr>
        <p:txBody>
          <a:bodyPr wrap="square" lIns="0" tIns="0" rIns="0" bIns="0">
            <a:spAutoFit/>
          </a:bodyPr>
          <a:lstStyle>
            <a:lvl1pPr>
              <a:defRPr lang="en-NZ" sz="2800" spc="0">
                <a:solidFill>
                  <a:schemeClr val="tx1">
                    <a:lumMod val="75000"/>
                    <a:lumOff val="25000"/>
                  </a:schemeClr>
                </a:solidFill>
                <a:latin typeface="Arial Narrow" panose="020B0606020202030204" pitchFamily="34" charset="0"/>
                <a:ea typeface="+mn-ea"/>
                <a:cs typeface="+mn-cs"/>
              </a:defRPr>
            </a:lvl1pPr>
          </a:lstStyle>
          <a:p>
            <a:pPr marL="0" lvl="0"/>
            <a:r>
              <a:rPr lang="en-US" dirty="0" smtClean="0"/>
              <a:t>Click to edit Master title style</a:t>
            </a:r>
            <a:endParaRPr lang="en-NZ" dirty="0"/>
          </a:p>
        </p:txBody>
      </p:sp>
      <p:pic>
        <p:nvPicPr>
          <p:cNvPr id="13" name="Picture 12"/>
          <p:cNvPicPr>
            <a:picLocks noChangeAspect="1"/>
          </p:cNvPicPr>
          <p:nvPr userDrawn="1"/>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07989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49119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297" y="98425"/>
            <a:ext cx="9851922" cy="566257"/>
          </a:xfrm>
        </p:spPr>
        <p:txBody>
          <a:bodyPr lIns="0" tIns="0" rIns="0" bIns="0">
            <a:normAutofit/>
          </a:bodyPr>
          <a:lstStyle>
            <a:lvl1pPr>
              <a:defRPr sz="2000" b="1" cap="all" baseline="0">
                <a:solidFill>
                  <a:schemeClr val="tx1">
                    <a:lumMod val="65000"/>
                    <a:lumOff val="35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NZ" dirty="0"/>
          </a:p>
        </p:txBody>
      </p:sp>
      <p:sp>
        <p:nvSpPr>
          <p:cNvPr id="7" name="Rectangle 6"/>
          <p:cNvSpPr/>
          <p:nvPr userDrawn="1"/>
        </p:nvSpPr>
        <p:spPr>
          <a:xfrm>
            <a:off x="0" y="6357257"/>
            <a:ext cx="12192000" cy="5007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8" name="TextBox 7"/>
          <p:cNvSpPr txBox="1"/>
          <p:nvPr userDrawn="1"/>
        </p:nvSpPr>
        <p:spPr>
          <a:xfrm>
            <a:off x="8952055" y="6505598"/>
            <a:ext cx="3335195" cy="230832"/>
          </a:xfrm>
          <a:prstGeom prst="rect">
            <a:avLst/>
          </a:prstGeom>
          <a:noFill/>
        </p:spPr>
        <p:txBody>
          <a:bodyPr wrap="square" rtlCol="0">
            <a:spAutoFit/>
          </a:bodyPr>
          <a:lstStyle/>
          <a:p>
            <a:pPr algn="ctr"/>
            <a:r>
              <a:rPr lang="en-NZ" sz="900" spc="300" dirty="0" smtClean="0">
                <a:solidFill>
                  <a:schemeClr val="bg1"/>
                </a:solidFill>
                <a:cs typeface="Arial" panose="020B0604020202020204" pitchFamily="34" charset="0"/>
              </a:rPr>
              <a:t>© COLMAR BRUNTON 2017  |  </a:t>
            </a:r>
            <a:fld id="{7EE24AC9-67DD-43C8-96F4-50A0B75659D0}" type="slidenum">
              <a:rPr lang="en-NZ" sz="900" spc="300" smtClean="0">
                <a:solidFill>
                  <a:schemeClr val="bg1"/>
                </a:solidFill>
                <a:cs typeface="Arial" panose="020B0604020202020204" pitchFamily="34" charset="0"/>
              </a:rPr>
              <a:pPr algn="ctr"/>
              <a:t>‹#›</a:t>
            </a:fld>
            <a:endParaRPr lang="en-NZ" sz="900" spc="300" dirty="0">
              <a:solidFill>
                <a:schemeClr val="bg1"/>
              </a:solidFill>
              <a:cs typeface="Arial" panose="020B0604020202020204" pitchFamily="34" charset="0"/>
            </a:endParaRPr>
          </a:p>
        </p:txBody>
      </p:sp>
      <p:sp>
        <p:nvSpPr>
          <p:cNvPr id="5" name="Text Placeholder 4"/>
          <p:cNvSpPr>
            <a:spLocks noGrp="1"/>
          </p:cNvSpPr>
          <p:nvPr>
            <p:ph type="body" sz="quarter" idx="10"/>
          </p:nvPr>
        </p:nvSpPr>
        <p:spPr>
          <a:xfrm>
            <a:off x="334297" y="870082"/>
            <a:ext cx="11591734" cy="507318"/>
          </a:xfrm>
        </p:spPr>
        <p:txBody>
          <a:bodyPr lIns="0" tIns="0" rIns="0" bIns="0">
            <a:spAutoFit/>
          </a:bodyPr>
          <a:lstStyle>
            <a:lvl1pPr marL="0" indent="0">
              <a:buNone/>
              <a:defRPr sz="1600">
                <a:solidFill>
                  <a:schemeClr val="tx1">
                    <a:lumMod val="65000"/>
                    <a:lumOff val="35000"/>
                  </a:schemeClr>
                </a:solidFill>
                <a:latin typeface="+mn-lt"/>
              </a:defRPr>
            </a:lvl1pPr>
            <a:lvl2pPr marL="457200" indent="0">
              <a:buNone/>
              <a:defRPr sz="1600">
                <a:solidFill>
                  <a:schemeClr val="tx1">
                    <a:lumMod val="65000"/>
                    <a:lumOff val="35000"/>
                  </a:schemeClr>
                </a:solidFill>
                <a:latin typeface="+mn-lt"/>
              </a:defRPr>
            </a:lvl2pPr>
            <a:lvl3pPr marL="914400" indent="0">
              <a:buNone/>
              <a:defRPr sz="1600">
                <a:solidFill>
                  <a:schemeClr val="tx1">
                    <a:lumMod val="65000"/>
                    <a:lumOff val="35000"/>
                  </a:schemeClr>
                </a:solidFill>
                <a:latin typeface="+mn-lt"/>
              </a:defRPr>
            </a:lvl3pPr>
            <a:lvl4pPr marL="1371600" indent="0">
              <a:buNone/>
              <a:defRPr sz="1600">
                <a:solidFill>
                  <a:schemeClr val="tx1">
                    <a:lumMod val="65000"/>
                    <a:lumOff val="35000"/>
                  </a:schemeClr>
                </a:solidFill>
                <a:latin typeface="+mn-lt"/>
              </a:defRPr>
            </a:lvl4pPr>
            <a:lvl5pPr marL="1828800" indent="0">
              <a:buNone/>
              <a:defRPr sz="1600">
                <a:solidFill>
                  <a:schemeClr val="tx1">
                    <a:lumMod val="65000"/>
                    <a:lumOff val="35000"/>
                  </a:schemeClr>
                </a:solidFill>
                <a:latin typeface="+mn-lt"/>
              </a:defRPr>
            </a:lvl5pPr>
          </a:lstStyle>
          <a:p>
            <a:pPr lvl="0"/>
            <a:r>
              <a:rPr lang="en-US" dirty="0" smtClean="0"/>
              <a:t>Click to edit Master text styles</a:t>
            </a:r>
          </a:p>
          <a:p>
            <a:pPr lvl="1"/>
            <a:r>
              <a:rPr lang="en-US" dirty="0" smtClean="0"/>
              <a:t>Second level</a:t>
            </a:r>
          </a:p>
        </p:txBody>
      </p:sp>
      <p:grpSp>
        <p:nvGrpSpPr>
          <p:cNvPr id="6" name="Group 5"/>
          <p:cNvGrpSpPr/>
          <p:nvPr userDrawn="1"/>
        </p:nvGrpSpPr>
        <p:grpSpPr>
          <a:xfrm>
            <a:off x="9992939" y="202710"/>
            <a:ext cx="2053749" cy="357685"/>
            <a:chOff x="157824" y="292180"/>
            <a:chExt cx="3719777" cy="647844"/>
          </a:xfrm>
        </p:grpSpPr>
        <p:pic>
          <p:nvPicPr>
            <p:cNvPr id="12" name="Picture 4" descr="Image result for MBIE LOGO TRANSPAREN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grpSp>
    </p:spTree>
    <p:extLst>
      <p:ext uri="{BB962C8B-B14F-4D97-AF65-F5344CB8AC3E}">
        <p14:creationId xmlns:p14="http://schemas.microsoft.com/office/powerpoint/2010/main" val="89680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9609" y="90561"/>
            <a:ext cx="9619915" cy="662781"/>
          </a:xfrm>
        </p:spPr>
        <p:txBody>
          <a:bodyPr vert="horz" lIns="0" tIns="0" rIns="0" bIns="0" rtlCol="0" anchor="ctr">
            <a:normAutofit/>
          </a:bodyPr>
          <a:lstStyle>
            <a:lvl1pPr>
              <a:defRPr lang="en-NZ" sz="2000" b="1" cap="all" baseline="0" dirty="0">
                <a:solidFill>
                  <a:schemeClr val="tx1">
                    <a:lumMod val="65000"/>
                    <a:lumOff val="35000"/>
                  </a:schemeClr>
                </a:solidFill>
                <a:ea typeface="Verdana" panose="020B0604030504040204" pitchFamily="34" charset="0"/>
                <a:cs typeface="Verdana" panose="020B0604030504040204" pitchFamily="34" charset="0"/>
              </a:defRPr>
            </a:lvl1pPr>
          </a:lstStyle>
          <a:p>
            <a:pPr lvl="0"/>
            <a:r>
              <a:rPr lang="en-US" dirty="0" smtClean="0"/>
              <a:t>Click to edit Master title style</a:t>
            </a:r>
            <a:endParaRPr lang="en-NZ" dirty="0"/>
          </a:p>
        </p:txBody>
      </p:sp>
      <p:sp>
        <p:nvSpPr>
          <p:cNvPr id="7" name="Rectangle 6"/>
          <p:cNvSpPr/>
          <p:nvPr userDrawn="1"/>
        </p:nvSpPr>
        <p:spPr>
          <a:xfrm>
            <a:off x="0" y="6512659"/>
            <a:ext cx="12192000" cy="3453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prstClr val="white"/>
              </a:solidFill>
            </a:endParaRPr>
          </a:p>
        </p:txBody>
      </p:sp>
      <p:sp>
        <p:nvSpPr>
          <p:cNvPr id="8" name="TextBox 7"/>
          <p:cNvSpPr txBox="1"/>
          <p:nvPr userDrawn="1"/>
        </p:nvSpPr>
        <p:spPr>
          <a:xfrm>
            <a:off x="8952055" y="6578168"/>
            <a:ext cx="3335195" cy="230832"/>
          </a:xfrm>
          <a:prstGeom prst="rect">
            <a:avLst/>
          </a:prstGeom>
          <a:noFill/>
        </p:spPr>
        <p:txBody>
          <a:bodyPr wrap="square" rtlCol="0">
            <a:spAutoFit/>
          </a:bodyPr>
          <a:lstStyle/>
          <a:p>
            <a:pPr algn="ctr"/>
            <a:r>
              <a:rPr lang="en-NZ" sz="900" spc="300" dirty="0" smtClean="0">
                <a:solidFill>
                  <a:schemeClr val="bg1"/>
                </a:solidFill>
                <a:cs typeface="Arial" panose="020B0604020202020204" pitchFamily="34" charset="0"/>
              </a:rPr>
              <a:t>© COLMAR BRUNTON 2017  |  </a:t>
            </a:r>
            <a:fld id="{7EE24AC9-67DD-43C8-96F4-50A0B75659D0}" type="slidenum">
              <a:rPr lang="en-NZ" sz="900" spc="300" smtClean="0">
                <a:solidFill>
                  <a:schemeClr val="bg1"/>
                </a:solidFill>
                <a:cs typeface="Arial" panose="020B0604020202020204" pitchFamily="34" charset="0"/>
              </a:rPr>
              <a:pPr algn="ctr"/>
              <a:t>‹#›</a:t>
            </a:fld>
            <a:endParaRPr lang="en-NZ" sz="900" spc="300" dirty="0">
              <a:solidFill>
                <a:schemeClr val="bg1"/>
              </a:solidFill>
              <a:cs typeface="Arial" panose="020B0604020202020204" pitchFamily="34" charset="0"/>
            </a:endParaRPr>
          </a:p>
        </p:txBody>
      </p:sp>
      <p:grpSp>
        <p:nvGrpSpPr>
          <p:cNvPr id="11" name="Group 10"/>
          <p:cNvGrpSpPr/>
          <p:nvPr userDrawn="1"/>
        </p:nvGrpSpPr>
        <p:grpSpPr>
          <a:xfrm>
            <a:off x="9992939" y="202710"/>
            <a:ext cx="2053749" cy="357685"/>
            <a:chOff x="157824" y="292180"/>
            <a:chExt cx="3719777" cy="647844"/>
          </a:xfrm>
        </p:grpSpPr>
        <p:pic>
          <p:nvPicPr>
            <p:cNvPr id="12" name="Picture 4" descr="Image result for MBIE LOGO TRANSPAREN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grpSp>
    </p:spTree>
    <p:extLst>
      <p:ext uri="{BB962C8B-B14F-4D97-AF65-F5344CB8AC3E}">
        <p14:creationId xmlns:p14="http://schemas.microsoft.com/office/powerpoint/2010/main" val="334700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018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8" name="Group 7"/>
          <p:cNvGrpSpPr/>
          <p:nvPr userDrawn="1"/>
        </p:nvGrpSpPr>
        <p:grpSpPr>
          <a:xfrm>
            <a:off x="290298" y="238770"/>
            <a:ext cx="3940075" cy="541827"/>
            <a:chOff x="988129" y="924570"/>
            <a:chExt cx="3940075" cy="541827"/>
          </a:xfrm>
        </p:grpSpPr>
        <p:sp>
          <p:nvSpPr>
            <p:cNvPr id="2" name="Rectangle 1"/>
            <p:cNvSpPr/>
            <p:nvPr userDrawn="1"/>
          </p:nvSpPr>
          <p:spPr>
            <a:xfrm>
              <a:off x="988129" y="924570"/>
              <a:ext cx="541827" cy="541827"/>
            </a:xfrm>
            <a:prstGeom prst="rect">
              <a:avLst/>
            </a:prstGeom>
            <a:solidFill>
              <a:srgbClr val="719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userDrawn="1"/>
          </p:nvSpPr>
          <p:spPr>
            <a:xfrm>
              <a:off x="2347429" y="924570"/>
              <a:ext cx="541827" cy="541827"/>
            </a:xfrm>
            <a:prstGeom prst="rect">
              <a:avLst/>
            </a:prstGeom>
            <a:solidFill>
              <a:srgbClr val="158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userDrawn="1"/>
          </p:nvSpPr>
          <p:spPr>
            <a:xfrm>
              <a:off x="3027079" y="924570"/>
              <a:ext cx="541827" cy="541827"/>
            </a:xfrm>
            <a:prstGeom prst="rect">
              <a:avLst/>
            </a:prstGeom>
            <a:solidFill>
              <a:srgbClr val="32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userDrawn="1"/>
          </p:nvSpPr>
          <p:spPr>
            <a:xfrm>
              <a:off x="1667779" y="924570"/>
              <a:ext cx="541827" cy="541827"/>
            </a:xfrm>
            <a:prstGeom prst="rect">
              <a:avLst/>
            </a:prstGeom>
            <a:solidFill>
              <a:srgbClr val="A7D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3706729" y="924570"/>
              <a:ext cx="541827" cy="541827"/>
            </a:xfrm>
            <a:prstGeom prst="rect">
              <a:avLst/>
            </a:prstGeom>
            <a:solidFill>
              <a:srgbClr val="84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userDrawn="1"/>
          </p:nvSpPr>
          <p:spPr>
            <a:xfrm>
              <a:off x="4386377" y="924570"/>
              <a:ext cx="541827" cy="541827"/>
            </a:xfrm>
            <a:prstGeom prst="rect">
              <a:avLst/>
            </a:prstGeom>
            <a:solidFill>
              <a:srgbClr val="84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97965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5544" cy="6866999"/>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381896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7998"/>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411997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063"/>
            <a:ext cx="12192000" cy="6838021"/>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350259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9" r="-1"/>
          <a:stretch/>
        </p:blipFill>
        <p:spPr>
          <a:xfrm>
            <a:off x="-12032" y="-17999"/>
            <a:ext cx="12204032" cy="6862084"/>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5947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2032"/>
            <a:ext cx="12192001" cy="6832053"/>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82693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82063"/>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318637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16" name="Rectangle 15"/>
          <p:cNvSpPr/>
          <p:nvPr userDrawn="1"/>
        </p:nvSpPr>
        <p:spPr>
          <a:xfrm>
            <a:off x="0" y="0"/>
            <a:ext cx="12192000" cy="68580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4"/>
          <p:cNvSpPr/>
          <p:nvPr userDrawn="1"/>
        </p:nvSpPr>
        <p:spPr>
          <a:xfrm>
            <a:off x="0" y="-1"/>
            <a:ext cx="4819650" cy="6876000"/>
          </a:xfrm>
          <a:custGeom>
            <a:avLst/>
            <a:gdLst>
              <a:gd name="connsiteX0" fmla="*/ 0 w 4210050"/>
              <a:gd name="connsiteY0" fmla="*/ 0 h 6858000"/>
              <a:gd name="connsiteX1" fmla="*/ 4210050 w 4210050"/>
              <a:gd name="connsiteY1" fmla="*/ 0 h 6858000"/>
              <a:gd name="connsiteX2" fmla="*/ 4210050 w 4210050"/>
              <a:gd name="connsiteY2" fmla="*/ 6858000 h 6858000"/>
              <a:gd name="connsiteX3" fmla="*/ 0 w 4210050"/>
              <a:gd name="connsiteY3" fmla="*/ 6858000 h 6858000"/>
              <a:gd name="connsiteX4" fmla="*/ 0 w 4210050"/>
              <a:gd name="connsiteY4" fmla="*/ 0 h 6858000"/>
              <a:gd name="connsiteX0" fmla="*/ 0 w 4819650"/>
              <a:gd name="connsiteY0" fmla="*/ 0 h 6858000"/>
              <a:gd name="connsiteX1" fmla="*/ 4819650 w 4819650"/>
              <a:gd name="connsiteY1" fmla="*/ 0 h 6858000"/>
              <a:gd name="connsiteX2" fmla="*/ 4210050 w 4819650"/>
              <a:gd name="connsiteY2" fmla="*/ 6858000 h 6858000"/>
              <a:gd name="connsiteX3" fmla="*/ 0 w 4819650"/>
              <a:gd name="connsiteY3" fmla="*/ 6858000 h 6858000"/>
              <a:gd name="connsiteX4" fmla="*/ 0 w 4819650"/>
              <a:gd name="connsiteY4" fmla="*/ 0 h 6858000"/>
              <a:gd name="connsiteX0" fmla="*/ 0 w 4819650"/>
              <a:gd name="connsiteY0" fmla="*/ 0 h 6858000"/>
              <a:gd name="connsiteX1" fmla="*/ 4819650 w 4819650"/>
              <a:gd name="connsiteY1" fmla="*/ 0 h 6858000"/>
              <a:gd name="connsiteX2" fmla="*/ 3057525 w 4819650"/>
              <a:gd name="connsiteY2" fmla="*/ 6848475 h 6858000"/>
              <a:gd name="connsiteX3" fmla="*/ 0 w 4819650"/>
              <a:gd name="connsiteY3" fmla="*/ 6858000 h 6858000"/>
              <a:gd name="connsiteX4" fmla="*/ 0 w 48196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9650" h="6858000">
                <a:moveTo>
                  <a:pt x="0" y="0"/>
                </a:moveTo>
                <a:lnTo>
                  <a:pt x="4819650" y="0"/>
                </a:lnTo>
                <a:lnTo>
                  <a:pt x="3057525" y="6848475"/>
                </a:lnTo>
                <a:lnTo>
                  <a:pt x="0" y="6858000"/>
                </a:lnTo>
                <a:lnTo>
                  <a:pt x="0" y="0"/>
                </a:lnTo>
                <a:close/>
              </a:path>
            </a:pathLst>
          </a:custGeom>
          <a:gradFill flip="none" rotWithShape="1">
            <a:gsLst>
              <a:gs pos="39000">
                <a:schemeClr val="bg1"/>
              </a:gs>
              <a:gs pos="100000">
                <a:schemeClr val="bg1">
                  <a:alpha val="5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643" y="6248400"/>
            <a:ext cx="1462182" cy="471487"/>
          </a:xfrm>
          <a:prstGeom prst="rect">
            <a:avLst/>
          </a:prstGeom>
        </p:spPr>
      </p:pic>
      <p:sp>
        <p:nvSpPr>
          <p:cNvPr id="2" name="Title 1"/>
          <p:cNvSpPr>
            <a:spLocks noGrp="1"/>
          </p:cNvSpPr>
          <p:nvPr>
            <p:ph type="title"/>
          </p:nvPr>
        </p:nvSpPr>
        <p:spPr>
          <a:xfrm>
            <a:off x="157824" y="2055701"/>
            <a:ext cx="3616842" cy="1325563"/>
          </a:xfrm>
        </p:spPr>
        <p:txBody>
          <a:bodyPr>
            <a:normAutofit/>
          </a:bodyPr>
          <a:lstStyle>
            <a:lvl1pPr>
              <a:defRPr sz="3600">
                <a:latin typeface="+mj-lt"/>
              </a:defRPr>
            </a:lvl1pPr>
          </a:lstStyle>
          <a:p>
            <a:r>
              <a:rPr lang="en-US" smtClean="0"/>
              <a:t>Click to edit Master title style</a:t>
            </a:r>
            <a:endParaRPr lang="en-NZ"/>
          </a:p>
        </p:txBody>
      </p:sp>
      <p:pic>
        <p:nvPicPr>
          <p:cNvPr id="11" name="Picture 4" descr="Image result for MBIE LOGO TRANSPARENT"/>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228328" y="360847"/>
            <a:ext cx="2649273" cy="5105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824" y="292180"/>
            <a:ext cx="956930" cy="647844"/>
          </a:xfrm>
          <a:prstGeom prst="rect">
            <a:avLst/>
          </a:prstGeom>
        </p:spPr>
      </p:pic>
    </p:spTree>
    <p:extLst>
      <p:ext uri="{BB962C8B-B14F-4D97-AF65-F5344CB8AC3E}">
        <p14:creationId xmlns:p14="http://schemas.microsoft.com/office/powerpoint/2010/main" val="159038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29FC6-E7BB-4C86-B3A1-0BDC0037BD18}" type="datetimeFigureOut">
              <a:rPr lang="en-NZ" smtClean="0"/>
              <a:t>19/12/17</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F8EE9-A351-4208-96E0-9D4D75D08207}" type="slidenum">
              <a:rPr lang="en-NZ" smtClean="0"/>
              <a:t>‹#›</a:t>
            </a:fld>
            <a:endParaRPr lang="en-NZ"/>
          </a:p>
        </p:txBody>
      </p:sp>
    </p:spTree>
    <p:extLst>
      <p:ext uri="{BB962C8B-B14F-4D97-AF65-F5344CB8AC3E}">
        <p14:creationId xmlns:p14="http://schemas.microsoft.com/office/powerpoint/2010/main" val="93102150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2" r:id="rId3"/>
    <p:sldLayoutId id="2147483682" r:id="rId4"/>
    <p:sldLayoutId id="2147483667" r:id="rId5"/>
    <p:sldLayoutId id="2147483676" r:id="rId6"/>
    <p:sldLayoutId id="2147483677" r:id="rId7"/>
    <p:sldLayoutId id="2147483675" r:id="rId8"/>
    <p:sldLayoutId id="2147483671" r:id="rId9"/>
    <p:sldLayoutId id="2147483680" r:id="rId10"/>
    <p:sldLayoutId id="2147483681" r:id="rId11"/>
    <p:sldLayoutId id="2147483674" r:id="rId12"/>
    <p:sldLayoutId id="2147483670" r:id="rId13"/>
    <p:sldLayoutId id="2147483678" r:id="rId14"/>
    <p:sldLayoutId id="2147483679" r:id="rId15"/>
    <p:sldLayoutId id="2147483668" r:id="rId16"/>
    <p:sldLayoutId id="2147483673" r:id="rId17"/>
    <p:sldLayoutId id="2147483669" r:id="rId18"/>
    <p:sldLayoutId id="2147483684" r:id="rId19"/>
    <p:sldLayoutId id="2147483650" r:id="rId20"/>
    <p:sldLayoutId id="2147483665" r:id="rId21"/>
    <p:sldLayoutId id="2147483659"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0.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chart" Target="../charts/chart23.xml"/><Relationship Id="rId4" Type="http://schemas.openxmlformats.org/officeDocument/2006/relationships/chart" Target="../charts/char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0.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0.xml"/><Relationship Id="rId4" Type="http://schemas.openxmlformats.org/officeDocument/2006/relationships/chart" Target="../charts/chart34.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0.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0.xml"/><Relationship Id="rId4" Type="http://schemas.openxmlformats.org/officeDocument/2006/relationships/chart" Target="../charts/char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0.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0.xml"/><Relationship Id="rId4" Type="http://schemas.openxmlformats.org/officeDocument/2006/relationships/chart" Target="../charts/chart50.xml"/></Relationships>
</file>

<file path=ppt/slides/_rels/slide5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0.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0.xml"/><Relationship Id="rId4" Type="http://schemas.openxmlformats.org/officeDocument/2006/relationships/chart" Target="../charts/chart58.xml"/></Relationships>
</file>

<file path=ppt/slides/_rels/slide5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20.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0.xml"/><Relationship Id="rId4" Type="http://schemas.openxmlformats.org/officeDocument/2006/relationships/chart" Target="../charts/chart66.xml"/></Relationships>
</file>

<file path=ppt/slides/_rels/slide5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0.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0.xml"/><Relationship Id="rId4" Type="http://schemas.openxmlformats.org/officeDocument/2006/relationships/chart" Target="../charts/chart74.xml"/></Relationships>
</file>

<file path=ppt/slides/_rels/slide6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0.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20.xml"/><Relationship Id="rId4" Type="http://schemas.openxmlformats.org/officeDocument/2006/relationships/chart" Target="../charts/chart82.xml"/></Relationships>
</file>

<file path=ppt/slides/_rels/slide65.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20.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chart" Target="../charts/chart88.xml"/><Relationship Id="rId1" Type="http://schemas.openxmlformats.org/officeDocument/2006/relationships/slideLayout" Target="../slideLayouts/slideLayout20.xml"/><Relationship Id="rId4" Type="http://schemas.openxmlformats.org/officeDocument/2006/relationships/chart" Target="../charts/chart90.xml"/></Relationships>
</file>

<file path=ppt/slides/_rels/slide6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20.xml"/><Relationship Id="rId6" Type="http://schemas.openxmlformats.org/officeDocument/2006/relationships/chart" Target="../charts/chart95.xml"/><Relationship Id="rId5" Type="http://schemas.openxmlformats.org/officeDocument/2006/relationships/chart" Target="../charts/chart94.xml"/><Relationship Id="rId4" Type="http://schemas.openxmlformats.org/officeDocument/2006/relationships/chart" Target="../charts/chart9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0.xml"/><Relationship Id="rId4" Type="http://schemas.openxmlformats.org/officeDocument/2006/relationships/chart" Target="../charts/chart98.xml"/></Relationships>
</file>

<file path=ppt/slides/_rels/slide71.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20.xml"/><Relationship Id="rId6" Type="http://schemas.openxmlformats.org/officeDocument/2006/relationships/chart" Target="../charts/chart103.xml"/><Relationship Id="rId5" Type="http://schemas.openxmlformats.org/officeDocument/2006/relationships/chart" Target="../charts/chart102.xml"/><Relationship Id="rId4" Type="http://schemas.openxmlformats.org/officeDocument/2006/relationships/chart" Target="../charts/chart10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20.xml"/><Relationship Id="rId4" Type="http://schemas.openxmlformats.org/officeDocument/2006/relationships/chart" Target="../charts/chart106.xml"/></Relationships>
</file>

<file path=ppt/slides/_rels/slide74.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20.xml"/><Relationship Id="rId6" Type="http://schemas.openxmlformats.org/officeDocument/2006/relationships/chart" Target="../charts/chart111.xml"/><Relationship Id="rId5" Type="http://schemas.openxmlformats.org/officeDocument/2006/relationships/chart" Target="../charts/chart110.xml"/><Relationship Id="rId4" Type="http://schemas.openxmlformats.org/officeDocument/2006/relationships/chart" Target="../charts/chart10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20.xml"/><Relationship Id="rId4" Type="http://schemas.openxmlformats.org/officeDocument/2006/relationships/chart" Target="../charts/chart114.xml"/></Relationships>
</file>

<file path=ppt/slides/_rels/slide77.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20.xml"/><Relationship Id="rId6" Type="http://schemas.openxmlformats.org/officeDocument/2006/relationships/chart" Target="../charts/chart119.xml"/><Relationship Id="rId5" Type="http://schemas.openxmlformats.org/officeDocument/2006/relationships/chart" Target="../charts/chart118.xml"/><Relationship Id="rId4" Type="http://schemas.openxmlformats.org/officeDocument/2006/relationships/chart" Target="../charts/chart1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20.xml"/><Relationship Id="rId4" Type="http://schemas.openxmlformats.org/officeDocument/2006/relationships/chart" Target="../charts/chart1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chart" Target="../charts/chart123.xml"/><Relationship Id="rId1" Type="http://schemas.openxmlformats.org/officeDocument/2006/relationships/slideLayout" Target="../slideLayouts/slideLayout20.xml"/><Relationship Id="rId6" Type="http://schemas.openxmlformats.org/officeDocument/2006/relationships/chart" Target="../charts/chart127.xml"/><Relationship Id="rId5" Type="http://schemas.openxmlformats.org/officeDocument/2006/relationships/chart" Target="../charts/chart126.xml"/><Relationship Id="rId4" Type="http://schemas.openxmlformats.org/officeDocument/2006/relationships/chart" Target="../charts/chart1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20.xml"/><Relationship Id="rId4" Type="http://schemas.openxmlformats.org/officeDocument/2006/relationships/chart" Target="../charts/chart130.xml"/></Relationships>
</file>

<file path=ppt/slides/_rels/slide83.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20.xml"/><Relationship Id="rId6" Type="http://schemas.openxmlformats.org/officeDocument/2006/relationships/chart" Target="../charts/chart135.xml"/><Relationship Id="rId5" Type="http://schemas.openxmlformats.org/officeDocument/2006/relationships/chart" Target="../charts/chart134.xml"/><Relationship Id="rId4" Type="http://schemas.openxmlformats.org/officeDocument/2006/relationships/chart" Target="../charts/chart1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20.xml"/><Relationship Id="rId4" Type="http://schemas.openxmlformats.org/officeDocument/2006/relationships/chart" Target="../charts/chart138.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20.xml"/><Relationship Id="rId6" Type="http://schemas.openxmlformats.org/officeDocument/2006/relationships/chart" Target="../charts/chart143.xml"/><Relationship Id="rId5" Type="http://schemas.openxmlformats.org/officeDocument/2006/relationships/chart" Target="../charts/chart142.xml"/><Relationship Id="rId4" Type="http://schemas.openxmlformats.org/officeDocument/2006/relationships/chart" Target="../charts/chart1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20.xml"/><Relationship Id="rId4" Type="http://schemas.openxmlformats.org/officeDocument/2006/relationships/chart" Target="../charts/chart146.xml"/></Relationships>
</file>

<file path=ppt/slides/_rels/slide89.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chart" Target="../charts/chart147.xml"/><Relationship Id="rId1" Type="http://schemas.openxmlformats.org/officeDocument/2006/relationships/slideLayout" Target="../slideLayouts/slideLayout20.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20.xml"/><Relationship Id="rId4" Type="http://schemas.openxmlformats.org/officeDocument/2006/relationships/chart" Target="../charts/chart154.xml"/></Relationships>
</file>

<file path=ppt/slides/_rels/slide92.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chart" Target="../charts/chart155.xml"/><Relationship Id="rId1" Type="http://schemas.openxmlformats.org/officeDocument/2006/relationships/slideLayout" Target="../slideLayouts/slideLayout20.xml"/><Relationship Id="rId6" Type="http://schemas.openxmlformats.org/officeDocument/2006/relationships/chart" Target="../charts/chart159.xml"/><Relationship Id="rId5" Type="http://schemas.openxmlformats.org/officeDocument/2006/relationships/chart" Target="../charts/chart158.xml"/><Relationship Id="rId4" Type="http://schemas.openxmlformats.org/officeDocument/2006/relationships/chart" Target="../charts/chart1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chart" Target="../charts/chart160.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2" Type="http://schemas.openxmlformats.org/officeDocument/2006/relationships/chart" Target="../charts/chart161.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79" y="1841021"/>
            <a:ext cx="2922260" cy="1218795"/>
          </a:xfrm>
        </p:spPr>
        <p:txBody>
          <a:bodyPr/>
          <a:lstStyle/>
          <a:p>
            <a:pPr algn="ctr"/>
            <a:r>
              <a:rPr lang="en-NZ" sz="4400" dirty="0" smtClean="0"/>
              <a:t>Consumer Problems</a:t>
            </a:r>
            <a:endParaRPr lang="en-NZ" sz="4400" dirty="0"/>
          </a:p>
        </p:txBody>
      </p:sp>
      <p:sp>
        <p:nvSpPr>
          <p:cNvPr id="4" name="TextBox 3"/>
          <p:cNvSpPr txBox="1"/>
          <p:nvPr/>
        </p:nvSpPr>
        <p:spPr>
          <a:xfrm>
            <a:off x="975913" y="4006749"/>
            <a:ext cx="1711393" cy="276999"/>
          </a:xfrm>
          <a:prstGeom prst="rect">
            <a:avLst/>
          </a:prstGeom>
          <a:noFill/>
        </p:spPr>
        <p:txBody>
          <a:bodyPr wrap="square" lIns="0" tIns="0" rIns="0" bIns="0" rtlCol="0">
            <a:spAutoFit/>
          </a:bodyPr>
          <a:lstStyle/>
          <a:p>
            <a:pPr algn="ctr">
              <a:lnSpc>
                <a:spcPct val="150000"/>
              </a:lnSpc>
            </a:pPr>
            <a:r>
              <a:rPr lang="en-NZ" sz="1200" spc="0" dirty="0" smtClean="0">
                <a:solidFill>
                  <a:schemeClr val="tx1">
                    <a:lumMod val="75000"/>
                    <a:lumOff val="25000"/>
                  </a:schemeClr>
                </a:solidFill>
                <a:latin typeface="Arial Narrow" panose="020B0606020202030204" pitchFamily="34" charset="0"/>
              </a:rPr>
              <a:t>December 2017</a:t>
            </a:r>
            <a:endParaRPr lang="en-NZ" sz="1200" spc="0" dirty="0">
              <a:solidFill>
                <a:schemeClr val="tx1">
                  <a:lumMod val="75000"/>
                  <a:lumOff val="25000"/>
                </a:schemeClr>
              </a:solidFill>
              <a:latin typeface="Arial Narrow" panose="020B0606020202030204" pitchFamily="34" charset="0"/>
            </a:endParaRPr>
          </a:p>
        </p:txBody>
      </p:sp>
      <p:sp>
        <p:nvSpPr>
          <p:cNvPr id="5" name="Rectangle 4"/>
          <p:cNvSpPr/>
          <p:nvPr/>
        </p:nvSpPr>
        <p:spPr>
          <a:xfrm>
            <a:off x="176907" y="3658330"/>
            <a:ext cx="3309432" cy="323165"/>
          </a:xfrm>
          <a:prstGeom prst="rect">
            <a:avLst/>
          </a:prstGeom>
        </p:spPr>
        <p:txBody>
          <a:bodyPr wrap="none" lIns="0" tIns="0" rIns="0" bIns="0">
            <a:spAutoFit/>
          </a:bodyPr>
          <a:lstStyle/>
          <a:p>
            <a:pPr algn="ctr">
              <a:lnSpc>
                <a:spcPct val="150000"/>
              </a:lnSpc>
            </a:pPr>
            <a:r>
              <a:rPr lang="en-NZ" sz="1400" b="0" spc="0" dirty="0" smtClean="0">
                <a:solidFill>
                  <a:schemeClr val="tx1">
                    <a:lumMod val="75000"/>
                    <a:lumOff val="25000"/>
                  </a:schemeClr>
                </a:solidFill>
                <a:latin typeface="+mj-lt"/>
              </a:rPr>
              <a:t>Combined quantitative and qualitative report</a:t>
            </a:r>
          </a:p>
        </p:txBody>
      </p:sp>
    </p:spTree>
    <p:extLst>
      <p:ext uri="{BB962C8B-B14F-4D97-AF65-F5344CB8AC3E}">
        <p14:creationId xmlns:p14="http://schemas.microsoft.com/office/powerpoint/2010/main" val="249862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xmlns="" id="{C4FFF296-8E00-4A9B-9EC0-59544626B5F0}"/>
              </a:ext>
            </a:extLst>
          </p:cNvPr>
          <p:cNvSpPr/>
          <p:nvPr/>
        </p:nvSpPr>
        <p:spPr>
          <a:xfrm>
            <a:off x="0" y="1389888"/>
            <a:ext cx="12192000" cy="1642686"/>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29609" y="90561"/>
            <a:ext cx="9619915" cy="662781"/>
          </a:xfrm>
        </p:spPr>
        <p:txBody>
          <a:bodyPr/>
          <a:lstStyle/>
          <a:p>
            <a:r>
              <a:rPr lang="en-NZ" dirty="0"/>
              <a:t>BACKGROUND AND OBJECTIVEs</a:t>
            </a:r>
          </a:p>
        </p:txBody>
      </p:sp>
      <p:sp>
        <p:nvSpPr>
          <p:cNvPr id="20" name="Rectangle 19">
            <a:extLst>
              <a:ext uri="{FF2B5EF4-FFF2-40B4-BE49-F238E27FC236}">
                <a16:creationId xmlns:a16="http://schemas.microsoft.com/office/drawing/2014/main" xmlns="" id="{9D74F242-E40A-45E4-B333-B1438B3F5556}"/>
              </a:ext>
            </a:extLst>
          </p:cNvPr>
          <p:cNvSpPr/>
          <p:nvPr/>
        </p:nvSpPr>
        <p:spPr>
          <a:xfrm>
            <a:off x="230400" y="1453516"/>
            <a:ext cx="11514757" cy="1477328"/>
          </a:xfrm>
          <a:prstGeom prst="rect">
            <a:avLst/>
          </a:prstGeom>
        </p:spPr>
        <p:txBody>
          <a:bodyPr wrap="square">
            <a:spAutoFit/>
          </a:bodyPr>
          <a:lstStyle/>
          <a:p>
            <a:pPr>
              <a:spcAft>
                <a:spcPts val="1200"/>
              </a:spcAft>
            </a:pPr>
            <a:r>
              <a:rPr lang="en-NZ" sz="1400" dirty="0">
                <a:solidFill>
                  <a:schemeClr val="bg1"/>
                </a:solidFill>
              </a:rPr>
              <a:t>MBIE data relating to consumer enquiries identifies the Consumer Guarantees Act (CGA) as the most enquired-about area.</a:t>
            </a:r>
          </a:p>
          <a:p>
            <a:pPr>
              <a:spcAft>
                <a:spcPts val="1200"/>
              </a:spcAft>
            </a:pPr>
            <a:r>
              <a:rPr lang="en-NZ" sz="1400" dirty="0">
                <a:solidFill>
                  <a:schemeClr val="bg1"/>
                </a:solidFill>
              </a:rPr>
              <a:t>Data also suggests that consumers are less certain about the role the CGA plays in relation to services, compared to goods.</a:t>
            </a:r>
          </a:p>
          <a:p>
            <a:pPr>
              <a:spcAft>
                <a:spcPts val="1200"/>
              </a:spcAft>
            </a:pPr>
            <a:r>
              <a:rPr lang="en-NZ" sz="1400" dirty="0">
                <a:solidFill>
                  <a:schemeClr val="bg1"/>
                </a:solidFill>
              </a:rPr>
              <a:t>In 2016, MBIE commissioned Colmar Brunton to carry out the National Consumer Survey. This highlighted industry sectors where consumers frequently encounter problems. MBIE </a:t>
            </a:r>
            <a:r>
              <a:rPr lang="en-NZ" sz="1400" dirty="0" smtClean="0">
                <a:solidFill>
                  <a:schemeClr val="bg1"/>
                </a:solidFill>
              </a:rPr>
              <a:t>wanted to know more about consumers’ awareness and understanding of consumer rights, their experiences with problems, and their behaviours when dealing with problems.</a:t>
            </a:r>
            <a:endParaRPr lang="en-NZ" sz="1400" dirty="0">
              <a:solidFill>
                <a:schemeClr val="bg1"/>
              </a:solidFill>
            </a:endParaRPr>
          </a:p>
        </p:txBody>
      </p:sp>
      <p:sp>
        <p:nvSpPr>
          <p:cNvPr id="14" name="Rectangle 13"/>
          <p:cNvSpPr/>
          <p:nvPr/>
        </p:nvSpPr>
        <p:spPr>
          <a:xfrm>
            <a:off x="2780865" y="3546962"/>
            <a:ext cx="4010545" cy="2846933"/>
          </a:xfrm>
          <a:prstGeom prst="rect">
            <a:avLst/>
          </a:prstGeom>
        </p:spPr>
        <p:txBody>
          <a:bodyPr wrap="square">
            <a:spAutoFit/>
          </a:bodyPr>
          <a:lstStyle/>
          <a:p>
            <a:pPr>
              <a:spcAft>
                <a:spcPts val="600"/>
              </a:spcAft>
            </a:pPr>
            <a:r>
              <a:rPr lang="en-NZ" sz="1400" dirty="0">
                <a:solidFill>
                  <a:schemeClr val="tx1">
                    <a:lumMod val="65000"/>
                    <a:lumOff val="35000"/>
                  </a:schemeClr>
                </a:solidFill>
              </a:rPr>
              <a:t>Gauge consumers’ awareness and understanding of their rights and the </a:t>
            </a:r>
            <a:r>
              <a:rPr lang="en-NZ" sz="1400" dirty="0" smtClean="0">
                <a:solidFill>
                  <a:schemeClr val="tx1">
                    <a:lumMod val="65000"/>
                    <a:lumOff val="35000"/>
                  </a:schemeClr>
                </a:solidFill>
              </a:rPr>
              <a:t>CGA</a:t>
            </a:r>
          </a:p>
          <a:p>
            <a:pPr>
              <a:spcAft>
                <a:spcPts val="600"/>
              </a:spcAft>
            </a:pPr>
            <a:r>
              <a:rPr lang="en-NZ" sz="1400" dirty="0" smtClean="0">
                <a:solidFill>
                  <a:schemeClr val="tx1">
                    <a:lumMod val="65000"/>
                    <a:lumOff val="35000"/>
                  </a:schemeClr>
                </a:solidFill>
              </a:rPr>
              <a:t> </a:t>
            </a:r>
            <a:endParaRPr lang="en-NZ" sz="1400" dirty="0">
              <a:solidFill>
                <a:schemeClr val="tx1">
                  <a:lumMod val="65000"/>
                  <a:lumOff val="35000"/>
                </a:schemeClr>
              </a:solidFill>
            </a:endParaRPr>
          </a:p>
          <a:p>
            <a:pPr>
              <a:spcAft>
                <a:spcPts val="600"/>
              </a:spcAft>
            </a:pPr>
            <a:r>
              <a:rPr lang="en-NZ" sz="1400" dirty="0">
                <a:solidFill>
                  <a:schemeClr val="tx1">
                    <a:lumMod val="65000"/>
                    <a:lumOff val="35000"/>
                  </a:schemeClr>
                </a:solidFill>
              </a:rPr>
              <a:t>Understand what problems consumers encounter</a:t>
            </a:r>
            <a:r>
              <a:rPr lang="en-NZ" sz="1400" dirty="0" smtClean="0">
                <a:solidFill>
                  <a:schemeClr val="tx1">
                    <a:lumMod val="65000"/>
                    <a:lumOff val="35000"/>
                  </a:schemeClr>
                </a:solidFill>
              </a:rPr>
              <a:t>, how common they are, </a:t>
            </a:r>
            <a:r>
              <a:rPr lang="en-NZ" sz="1400" dirty="0">
                <a:solidFill>
                  <a:schemeClr val="tx1">
                    <a:lumMod val="65000"/>
                    <a:lumOff val="35000"/>
                  </a:schemeClr>
                </a:solidFill>
              </a:rPr>
              <a:t>whether or not they take action to resolve the problems, why or why not, any motivations or barriers for acting or not </a:t>
            </a:r>
            <a:r>
              <a:rPr lang="en-NZ" sz="1400" dirty="0" smtClean="0">
                <a:solidFill>
                  <a:schemeClr val="tx1">
                    <a:lumMod val="65000"/>
                    <a:lumOff val="35000"/>
                  </a:schemeClr>
                </a:solidFill>
              </a:rPr>
              <a:t>acting</a:t>
            </a:r>
          </a:p>
          <a:p>
            <a:pPr>
              <a:spcAft>
                <a:spcPts val="600"/>
              </a:spcAft>
            </a:pPr>
            <a:endParaRPr lang="en-NZ" sz="1400" dirty="0" smtClean="0">
              <a:solidFill>
                <a:schemeClr val="tx1">
                  <a:lumMod val="65000"/>
                  <a:lumOff val="35000"/>
                </a:schemeClr>
              </a:solidFill>
            </a:endParaRPr>
          </a:p>
          <a:p>
            <a:pPr>
              <a:spcAft>
                <a:spcPts val="600"/>
              </a:spcAft>
            </a:pPr>
            <a:r>
              <a:rPr lang="en-NZ" sz="1400" dirty="0" smtClean="0">
                <a:solidFill>
                  <a:schemeClr val="tx1">
                    <a:lumMod val="65000"/>
                    <a:lumOff val="35000"/>
                  </a:schemeClr>
                </a:solidFill>
              </a:rPr>
              <a:t>Gain a deeper </a:t>
            </a:r>
            <a:r>
              <a:rPr lang="en-NZ" sz="1400" dirty="0">
                <a:solidFill>
                  <a:schemeClr val="tx1">
                    <a:lumMod val="65000"/>
                    <a:lumOff val="35000"/>
                  </a:schemeClr>
                </a:solidFill>
              </a:rPr>
              <a:t>understanding of </a:t>
            </a:r>
            <a:r>
              <a:rPr lang="en-NZ" sz="1400" dirty="0" smtClean="0">
                <a:solidFill>
                  <a:schemeClr val="tx1">
                    <a:lumMod val="65000"/>
                    <a:lumOff val="35000"/>
                  </a:schemeClr>
                </a:solidFill>
              </a:rPr>
              <a:t>problems/issues by sector, with a focus on services</a:t>
            </a:r>
          </a:p>
          <a:p>
            <a:pPr>
              <a:spcAft>
                <a:spcPts val="600"/>
              </a:spcAft>
            </a:pPr>
            <a:endParaRPr lang="en-NZ" sz="1400" dirty="0">
              <a:solidFill>
                <a:schemeClr val="tx1">
                  <a:lumMod val="65000"/>
                  <a:lumOff val="35000"/>
                </a:schemeClr>
              </a:solidFill>
            </a:endParaRPr>
          </a:p>
        </p:txBody>
      </p:sp>
      <p:sp>
        <p:nvSpPr>
          <p:cNvPr id="16" name="Rectangle 15">
            <a:extLst>
              <a:ext uri="{FF2B5EF4-FFF2-40B4-BE49-F238E27FC236}">
                <a16:creationId xmlns:a16="http://schemas.microsoft.com/office/drawing/2014/main" xmlns="" id="{71FB4ED6-133C-4795-93F3-EE948A20DE7F}"/>
              </a:ext>
            </a:extLst>
          </p:cNvPr>
          <p:cNvSpPr/>
          <p:nvPr/>
        </p:nvSpPr>
        <p:spPr>
          <a:xfrm>
            <a:off x="2807079" y="3136343"/>
            <a:ext cx="2686569" cy="338554"/>
          </a:xfrm>
          <a:prstGeom prst="rect">
            <a:avLst/>
          </a:prstGeom>
        </p:spPr>
        <p:txBody>
          <a:bodyPr wrap="none">
            <a:spAutoFit/>
          </a:bodyPr>
          <a:lstStyle/>
          <a:p>
            <a:r>
              <a:rPr lang="en-NZ" sz="1600" b="1" dirty="0">
                <a:solidFill>
                  <a:schemeClr val="tx1">
                    <a:lumMod val="65000"/>
                    <a:lumOff val="35000"/>
                  </a:schemeClr>
                </a:solidFill>
              </a:rPr>
              <a:t>Aims of </a:t>
            </a:r>
            <a:r>
              <a:rPr lang="en-NZ" sz="1600" b="1" dirty="0" smtClean="0">
                <a:solidFill>
                  <a:schemeClr val="tx1">
                    <a:lumMod val="65000"/>
                    <a:lumOff val="35000"/>
                  </a:schemeClr>
                </a:solidFill>
              </a:rPr>
              <a:t>this research include</a:t>
            </a:r>
            <a:r>
              <a:rPr lang="en-NZ" sz="1600" b="1" dirty="0">
                <a:solidFill>
                  <a:schemeClr val="tx1">
                    <a:lumMod val="65000"/>
                    <a:lumOff val="35000"/>
                  </a:schemeClr>
                </a:solidFill>
              </a:rPr>
              <a:t>:</a:t>
            </a:r>
          </a:p>
        </p:txBody>
      </p:sp>
      <p:sp>
        <p:nvSpPr>
          <p:cNvPr id="17" name="Oval 16">
            <a:extLst>
              <a:ext uri="{FF2B5EF4-FFF2-40B4-BE49-F238E27FC236}">
                <a16:creationId xmlns:a16="http://schemas.microsoft.com/office/drawing/2014/main" xmlns="" id="{2ED14BD7-F75F-4537-BCFC-CE7AF1463F9C}"/>
              </a:ext>
            </a:extLst>
          </p:cNvPr>
          <p:cNvSpPr/>
          <p:nvPr/>
        </p:nvSpPr>
        <p:spPr>
          <a:xfrm>
            <a:off x="2140786" y="3625938"/>
            <a:ext cx="393192" cy="393192"/>
          </a:xfrm>
          <a:prstGeom prst="ellipse">
            <a:avLst/>
          </a:prstGeom>
          <a:solidFill>
            <a:schemeClr val="bg1"/>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NZ" sz="20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a16="http://schemas.microsoft.com/office/drawing/2014/main" xmlns="" id="{68F746A1-4122-4E2B-8E02-9401B7C7C1F6}"/>
              </a:ext>
            </a:extLst>
          </p:cNvPr>
          <p:cNvSpPr/>
          <p:nvPr/>
        </p:nvSpPr>
        <p:spPr>
          <a:xfrm>
            <a:off x="2140786" y="4444640"/>
            <a:ext cx="393192" cy="393192"/>
          </a:xfrm>
          <a:prstGeom prst="ellipse">
            <a:avLst/>
          </a:prstGeom>
          <a:solidFill>
            <a:schemeClr val="bg1"/>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NZ" sz="20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19" name="Oval 18">
            <a:extLst>
              <a:ext uri="{FF2B5EF4-FFF2-40B4-BE49-F238E27FC236}">
                <a16:creationId xmlns:a16="http://schemas.microsoft.com/office/drawing/2014/main" xmlns="" id="{000D0A05-BDF2-4F63-B79C-5A87E7AD7ED8}"/>
              </a:ext>
            </a:extLst>
          </p:cNvPr>
          <p:cNvSpPr/>
          <p:nvPr/>
        </p:nvSpPr>
        <p:spPr>
          <a:xfrm>
            <a:off x="2140786" y="5628793"/>
            <a:ext cx="393192" cy="393192"/>
          </a:xfrm>
          <a:prstGeom prst="ellipse">
            <a:avLst/>
          </a:prstGeom>
          <a:solidFill>
            <a:schemeClr val="bg1"/>
          </a:solid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NZ" sz="2000" b="1" dirty="0">
                <a:solidFill>
                  <a:schemeClr val="tx1">
                    <a:lumMod val="75000"/>
                    <a:lumOff val="25000"/>
                  </a:schemeClr>
                </a:solidFill>
                <a:latin typeface="Arial" panose="020B0604020202020204" pitchFamily="34" charset="0"/>
                <a:cs typeface="Arial" panose="020B0604020202020204" pitchFamily="34" charset="0"/>
              </a:rPr>
              <a:t>3</a:t>
            </a:r>
          </a:p>
        </p:txBody>
      </p:sp>
      <p:pic>
        <p:nvPicPr>
          <p:cNvPr id="25" name="Picture 24">
            <a:extLst>
              <a:ext uri="{FF2B5EF4-FFF2-40B4-BE49-F238E27FC236}">
                <a16:creationId xmlns:a16="http://schemas.microsoft.com/office/drawing/2014/main" xmlns="" id="{C691998D-4668-44D3-8A28-DEF6B485A5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0293" b="3073"/>
          <a:stretch/>
        </p:blipFill>
        <p:spPr>
          <a:xfrm>
            <a:off x="8194766" y="3036167"/>
            <a:ext cx="3997234" cy="3471165"/>
          </a:xfrm>
          <a:prstGeom prst="rect">
            <a:avLst/>
          </a:prstGeom>
        </p:spPr>
      </p:pic>
    </p:spTree>
    <p:extLst>
      <p:ext uri="{BB962C8B-B14F-4D97-AF65-F5344CB8AC3E}">
        <p14:creationId xmlns:p14="http://schemas.microsoft.com/office/powerpoint/2010/main" val="32376561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5364" y="216817"/>
            <a:ext cx="8525770" cy="5951528"/>
          </a:xfrm>
          <a:prstGeom prst="rect">
            <a:avLst/>
          </a:prstGeom>
        </p:spPr>
      </p:pic>
      <p:sp>
        <p:nvSpPr>
          <p:cNvPr id="6" name="Rectangle 5"/>
          <p:cNvSpPr/>
          <p:nvPr/>
        </p:nvSpPr>
        <p:spPr>
          <a:xfrm>
            <a:off x="4718111" y="94268"/>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05894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0705" y="150829"/>
            <a:ext cx="8578391" cy="6017678"/>
          </a:xfrm>
          <a:prstGeom prst="rect">
            <a:avLst/>
          </a:prstGeom>
        </p:spPr>
      </p:pic>
      <p:sp>
        <p:nvSpPr>
          <p:cNvPr id="4" name="Rectangle 3"/>
          <p:cNvSpPr/>
          <p:nvPr/>
        </p:nvSpPr>
        <p:spPr>
          <a:xfrm>
            <a:off x="4831235" y="94268"/>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812611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825" y="188536"/>
            <a:ext cx="9292477" cy="6010020"/>
          </a:xfrm>
          <a:prstGeom prst="rect">
            <a:avLst/>
          </a:prstGeom>
        </p:spPr>
      </p:pic>
      <p:sp>
        <p:nvSpPr>
          <p:cNvPr id="4" name="Rectangle 3"/>
          <p:cNvSpPr/>
          <p:nvPr/>
        </p:nvSpPr>
        <p:spPr>
          <a:xfrm>
            <a:off x="4746392" y="122549"/>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58833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5884" y="103694"/>
            <a:ext cx="9172639" cy="6036763"/>
          </a:xfrm>
          <a:prstGeom prst="rect">
            <a:avLst/>
          </a:prstGeom>
        </p:spPr>
      </p:pic>
      <p:sp>
        <p:nvSpPr>
          <p:cNvPr id="6" name="Rectangle 5"/>
          <p:cNvSpPr/>
          <p:nvPr/>
        </p:nvSpPr>
        <p:spPr>
          <a:xfrm>
            <a:off x="4614418" y="103695"/>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09042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2181696"/>
            <a:ext cx="3923109" cy="387798"/>
          </a:xfrm>
        </p:spPr>
        <p:txBody>
          <a:bodyPr/>
          <a:lstStyle/>
          <a:p>
            <a:r>
              <a:rPr lang="en-NZ" dirty="0" smtClean="0"/>
              <a:t>Appendix B: Sample profiles</a:t>
            </a:r>
            <a:endParaRPr lang="en-NZ" dirty="0"/>
          </a:p>
        </p:txBody>
      </p:sp>
    </p:spTree>
    <p:extLst>
      <p:ext uri="{BB962C8B-B14F-4D97-AF65-F5344CB8AC3E}">
        <p14:creationId xmlns:p14="http://schemas.microsoft.com/office/powerpoint/2010/main" val="3662095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Survey SAMPLE PROFILE</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492052272"/>
              </p:ext>
            </p:extLst>
          </p:nvPr>
        </p:nvGraphicFramePr>
        <p:xfrm>
          <a:off x="300639" y="809624"/>
          <a:ext cx="5656276" cy="5208500"/>
        </p:xfrm>
        <a:graphic>
          <a:graphicData uri="http://schemas.openxmlformats.org/drawingml/2006/table">
            <a:tbl>
              <a:tblPr firstRow="1" bandRow="1">
                <a:tableStyleId>{2D5ABB26-0587-4C30-8999-92F81FD0307C}</a:tableStyleId>
              </a:tblPr>
              <a:tblGrid>
                <a:gridCol w="1060856">
                  <a:extLst>
                    <a:ext uri="{9D8B030D-6E8A-4147-A177-3AD203B41FA5}">
                      <a16:colId xmlns:a16="http://schemas.microsoft.com/office/drawing/2014/main" xmlns="" val="20000"/>
                    </a:ext>
                  </a:extLst>
                </a:gridCol>
                <a:gridCol w="1148855">
                  <a:extLst>
                    <a:ext uri="{9D8B030D-6E8A-4147-A177-3AD203B41FA5}">
                      <a16:colId xmlns:a16="http://schemas.microsoft.com/office/drawing/2014/main" xmlns="" val="20001"/>
                    </a:ext>
                  </a:extLst>
                </a:gridCol>
                <a:gridCol w="1148855">
                  <a:extLst>
                    <a:ext uri="{9D8B030D-6E8A-4147-A177-3AD203B41FA5}">
                      <a16:colId xmlns:a16="http://schemas.microsoft.com/office/drawing/2014/main" xmlns="" val="20002"/>
                    </a:ext>
                  </a:extLst>
                </a:gridCol>
                <a:gridCol w="1148855">
                  <a:extLst>
                    <a:ext uri="{9D8B030D-6E8A-4147-A177-3AD203B41FA5}">
                      <a16:colId xmlns:a16="http://schemas.microsoft.com/office/drawing/2014/main" xmlns="" val="20003"/>
                    </a:ext>
                  </a:extLst>
                </a:gridCol>
                <a:gridCol w="1148855">
                  <a:extLst>
                    <a:ext uri="{9D8B030D-6E8A-4147-A177-3AD203B41FA5}">
                      <a16:colId xmlns:a16="http://schemas.microsoft.com/office/drawing/2014/main" xmlns="" val="20004"/>
                    </a:ext>
                  </a:extLst>
                </a:gridCol>
              </a:tblGrid>
              <a:tr h="1321017">
                <a:tc>
                  <a:txBody>
                    <a:bodyPr/>
                    <a:lstStyle/>
                    <a:p>
                      <a:endParaRPr lang="en-NZ" sz="1200" b="1" dirty="0">
                        <a:solidFill>
                          <a:schemeClr val="bg1"/>
                        </a:solidFill>
                      </a:endParaRPr>
                    </a:p>
                  </a:txBody>
                  <a:tcPr anchor="ctr">
                    <a:solidFill>
                      <a:srgbClr val="1AADD0"/>
                    </a:solidFill>
                  </a:tcPr>
                </a:tc>
                <a:tc>
                  <a:txBody>
                    <a:bodyPr/>
                    <a:lstStyle/>
                    <a:p>
                      <a:pPr algn="ctr"/>
                      <a:r>
                        <a:rPr lang="en-NZ" sz="1050" b="1" dirty="0" smtClean="0">
                          <a:solidFill>
                            <a:schemeClr val="bg1"/>
                          </a:solidFill>
                        </a:rPr>
                        <a:t>TOTAL SAMPLE</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NATIONALLY REPRESENTATIVE SAMPLE </a:t>
                      </a:r>
                      <a:r>
                        <a:rPr lang="en-NZ" sz="1000" b="1" dirty="0" smtClean="0">
                          <a:solidFill>
                            <a:schemeClr val="bg1"/>
                          </a:solidFill>
                        </a:rPr>
                        <a:t>(excludes booster</a:t>
                      </a:r>
                      <a:r>
                        <a:rPr lang="en-NZ" sz="1000" b="1" baseline="0" dirty="0" smtClean="0">
                          <a:solidFill>
                            <a:schemeClr val="bg1"/>
                          </a:solidFill>
                        </a:rPr>
                        <a:t> of respondents who experienced a problem)</a:t>
                      </a:r>
                    </a:p>
                    <a:p>
                      <a:pPr algn="ctr"/>
                      <a:r>
                        <a:rPr lang="en-NZ" sz="1050" b="1" baseline="0"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NOT 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extLst>
                  <a:ext uri="{0D108BD9-81ED-4DB2-BD59-A6C34878D82A}">
                    <a16:rowId xmlns:a16="http://schemas.microsoft.com/office/drawing/2014/main" xmlns="" val="10000"/>
                  </a:ext>
                </a:extLst>
              </a:tr>
              <a:tr h="373932">
                <a:tc gridSpan="5">
                  <a:txBody>
                    <a:bodyPr/>
                    <a:lstStyle/>
                    <a:p>
                      <a:r>
                        <a:rPr lang="en-NZ" sz="1200" b="1" spc="0" dirty="0" smtClean="0">
                          <a:solidFill>
                            <a:srgbClr val="1AADD0"/>
                          </a:solidFill>
                        </a:rPr>
                        <a:t>GENDER</a:t>
                      </a:r>
                      <a:endParaRPr lang="en-NZ" sz="1200" b="1" spc="0" dirty="0">
                        <a:solidFill>
                          <a:srgbClr val="1AADD0"/>
                        </a:solidFill>
                      </a:endParaRPr>
                    </a:p>
                  </a:txBody>
                  <a:tcPr anchor="ct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a:p>
                  </a:txBody>
                  <a:tcPr/>
                </a:tc>
                <a:extLst>
                  <a:ext uri="{0D108BD9-81ED-4DB2-BD59-A6C34878D82A}">
                    <a16:rowId xmlns:a16="http://schemas.microsoft.com/office/drawing/2014/main" xmlns="" val="10001"/>
                  </a:ext>
                </a:extLst>
              </a:tr>
              <a:tr h="373932">
                <a:tc>
                  <a:txBody>
                    <a:bodyPr/>
                    <a:lstStyle/>
                    <a:p>
                      <a:r>
                        <a:rPr lang="en-NZ" sz="1050" dirty="0" smtClean="0"/>
                        <a:t>Male</a:t>
                      </a:r>
                      <a:endParaRPr lang="en-NZ" sz="1050" dirty="0"/>
                    </a:p>
                  </a:txBody>
                  <a:tcPr anchor="ctr">
                    <a:solidFill>
                      <a:schemeClr val="bg1">
                        <a:lumMod val="95000"/>
                      </a:schemeClr>
                    </a:solidFill>
                  </a:tcPr>
                </a:tc>
                <a:tc>
                  <a:txBody>
                    <a:bodyPr/>
                    <a:lstStyle/>
                    <a:p>
                      <a:pPr algn="ctr"/>
                      <a:r>
                        <a:rPr lang="en-NZ" sz="1050" dirty="0" smtClean="0"/>
                        <a:t>46</a:t>
                      </a:r>
                      <a:endParaRPr lang="en-NZ" sz="1050" dirty="0"/>
                    </a:p>
                  </a:txBody>
                  <a:tcPr anchor="ctr">
                    <a:solidFill>
                      <a:schemeClr val="bg1">
                        <a:lumMod val="95000"/>
                      </a:schemeClr>
                    </a:solidFill>
                  </a:tcPr>
                </a:tc>
                <a:tc>
                  <a:txBody>
                    <a:bodyPr/>
                    <a:lstStyle/>
                    <a:p>
                      <a:pPr algn="ctr"/>
                      <a:r>
                        <a:rPr lang="en-NZ" sz="1050" dirty="0" smtClean="0"/>
                        <a:t>48</a:t>
                      </a:r>
                      <a:endParaRPr lang="en-NZ" sz="1050" dirty="0"/>
                    </a:p>
                  </a:txBody>
                  <a:tcPr anchor="ctr">
                    <a:solidFill>
                      <a:schemeClr val="bg1">
                        <a:lumMod val="95000"/>
                      </a:schemeClr>
                    </a:solidFill>
                  </a:tcPr>
                </a:tc>
                <a:tc>
                  <a:txBody>
                    <a:bodyPr/>
                    <a:lstStyle/>
                    <a:p>
                      <a:pPr algn="ctr"/>
                      <a:r>
                        <a:rPr lang="en-NZ" sz="1050" dirty="0" smtClean="0"/>
                        <a:t>45</a:t>
                      </a:r>
                      <a:endParaRPr lang="en-NZ" sz="1050" dirty="0"/>
                    </a:p>
                  </a:txBody>
                  <a:tcPr anchor="ctr">
                    <a:solidFill>
                      <a:schemeClr val="bg1">
                        <a:lumMod val="95000"/>
                      </a:schemeClr>
                    </a:solidFill>
                  </a:tcPr>
                </a:tc>
                <a:tc>
                  <a:txBody>
                    <a:bodyPr/>
                    <a:lstStyle/>
                    <a:p>
                      <a:pPr algn="ctr"/>
                      <a:r>
                        <a:rPr lang="en-NZ" sz="1050" dirty="0" smtClean="0"/>
                        <a:t>51</a:t>
                      </a:r>
                      <a:endParaRPr lang="en-NZ" sz="1050" dirty="0"/>
                    </a:p>
                  </a:txBody>
                  <a:tcPr anchor="ctr">
                    <a:solidFill>
                      <a:schemeClr val="bg1">
                        <a:lumMod val="95000"/>
                      </a:schemeClr>
                    </a:solidFill>
                  </a:tcPr>
                </a:tc>
                <a:extLst>
                  <a:ext uri="{0D108BD9-81ED-4DB2-BD59-A6C34878D82A}">
                    <a16:rowId xmlns:a16="http://schemas.microsoft.com/office/drawing/2014/main" xmlns="" val="10002"/>
                  </a:ext>
                </a:extLst>
              </a:tr>
              <a:tr h="399544">
                <a:tc>
                  <a:txBody>
                    <a:bodyPr/>
                    <a:lstStyle/>
                    <a:p>
                      <a:r>
                        <a:rPr lang="en-NZ" sz="1050" dirty="0" smtClean="0"/>
                        <a:t>Female</a:t>
                      </a:r>
                      <a:endParaRPr lang="en-NZ" sz="1050" dirty="0"/>
                    </a:p>
                  </a:txBody>
                  <a:tcPr anchor="ctr"/>
                </a:tc>
                <a:tc>
                  <a:txBody>
                    <a:bodyPr/>
                    <a:lstStyle/>
                    <a:p>
                      <a:pPr algn="ctr"/>
                      <a:r>
                        <a:rPr lang="en-NZ" sz="1050" dirty="0" smtClean="0"/>
                        <a:t>54</a:t>
                      </a:r>
                      <a:endParaRPr lang="en-NZ" sz="1050" dirty="0"/>
                    </a:p>
                  </a:txBody>
                  <a:tcPr anchor="ctr"/>
                </a:tc>
                <a:tc>
                  <a:txBody>
                    <a:bodyPr/>
                    <a:lstStyle/>
                    <a:p>
                      <a:pPr algn="ctr"/>
                      <a:r>
                        <a:rPr lang="en-NZ" sz="1050" dirty="0" smtClean="0"/>
                        <a:t>52</a:t>
                      </a:r>
                      <a:endParaRPr lang="en-NZ" sz="1050" dirty="0"/>
                    </a:p>
                  </a:txBody>
                  <a:tcPr anchor="ctr"/>
                </a:tc>
                <a:tc>
                  <a:txBody>
                    <a:bodyPr/>
                    <a:lstStyle/>
                    <a:p>
                      <a:pPr algn="ctr"/>
                      <a:r>
                        <a:rPr lang="en-NZ" sz="1050" dirty="0" smtClean="0"/>
                        <a:t>55</a:t>
                      </a:r>
                      <a:endParaRPr lang="en-NZ" sz="1050" dirty="0"/>
                    </a:p>
                  </a:txBody>
                  <a:tcPr anchor="ctr"/>
                </a:tc>
                <a:tc>
                  <a:txBody>
                    <a:bodyPr/>
                    <a:lstStyle/>
                    <a:p>
                      <a:pPr algn="ctr"/>
                      <a:r>
                        <a:rPr lang="en-NZ" sz="1050" dirty="0" smtClean="0"/>
                        <a:t>49</a:t>
                      </a:r>
                      <a:endParaRPr lang="en-NZ" sz="1050" dirty="0"/>
                    </a:p>
                  </a:txBody>
                  <a:tcPr anchor="ctr"/>
                </a:tc>
                <a:extLst>
                  <a:ext uri="{0D108BD9-81ED-4DB2-BD59-A6C34878D82A}">
                    <a16:rowId xmlns:a16="http://schemas.microsoft.com/office/drawing/2014/main" xmlns="" val="10003"/>
                  </a:ext>
                </a:extLst>
              </a:tr>
              <a:tr h="373932">
                <a:tc gridSpan="5">
                  <a:txBody>
                    <a:bodyPr/>
                    <a:lstStyle/>
                    <a:p>
                      <a:pPr marL="0" algn="l" defTabSz="914400" rtl="0" eaLnBrk="1" latinLnBrk="0" hangingPunct="1"/>
                      <a:r>
                        <a:rPr lang="en-NZ" sz="1200" b="1" kern="1200" spc="0" dirty="0" smtClean="0">
                          <a:solidFill>
                            <a:srgbClr val="1AADD0"/>
                          </a:solidFill>
                          <a:latin typeface="+mn-lt"/>
                          <a:ea typeface="+mn-ea"/>
                          <a:cs typeface="+mn-cs"/>
                        </a:rPr>
                        <a:t>AGE</a:t>
                      </a:r>
                      <a:endParaRPr lang="en-NZ" sz="1200" b="1" kern="1200" spc="0" dirty="0">
                        <a:solidFill>
                          <a:srgbClr val="1AADD0"/>
                        </a:solidFill>
                        <a:latin typeface="+mn-lt"/>
                        <a:ea typeface="+mn-ea"/>
                        <a:cs typeface="+mn-cs"/>
                      </a:endParaRPr>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extLst>
                  <a:ext uri="{0D108BD9-81ED-4DB2-BD59-A6C34878D82A}">
                    <a16:rowId xmlns:a16="http://schemas.microsoft.com/office/drawing/2014/main" xmlns="" val="10004"/>
                  </a:ext>
                </a:extLst>
              </a:tr>
              <a:tr h="373932">
                <a:tc>
                  <a:txBody>
                    <a:bodyPr/>
                    <a:lstStyle/>
                    <a:p>
                      <a:r>
                        <a:rPr lang="en-NZ" sz="1050" dirty="0" smtClean="0"/>
                        <a:t>18 to 26</a:t>
                      </a:r>
                      <a:endParaRPr lang="en-NZ" sz="1050" dirty="0"/>
                    </a:p>
                  </a:txBody>
                  <a:tcPr anchor="ctr"/>
                </a:tc>
                <a:tc>
                  <a:txBody>
                    <a:bodyPr/>
                    <a:lstStyle/>
                    <a:p>
                      <a:pPr algn="ctr"/>
                      <a:r>
                        <a:rPr lang="en-NZ" sz="1050" dirty="0" smtClean="0"/>
                        <a:t>13</a:t>
                      </a:r>
                      <a:endParaRPr lang="en-NZ" sz="1050" dirty="0"/>
                    </a:p>
                  </a:txBody>
                  <a:tcPr anchor="ctr"/>
                </a:tc>
                <a:tc>
                  <a:txBody>
                    <a:bodyPr/>
                    <a:lstStyle/>
                    <a:p>
                      <a:pPr algn="ctr"/>
                      <a:r>
                        <a:rPr lang="en-NZ" sz="1050" dirty="0" smtClean="0"/>
                        <a:t>16</a:t>
                      </a:r>
                      <a:endParaRPr lang="en-NZ" sz="1050" dirty="0"/>
                    </a:p>
                  </a:txBody>
                  <a:tcPr anchor="ctr"/>
                </a:tc>
                <a:tc>
                  <a:txBody>
                    <a:bodyPr/>
                    <a:lstStyle/>
                    <a:p>
                      <a:pPr algn="ctr"/>
                      <a:r>
                        <a:rPr lang="en-NZ" sz="1050" dirty="0" smtClean="0"/>
                        <a:t>14</a:t>
                      </a:r>
                      <a:endParaRPr lang="en-NZ" sz="1050" dirty="0"/>
                    </a:p>
                  </a:txBody>
                  <a:tcPr anchor="ctr"/>
                </a:tc>
                <a:tc>
                  <a:txBody>
                    <a:bodyPr/>
                    <a:lstStyle/>
                    <a:p>
                      <a:pPr algn="ctr"/>
                      <a:r>
                        <a:rPr lang="en-NZ" sz="1050" dirty="0" smtClean="0"/>
                        <a:t>11</a:t>
                      </a:r>
                      <a:endParaRPr lang="en-NZ" sz="1050" dirty="0"/>
                    </a:p>
                  </a:txBody>
                  <a:tcPr anchor="ctr"/>
                </a:tc>
                <a:extLst>
                  <a:ext uri="{0D108BD9-81ED-4DB2-BD59-A6C34878D82A}">
                    <a16:rowId xmlns:a16="http://schemas.microsoft.com/office/drawing/2014/main" xmlns="" val="10005"/>
                  </a:ext>
                </a:extLst>
              </a:tr>
              <a:tr h="373932">
                <a:tc>
                  <a:txBody>
                    <a:bodyPr/>
                    <a:lstStyle/>
                    <a:p>
                      <a:r>
                        <a:rPr lang="en-NZ" sz="1050" dirty="0" smtClean="0"/>
                        <a:t>27 to 36</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18</a:t>
                      </a:r>
                      <a:endParaRPr lang="en-NZ" sz="1050" dirty="0"/>
                    </a:p>
                  </a:txBody>
                  <a:tcPr anchor="ctr">
                    <a:solidFill>
                      <a:schemeClr val="bg1">
                        <a:lumMod val="95000"/>
                      </a:schemeClr>
                    </a:solidFill>
                  </a:tcPr>
                </a:tc>
                <a:tc>
                  <a:txBody>
                    <a:bodyPr/>
                    <a:lstStyle/>
                    <a:p>
                      <a:pPr algn="ctr"/>
                      <a:r>
                        <a:rPr lang="en-NZ" sz="1050" dirty="0" smtClean="0"/>
                        <a:t>10</a:t>
                      </a:r>
                      <a:endParaRPr lang="en-NZ" sz="1050" dirty="0"/>
                    </a:p>
                  </a:txBody>
                  <a:tcPr anchor="ctr">
                    <a:solidFill>
                      <a:schemeClr val="bg1">
                        <a:lumMod val="95000"/>
                      </a:schemeClr>
                    </a:solidFill>
                  </a:tcPr>
                </a:tc>
                <a:extLst>
                  <a:ext uri="{0D108BD9-81ED-4DB2-BD59-A6C34878D82A}">
                    <a16:rowId xmlns:a16="http://schemas.microsoft.com/office/drawing/2014/main" xmlns="" val="10006"/>
                  </a:ext>
                </a:extLst>
              </a:tr>
              <a:tr h="399544">
                <a:tc>
                  <a:txBody>
                    <a:bodyPr/>
                    <a:lstStyle/>
                    <a:p>
                      <a:r>
                        <a:rPr lang="en-NZ" sz="1050" dirty="0" smtClean="0"/>
                        <a:t>37 to 46</a:t>
                      </a:r>
                      <a:endParaRPr lang="en-NZ" sz="1050" dirty="0"/>
                    </a:p>
                  </a:txBody>
                  <a:tcPr anchor="ctr"/>
                </a:tc>
                <a:tc>
                  <a:txBody>
                    <a:bodyPr/>
                    <a:lstStyle/>
                    <a:p>
                      <a:pPr algn="ctr"/>
                      <a:r>
                        <a:rPr lang="en-NZ" sz="1050" dirty="0" smtClean="0"/>
                        <a:t>19</a:t>
                      </a:r>
                      <a:endParaRPr lang="en-NZ" sz="1050" dirty="0"/>
                    </a:p>
                  </a:txBody>
                  <a:tcPr anchor="ctr"/>
                </a:tc>
                <a:tc>
                  <a:txBody>
                    <a:bodyPr/>
                    <a:lstStyle/>
                    <a:p>
                      <a:pPr algn="ctr"/>
                      <a:r>
                        <a:rPr lang="en-NZ" sz="1050" dirty="0" smtClean="0"/>
                        <a:t>18</a:t>
                      </a:r>
                      <a:endParaRPr lang="en-NZ" sz="1050" dirty="0"/>
                    </a:p>
                  </a:txBody>
                  <a:tcPr anchor="ctr"/>
                </a:tc>
                <a:tc>
                  <a:txBody>
                    <a:bodyPr/>
                    <a:lstStyle/>
                    <a:p>
                      <a:pPr algn="ctr"/>
                      <a:r>
                        <a:rPr lang="en-NZ" sz="1050" dirty="0" smtClean="0"/>
                        <a:t>19</a:t>
                      </a:r>
                      <a:endParaRPr lang="en-NZ" sz="1050" dirty="0"/>
                    </a:p>
                  </a:txBody>
                  <a:tcPr anchor="ctr"/>
                </a:tc>
                <a:tc>
                  <a:txBody>
                    <a:bodyPr/>
                    <a:lstStyle/>
                    <a:p>
                      <a:pPr algn="ctr"/>
                      <a:r>
                        <a:rPr lang="en-NZ" sz="1050" dirty="0" smtClean="0"/>
                        <a:t>16</a:t>
                      </a:r>
                      <a:endParaRPr lang="en-NZ" sz="1050" dirty="0"/>
                    </a:p>
                  </a:txBody>
                  <a:tcPr anchor="ctr"/>
                </a:tc>
                <a:extLst>
                  <a:ext uri="{0D108BD9-81ED-4DB2-BD59-A6C34878D82A}">
                    <a16:rowId xmlns:a16="http://schemas.microsoft.com/office/drawing/2014/main" xmlns="" val="10007"/>
                  </a:ext>
                </a:extLst>
              </a:tr>
              <a:tr h="399544">
                <a:tc>
                  <a:txBody>
                    <a:bodyPr/>
                    <a:lstStyle/>
                    <a:p>
                      <a:r>
                        <a:rPr lang="en-NZ" sz="1050" dirty="0" smtClean="0"/>
                        <a:t>47 to 56</a:t>
                      </a:r>
                      <a:endParaRPr lang="en-NZ" sz="1050" dirty="0"/>
                    </a:p>
                  </a:txBody>
                  <a:tcPr anchor="ctr">
                    <a:solidFill>
                      <a:schemeClr val="bg1">
                        <a:lumMod val="95000"/>
                      </a:schemeClr>
                    </a:solidFill>
                  </a:tcPr>
                </a:tc>
                <a:tc>
                  <a:txBody>
                    <a:bodyPr/>
                    <a:lstStyle/>
                    <a:p>
                      <a:pPr algn="ctr"/>
                      <a:r>
                        <a:rPr lang="en-NZ" sz="1050" dirty="0" smtClean="0"/>
                        <a:t>19</a:t>
                      </a:r>
                      <a:endParaRPr lang="en-NZ" sz="1050" dirty="0"/>
                    </a:p>
                  </a:txBody>
                  <a:tcPr anchor="ctr">
                    <a:solidFill>
                      <a:schemeClr val="bg1">
                        <a:lumMod val="95000"/>
                      </a:schemeClr>
                    </a:solidFill>
                  </a:tcPr>
                </a:tc>
                <a:tc>
                  <a:txBody>
                    <a:bodyPr/>
                    <a:lstStyle/>
                    <a:p>
                      <a:pPr algn="ctr"/>
                      <a:r>
                        <a:rPr lang="en-NZ" sz="1050" dirty="0" smtClean="0"/>
                        <a:t>18</a:t>
                      </a:r>
                      <a:endParaRPr lang="en-NZ" sz="1050" dirty="0"/>
                    </a:p>
                  </a:txBody>
                  <a:tcPr anchor="ctr">
                    <a:solidFill>
                      <a:schemeClr val="bg1">
                        <a:lumMod val="95000"/>
                      </a:schemeClr>
                    </a:solidFill>
                  </a:tcPr>
                </a:tc>
                <a:tc>
                  <a:txBody>
                    <a:bodyPr/>
                    <a:lstStyle/>
                    <a:p>
                      <a:pPr algn="ctr"/>
                      <a:r>
                        <a:rPr lang="en-NZ" sz="1050" dirty="0" smtClean="0"/>
                        <a:t>18</a:t>
                      </a:r>
                      <a:endParaRPr lang="en-NZ" sz="1050" dirty="0"/>
                    </a:p>
                  </a:txBody>
                  <a:tcPr anchor="ctr">
                    <a:solidFill>
                      <a:schemeClr val="bg1">
                        <a:lumMod val="95000"/>
                      </a:schemeClr>
                    </a:solidFill>
                  </a:tcPr>
                </a:tc>
                <a:tc>
                  <a:txBody>
                    <a:bodyPr/>
                    <a:lstStyle/>
                    <a:p>
                      <a:pPr algn="ctr"/>
                      <a:r>
                        <a:rPr lang="en-NZ" sz="1050" dirty="0" smtClean="0"/>
                        <a:t>22</a:t>
                      </a:r>
                      <a:endParaRPr lang="en-NZ" sz="1050" dirty="0"/>
                    </a:p>
                  </a:txBody>
                  <a:tcPr anchor="ctr">
                    <a:solidFill>
                      <a:schemeClr val="bg1">
                        <a:lumMod val="95000"/>
                      </a:schemeClr>
                    </a:solidFill>
                  </a:tcPr>
                </a:tc>
              </a:tr>
              <a:tr h="399544">
                <a:tc>
                  <a:txBody>
                    <a:bodyPr/>
                    <a:lstStyle/>
                    <a:p>
                      <a:r>
                        <a:rPr lang="en-NZ" sz="1050" dirty="0" smtClean="0"/>
                        <a:t>57 to 66</a:t>
                      </a:r>
                      <a:endParaRPr lang="en-NZ" sz="1050" dirty="0"/>
                    </a:p>
                  </a:txBody>
                  <a:tcPr anchor="ctr"/>
                </a:tc>
                <a:tc>
                  <a:txBody>
                    <a:bodyPr/>
                    <a:lstStyle/>
                    <a:p>
                      <a:pPr algn="ctr"/>
                      <a:r>
                        <a:rPr lang="en-NZ" sz="1050" dirty="0" smtClean="0"/>
                        <a:t>15</a:t>
                      </a:r>
                      <a:endParaRPr lang="en-NZ" sz="1050" dirty="0"/>
                    </a:p>
                  </a:txBody>
                  <a:tcPr anchor="ctr"/>
                </a:tc>
                <a:tc>
                  <a:txBody>
                    <a:bodyPr/>
                    <a:lstStyle/>
                    <a:p>
                      <a:pPr algn="ctr"/>
                      <a:r>
                        <a:rPr lang="en-NZ" sz="1050" dirty="0" smtClean="0"/>
                        <a:t>15</a:t>
                      </a:r>
                      <a:endParaRPr lang="en-NZ" sz="1050" dirty="0"/>
                    </a:p>
                  </a:txBody>
                  <a:tcPr anchor="ctr"/>
                </a:tc>
                <a:tc>
                  <a:txBody>
                    <a:bodyPr/>
                    <a:lstStyle/>
                    <a:p>
                      <a:pPr algn="ctr"/>
                      <a:r>
                        <a:rPr lang="en-NZ" sz="1050" dirty="0" smtClean="0"/>
                        <a:t>15</a:t>
                      </a:r>
                      <a:endParaRPr lang="en-NZ" sz="1050" dirty="0"/>
                    </a:p>
                  </a:txBody>
                  <a:tcPr anchor="ctr"/>
                </a:tc>
                <a:tc>
                  <a:txBody>
                    <a:bodyPr/>
                    <a:lstStyle/>
                    <a:p>
                      <a:pPr algn="ctr"/>
                      <a:r>
                        <a:rPr lang="en-NZ" sz="1050" dirty="0" smtClean="0"/>
                        <a:t>15</a:t>
                      </a:r>
                      <a:endParaRPr lang="en-NZ" sz="1050" dirty="0"/>
                    </a:p>
                  </a:txBody>
                  <a:tcPr anchor="ctr"/>
                </a:tc>
              </a:tr>
              <a:tr h="399544">
                <a:tc>
                  <a:txBody>
                    <a:bodyPr/>
                    <a:lstStyle/>
                    <a:p>
                      <a:r>
                        <a:rPr lang="en-NZ" sz="1050" dirty="0" smtClean="0"/>
                        <a:t>67</a:t>
                      </a:r>
                      <a:r>
                        <a:rPr lang="en-NZ" sz="1050" baseline="0" dirty="0" smtClean="0"/>
                        <a:t> and over</a:t>
                      </a:r>
                      <a:endParaRPr lang="en-NZ" sz="1050" dirty="0"/>
                    </a:p>
                  </a:txBody>
                  <a:tcPr anchor="ctr">
                    <a:solidFill>
                      <a:schemeClr val="bg1">
                        <a:lumMod val="95000"/>
                      </a:schemeClr>
                    </a:solidFill>
                  </a:tcPr>
                </a:tc>
                <a:tc>
                  <a:txBody>
                    <a:bodyPr/>
                    <a:lstStyle/>
                    <a:p>
                      <a:pPr algn="ctr"/>
                      <a:r>
                        <a:rPr lang="en-NZ" sz="1050" dirty="0" smtClean="0"/>
                        <a:t>17</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25</a:t>
                      </a:r>
                      <a:endParaRPr lang="en-NZ" sz="1050" dirty="0"/>
                    </a:p>
                  </a:txBody>
                  <a:tcPr anchor="ctr">
                    <a:solidFill>
                      <a:schemeClr val="bg1">
                        <a:lumMod val="95000"/>
                      </a:schemeClr>
                    </a:solidFill>
                  </a:tcPr>
                </a:tc>
              </a:tr>
            </a:tbl>
          </a:graphicData>
        </a:graphic>
      </p:graphicFrame>
      <p:sp>
        <p:nvSpPr>
          <p:cNvPr id="5" name="Rectangle 4"/>
          <p:cNvSpPr/>
          <p:nvPr/>
        </p:nvSpPr>
        <p:spPr>
          <a:xfrm>
            <a:off x="281029" y="574648"/>
            <a:ext cx="1670650" cy="261610"/>
          </a:xfrm>
          <a:prstGeom prst="rect">
            <a:avLst/>
          </a:prstGeom>
        </p:spPr>
        <p:txBody>
          <a:bodyPr wrap="none">
            <a:spAutoFit/>
          </a:bodyPr>
          <a:lstStyle/>
          <a:p>
            <a:pPr lvl="0"/>
            <a:r>
              <a:rPr lang="en-NZ" sz="1100" dirty="0" smtClean="0">
                <a:solidFill>
                  <a:schemeClr val="tx1">
                    <a:lumMod val="50000"/>
                    <a:lumOff val="50000"/>
                  </a:schemeClr>
                </a:solidFill>
              </a:rPr>
              <a:t>Percentages are weighted</a:t>
            </a:r>
            <a:endParaRPr lang="en-NZ" sz="1100" dirty="0">
              <a:solidFill>
                <a:schemeClr val="tx1">
                  <a:lumMod val="50000"/>
                  <a:lumOff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43185847"/>
              </p:ext>
            </p:extLst>
          </p:nvPr>
        </p:nvGraphicFramePr>
        <p:xfrm>
          <a:off x="6188013" y="809625"/>
          <a:ext cx="5656276" cy="5337145"/>
        </p:xfrm>
        <a:graphic>
          <a:graphicData uri="http://schemas.openxmlformats.org/drawingml/2006/table">
            <a:tbl>
              <a:tblPr firstRow="1" bandRow="1">
                <a:tableStyleId>{2D5ABB26-0587-4C30-8999-92F81FD0307C}</a:tableStyleId>
              </a:tblPr>
              <a:tblGrid>
                <a:gridCol w="1060856">
                  <a:extLst>
                    <a:ext uri="{9D8B030D-6E8A-4147-A177-3AD203B41FA5}">
                      <a16:colId xmlns:a16="http://schemas.microsoft.com/office/drawing/2014/main" xmlns="" val="20000"/>
                    </a:ext>
                  </a:extLst>
                </a:gridCol>
                <a:gridCol w="1148855">
                  <a:extLst>
                    <a:ext uri="{9D8B030D-6E8A-4147-A177-3AD203B41FA5}">
                      <a16:colId xmlns:a16="http://schemas.microsoft.com/office/drawing/2014/main" xmlns="" val="20001"/>
                    </a:ext>
                  </a:extLst>
                </a:gridCol>
                <a:gridCol w="1148855">
                  <a:extLst>
                    <a:ext uri="{9D8B030D-6E8A-4147-A177-3AD203B41FA5}">
                      <a16:colId xmlns:a16="http://schemas.microsoft.com/office/drawing/2014/main" xmlns="" val="20002"/>
                    </a:ext>
                  </a:extLst>
                </a:gridCol>
                <a:gridCol w="1148855">
                  <a:extLst>
                    <a:ext uri="{9D8B030D-6E8A-4147-A177-3AD203B41FA5}">
                      <a16:colId xmlns:a16="http://schemas.microsoft.com/office/drawing/2014/main" xmlns="" val="20003"/>
                    </a:ext>
                  </a:extLst>
                </a:gridCol>
                <a:gridCol w="1148855">
                  <a:extLst>
                    <a:ext uri="{9D8B030D-6E8A-4147-A177-3AD203B41FA5}">
                      <a16:colId xmlns:a16="http://schemas.microsoft.com/office/drawing/2014/main" xmlns="" val="20004"/>
                    </a:ext>
                  </a:extLst>
                </a:gridCol>
              </a:tblGrid>
              <a:tr h="1254443">
                <a:tc>
                  <a:txBody>
                    <a:bodyPr/>
                    <a:lstStyle/>
                    <a:p>
                      <a:endParaRPr lang="en-NZ" sz="1200" b="1" dirty="0">
                        <a:solidFill>
                          <a:schemeClr val="bg1"/>
                        </a:solidFill>
                      </a:endParaRPr>
                    </a:p>
                  </a:txBody>
                  <a:tcPr anchor="ctr">
                    <a:solidFill>
                      <a:srgbClr val="1AADD0"/>
                    </a:solidFill>
                  </a:tcPr>
                </a:tc>
                <a:tc>
                  <a:txBody>
                    <a:bodyPr/>
                    <a:lstStyle/>
                    <a:p>
                      <a:pPr algn="ctr"/>
                      <a:r>
                        <a:rPr lang="en-NZ" sz="1050" b="1" dirty="0" smtClean="0">
                          <a:solidFill>
                            <a:schemeClr val="bg1"/>
                          </a:solidFill>
                        </a:rPr>
                        <a:t>TOTAL SAMPLE</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NATIONALLY REPRESENTATIVE SAMPLE </a:t>
                      </a:r>
                      <a:r>
                        <a:rPr lang="en-NZ" sz="1000" b="1" dirty="0" smtClean="0">
                          <a:solidFill>
                            <a:schemeClr val="bg1"/>
                          </a:solidFill>
                        </a:rPr>
                        <a:t>(excludes booster</a:t>
                      </a:r>
                      <a:r>
                        <a:rPr lang="en-NZ" sz="1000" b="1" baseline="0" dirty="0" smtClean="0">
                          <a:solidFill>
                            <a:schemeClr val="bg1"/>
                          </a:solidFill>
                        </a:rPr>
                        <a:t> of respondents who experienced a problem)</a:t>
                      </a:r>
                    </a:p>
                    <a:p>
                      <a:pPr algn="ctr"/>
                      <a:r>
                        <a:rPr lang="en-NZ" sz="1050" b="1" baseline="0"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NOT 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extLst>
                  <a:ext uri="{0D108BD9-81ED-4DB2-BD59-A6C34878D82A}">
                    <a16:rowId xmlns:a16="http://schemas.microsoft.com/office/drawing/2014/main" xmlns="" val="10000"/>
                  </a:ext>
                </a:extLst>
              </a:tr>
              <a:tr h="267023">
                <a:tc gridSpan="5">
                  <a:txBody>
                    <a:bodyPr/>
                    <a:lstStyle/>
                    <a:p>
                      <a:r>
                        <a:rPr lang="en-NZ" sz="1200" b="1" spc="0" dirty="0" smtClean="0">
                          <a:solidFill>
                            <a:srgbClr val="1AADD0"/>
                          </a:solidFill>
                        </a:rPr>
                        <a:t>ETHNIC</a:t>
                      </a:r>
                      <a:r>
                        <a:rPr lang="en-NZ" sz="1200" b="1" spc="0" baseline="0" dirty="0" smtClean="0">
                          <a:solidFill>
                            <a:srgbClr val="1AADD0"/>
                          </a:solidFill>
                        </a:rPr>
                        <a:t> GROUP </a:t>
                      </a:r>
                      <a:endParaRPr lang="en-NZ" sz="1200" b="1" spc="0" dirty="0">
                        <a:solidFill>
                          <a:srgbClr val="1AADD0"/>
                        </a:solidFill>
                      </a:endParaRPr>
                    </a:p>
                  </a:txBody>
                  <a:tcPr anchor="ct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a:p>
                  </a:txBody>
                  <a:tcPr/>
                </a:tc>
                <a:extLst>
                  <a:ext uri="{0D108BD9-81ED-4DB2-BD59-A6C34878D82A}">
                    <a16:rowId xmlns:a16="http://schemas.microsoft.com/office/drawing/2014/main" xmlns="" val="10001"/>
                  </a:ext>
                </a:extLst>
              </a:tr>
              <a:tr h="267023">
                <a:tc>
                  <a:txBody>
                    <a:bodyPr/>
                    <a:lstStyle/>
                    <a:p>
                      <a:r>
                        <a:rPr lang="en-NZ" sz="1050" dirty="0" smtClean="0"/>
                        <a:t>NZ European</a:t>
                      </a:r>
                      <a:endParaRPr lang="en-NZ" sz="1050" dirty="0"/>
                    </a:p>
                  </a:txBody>
                  <a:tcPr anchor="ctr">
                    <a:solidFill>
                      <a:schemeClr val="bg1">
                        <a:lumMod val="95000"/>
                      </a:schemeClr>
                    </a:solidFill>
                  </a:tcPr>
                </a:tc>
                <a:tc>
                  <a:txBody>
                    <a:bodyPr/>
                    <a:lstStyle/>
                    <a:p>
                      <a:pPr algn="ctr"/>
                      <a:r>
                        <a:rPr lang="en-NZ" sz="1050" dirty="0" smtClean="0"/>
                        <a:t>79</a:t>
                      </a:r>
                      <a:endParaRPr lang="en-NZ" sz="1050" dirty="0"/>
                    </a:p>
                  </a:txBody>
                  <a:tcPr anchor="ctr">
                    <a:solidFill>
                      <a:schemeClr val="bg1">
                        <a:lumMod val="95000"/>
                      </a:schemeClr>
                    </a:solidFill>
                  </a:tcPr>
                </a:tc>
                <a:tc>
                  <a:txBody>
                    <a:bodyPr/>
                    <a:lstStyle/>
                    <a:p>
                      <a:pPr algn="ctr"/>
                      <a:r>
                        <a:rPr lang="en-NZ" sz="1050" dirty="0" smtClean="0"/>
                        <a:t>78</a:t>
                      </a:r>
                      <a:endParaRPr lang="en-NZ" sz="1050" dirty="0"/>
                    </a:p>
                  </a:txBody>
                  <a:tcPr anchor="ctr">
                    <a:solidFill>
                      <a:schemeClr val="bg1">
                        <a:lumMod val="95000"/>
                      </a:schemeClr>
                    </a:solidFill>
                  </a:tcPr>
                </a:tc>
                <a:tc>
                  <a:txBody>
                    <a:bodyPr/>
                    <a:lstStyle/>
                    <a:p>
                      <a:pPr algn="ctr"/>
                      <a:r>
                        <a:rPr lang="en-NZ" sz="1050" dirty="0" smtClean="0"/>
                        <a:t>80</a:t>
                      </a:r>
                      <a:endParaRPr lang="en-NZ" sz="1050" dirty="0"/>
                    </a:p>
                  </a:txBody>
                  <a:tcPr anchor="ctr">
                    <a:solidFill>
                      <a:schemeClr val="bg1">
                        <a:lumMod val="95000"/>
                      </a:schemeClr>
                    </a:solidFill>
                  </a:tcPr>
                </a:tc>
                <a:tc>
                  <a:txBody>
                    <a:bodyPr/>
                    <a:lstStyle/>
                    <a:p>
                      <a:pPr algn="ctr"/>
                      <a:r>
                        <a:rPr lang="en-NZ" sz="1050" dirty="0" smtClean="0"/>
                        <a:t>78</a:t>
                      </a:r>
                      <a:endParaRPr lang="en-NZ" sz="1050" dirty="0"/>
                    </a:p>
                  </a:txBody>
                  <a:tcPr anchor="ctr">
                    <a:solidFill>
                      <a:schemeClr val="bg1">
                        <a:lumMod val="95000"/>
                      </a:schemeClr>
                    </a:solidFill>
                  </a:tcPr>
                </a:tc>
                <a:extLst>
                  <a:ext uri="{0D108BD9-81ED-4DB2-BD59-A6C34878D82A}">
                    <a16:rowId xmlns:a16="http://schemas.microsoft.com/office/drawing/2014/main" xmlns="" val="10002"/>
                  </a:ext>
                </a:extLst>
              </a:tr>
              <a:tr h="285313">
                <a:tc>
                  <a:txBody>
                    <a:bodyPr/>
                    <a:lstStyle/>
                    <a:p>
                      <a:pPr marL="0" algn="l" defTabSz="914400" rtl="0" eaLnBrk="1" latinLnBrk="0" hangingPunct="1"/>
                      <a:r>
                        <a:rPr lang="en-NZ" sz="1050" kern="1200" dirty="0" smtClean="0">
                          <a:solidFill>
                            <a:schemeClr val="tx1"/>
                          </a:solidFill>
                          <a:latin typeface="+mn-lt"/>
                          <a:ea typeface="+mn-ea"/>
                          <a:cs typeface="+mn-cs"/>
                        </a:rPr>
                        <a:t>Māori</a:t>
                      </a:r>
                      <a:endParaRPr lang="en-NZ" sz="1050" kern="1200" dirty="0">
                        <a:solidFill>
                          <a:schemeClr val="tx1"/>
                        </a:solidFill>
                        <a:latin typeface="+mn-lt"/>
                        <a:ea typeface="+mn-ea"/>
                        <a:cs typeface="+mn-cs"/>
                      </a:endParaRPr>
                    </a:p>
                  </a:txBody>
                  <a:tcPr anchor="ctr"/>
                </a:tc>
                <a:tc>
                  <a:txBody>
                    <a:bodyPr/>
                    <a:lstStyle/>
                    <a:p>
                      <a:pPr algn="ctr"/>
                      <a:r>
                        <a:rPr lang="en-NZ" sz="1050" dirty="0" smtClean="0"/>
                        <a:t>5</a:t>
                      </a:r>
                      <a:endParaRPr lang="en-NZ" sz="1050" dirty="0"/>
                    </a:p>
                  </a:txBody>
                  <a:tcPr anchor="ctr"/>
                </a:tc>
                <a:tc>
                  <a:txBody>
                    <a:bodyPr/>
                    <a:lstStyle/>
                    <a:p>
                      <a:pPr algn="ctr"/>
                      <a:r>
                        <a:rPr lang="en-NZ" sz="1050" dirty="0" smtClean="0"/>
                        <a:t>4</a:t>
                      </a:r>
                      <a:endParaRPr lang="en-NZ" sz="1050" dirty="0"/>
                    </a:p>
                  </a:txBody>
                  <a:tcPr anchor="ctr"/>
                </a:tc>
                <a:tc>
                  <a:txBody>
                    <a:bodyPr/>
                    <a:lstStyle/>
                    <a:p>
                      <a:pPr algn="ctr"/>
                      <a:r>
                        <a:rPr lang="en-NZ" sz="1050" dirty="0" smtClean="0"/>
                        <a:t>5</a:t>
                      </a:r>
                      <a:endParaRPr lang="en-NZ" sz="1050" dirty="0"/>
                    </a:p>
                  </a:txBody>
                  <a:tcPr anchor="ctr"/>
                </a:tc>
                <a:tc>
                  <a:txBody>
                    <a:bodyPr/>
                    <a:lstStyle/>
                    <a:p>
                      <a:pPr algn="ctr"/>
                      <a:r>
                        <a:rPr lang="en-NZ" sz="1050" dirty="0" smtClean="0"/>
                        <a:t>6</a:t>
                      </a:r>
                      <a:endParaRPr lang="en-NZ" sz="1050" dirty="0"/>
                    </a:p>
                  </a:txBody>
                  <a:tcPr anchor="ctr"/>
                </a:tc>
                <a:extLst>
                  <a:ext uri="{0D108BD9-81ED-4DB2-BD59-A6C34878D82A}">
                    <a16:rowId xmlns:a16="http://schemas.microsoft.com/office/drawing/2014/main" xmlns="" val="10003"/>
                  </a:ext>
                </a:extLst>
              </a:tr>
              <a:tr h="384886">
                <a:tc>
                  <a:txBody>
                    <a:bodyPr/>
                    <a:lstStyle/>
                    <a:p>
                      <a:pPr marL="0" algn="l" defTabSz="914400" rtl="0" eaLnBrk="1" latinLnBrk="0" hangingPunct="1"/>
                      <a:r>
                        <a:rPr lang="en-NZ" sz="1050" kern="1200" dirty="0" smtClean="0">
                          <a:solidFill>
                            <a:schemeClr val="tx1"/>
                          </a:solidFill>
                          <a:latin typeface="+mn-lt"/>
                          <a:ea typeface="+mn-ea"/>
                          <a:cs typeface="+mn-cs"/>
                        </a:rPr>
                        <a:t>Pacific Island peoples</a:t>
                      </a:r>
                      <a:endParaRPr lang="en-NZ" sz="1050"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NZ" sz="1050" dirty="0" smtClean="0"/>
                        <a:t>2</a:t>
                      </a:r>
                      <a:endParaRPr lang="en-NZ" sz="1050" dirty="0"/>
                    </a:p>
                  </a:txBody>
                  <a:tcPr anchor="ctr">
                    <a:solidFill>
                      <a:schemeClr val="bg1">
                        <a:lumMod val="95000"/>
                      </a:schemeClr>
                    </a:solidFill>
                  </a:tcPr>
                </a:tc>
                <a:tc>
                  <a:txBody>
                    <a:bodyPr/>
                    <a:lstStyle/>
                    <a:p>
                      <a:pPr algn="ctr"/>
                      <a:r>
                        <a:rPr lang="en-NZ" sz="1050" dirty="0" smtClean="0"/>
                        <a:t>2</a:t>
                      </a:r>
                      <a:endParaRPr lang="en-NZ" sz="1050" dirty="0"/>
                    </a:p>
                  </a:txBody>
                  <a:tcPr anchor="ctr">
                    <a:solidFill>
                      <a:schemeClr val="bg1">
                        <a:lumMod val="95000"/>
                      </a:schemeClr>
                    </a:solidFill>
                  </a:tcPr>
                </a:tc>
                <a:tc>
                  <a:txBody>
                    <a:bodyPr/>
                    <a:lstStyle/>
                    <a:p>
                      <a:pPr algn="ctr"/>
                      <a:r>
                        <a:rPr lang="en-NZ" sz="1050" dirty="0" smtClean="0"/>
                        <a:t>2</a:t>
                      </a:r>
                      <a:endParaRPr lang="en-NZ" sz="1050" dirty="0"/>
                    </a:p>
                  </a:txBody>
                  <a:tcPr anchor="ctr">
                    <a:solidFill>
                      <a:schemeClr val="bg1">
                        <a:lumMod val="95000"/>
                      </a:schemeClr>
                    </a:solidFill>
                  </a:tcPr>
                </a:tc>
                <a:tc>
                  <a:txBody>
                    <a:bodyPr/>
                    <a:lstStyle/>
                    <a:p>
                      <a:pPr algn="ctr"/>
                      <a:r>
                        <a:rPr lang="en-NZ" sz="1050" dirty="0" smtClean="0"/>
                        <a:t>2</a:t>
                      </a:r>
                      <a:endParaRPr lang="en-NZ" sz="1050" dirty="0"/>
                    </a:p>
                  </a:txBody>
                  <a:tcPr anchor="ctr">
                    <a:solidFill>
                      <a:schemeClr val="bg1">
                        <a:lumMod val="95000"/>
                      </a:schemeClr>
                    </a:solidFill>
                  </a:tcPr>
                </a:tc>
              </a:tr>
              <a:tr h="285313">
                <a:tc>
                  <a:txBody>
                    <a:bodyPr/>
                    <a:lstStyle/>
                    <a:p>
                      <a:pPr marL="0" algn="l" defTabSz="914400" rtl="0" eaLnBrk="1" latinLnBrk="0" hangingPunct="1"/>
                      <a:r>
                        <a:rPr lang="en-NZ" sz="1050" kern="1200" dirty="0" smtClean="0">
                          <a:solidFill>
                            <a:schemeClr val="tx1"/>
                          </a:solidFill>
                          <a:latin typeface="+mn-lt"/>
                          <a:ea typeface="+mn-ea"/>
                          <a:cs typeface="+mn-cs"/>
                        </a:rPr>
                        <a:t>Asian</a:t>
                      </a:r>
                      <a:endParaRPr lang="en-NZ" sz="1050" kern="1200" dirty="0">
                        <a:solidFill>
                          <a:schemeClr val="tx1"/>
                        </a:solidFill>
                        <a:latin typeface="+mn-lt"/>
                        <a:ea typeface="+mn-ea"/>
                        <a:cs typeface="+mn-cs"/>
                      </a:endParaRPr>
                    </a:p>
                  </a:txBody>
                  <a:tcPr anchor="ctr"/>
                </a:tc>
                <a:tc>
                  <a:txBody>
                    <a:bodyPr/>
                    <a:lstStyle/>
                    <a:p>
                      <a:pPr algn="ctr"/>
                      <a:r>
                        <a:rPr lang="en-NZ" sz="1050" dirty="0" smtClean="0"/>
                        <a:t>9</a:t>
                      </a:r>
                      <a:endParaRPr lang="en-NZ" sz="1050" dirty="0"/>
                    </a:p>
                  </a:txBody>
                  <a:tcPr anchor="ctr"/>
                </a:tc>
                <a:tc>
                  <a:txBody>
                    <a:bodyPr/>
                    <a:lstStyle/>
                    <a:p>
                      <a:pPr algn="ctr"/>
                      <a:r>
                        <a:rPr lang="en-NZ" sz="1050" dirty="0" smtClean="0"/>
                        <a:t>10</a:t>
                      </a:r>
                      <a:endParaRPr lang="en-NZ" sz="1050" dirty="0"/>
                    </a:p>
                  </a:txBody>
                  <a:tcPr anchor="ctr"/>
                </a:tc>
                <a:tc>
                  <a:txBody>
                    <a:bodyPr/>
                    <a:lstStyle/>
                    <a:p>
                      <a:pPr algn="ctr"/>
                      <a:r>
                        <a:rPr lang="en-NZ" sz="1050" dirty="0" smtClean="0"/>
                        <a:t>9</a:t>
                      </a:r>
                      <a:endParaRPr lang="en-NZ" sz="1050" dirty="0"/>
                    </a:p>
                  </a:txBody>
                  <a:tcPr anchor="ctr"/>
                </a:tc>
                <a:tc>
                  <a:txBody>
                    <a:bodyPr/>
                    <a:lstStyle/>
                    <a:p>
                      <a:pPr algn="ctr"/>
                      <a:r>
                        <a:rPr lang="en-NZ" sz="1050" dirty="0" smtClean="0"/>
                        <a:t>10</a:t>
                      </a:r>
                      <a:endParaRPr lang="en-NZ" sz="1050" dirty="0"/>
                    </a:p>
                  </a:txBody>
                  <a:tcPr anchor="ctr"/>
                </a:tc>
              </a:tr>
              <a:tr h="285313">
                <a:tc>
                  <a:txBody>
                    <a:bodyPr/>
                    <a:lstStyle/>
                    <a:p>
                      <a:pPr marL="0" algn="l" defTabSz="914400" rtl="0" eaLnBrk="1" latinLnBrk="0" hangingPunct="1"/>
                      <a:r>
                        <a:rPr lang="en-NZ" sz="1050" kern="1200" dirty="0" smtClean="0">
                          <a:solidFill>
                            <a:schemeClr val="tx1"/>
                          </a:solidFill>
                          <a:latin typeface="+mn-lt"/>
                          <a:ea typeface="+mn-ea"/>
                          <a:cs typeface="+mn-cs"/>
                        </a:rPr>
                        <a:t>Other ethnicity</a:t>
                      </a:r>
                      <a:endParaRPr lang="en-NZ" sz="1050"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NZ" sz="1050" dirty="0" smtClean="0"/>
                        <a:t>10</a:t>
                      </a:r>
                      <a:endParaRPr lang="en-NZ" sz="1050" dirty="0"/>
                    </a:p>
                  </a:txBody>
                  <a:tcPr anchor="ctr">
                    <a:solidFill>
                      <a:schemeClr val="bg1">
                        <a:lumMod val="95000"/>
                      </a:schemeClr>
                    </a:solidFill>
                  </a:tcPr>
                </a:tc>
                <a:tc>
                  <a:txBody>
                    <a:bodyPr/>
                    <a:lstStyle/>
                    <a:p>
                      <a:pPr algn="ctr"/>
                      <a:r>
                        <a:rPr lang="en-NZ" sz="1050" dirty="0" smtClean="0"/>
                        <a:t>10</a:t>
                      </a:r>
                      <a:endParaRPr lang="en-NZ" sz="1050" dirty="0"/>
                    </a:p>
                  </a:txBody>
                  <a:tcPr anchor="ctr">
                    <a:solidFill>
                      <a:schemeClr val="bg1">
                        <a:lumMod val="95000"/>
                      </a:schemeClr>
                    </a:solidFill>
                  </a:tcPr>
                </a:tc>
                <a:tc>
                  <a:txBody>
                    <a:bodyPr/>
                    <a:lstStyle/>
                    <a:p>
                      <a:pPr algn="ctr"/>
                      <a:r>
                        <a:rPr lang="en-NZ" sz="1050" dirty="0" smtClean="0"/>
                        <a:t>11</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r>
              <a:tr h="267023">
                <a:tc gridSpan="5">
                  <a:txBody>
                    <a:bodyPr/>
                    <a:lstStyle/>
                    <a:p>
                      <a:pPr marL="0" algn="l" defTabSz="914400" rtl="0" eaLnBrk="1" latinLnBrk="0" hangingPunct="1"/>
                      <a:r>
                        <a:rPr lang="en-NZ" sz="1200" b="1" kern="1200" spc="0" dirty="0" smtClean="0">
                          <a:solidFill>
                            <a:srgbClr val="1AADD0"/>
                          </a:solidFill>
                          <a:latin typeface="+mn-lt"/>
                          <a:ea typeface="+mn-ea"/>
                          <a:cs typeface="+mn-cs"/>
                        </a:rPr>
                        <a:t>HOUSEHOLD INCOME</a:t>
                      </a:r>
                      <a:endParaRPr lang="en-NZ" sz="1200" b="1" kern="1200" spc="0" dirty="0">
                        <a:solidFill>
                          <a:srgbClr val="1AADD0"/>
                        </a:solidFill>
                        <a:latin typeface="+mn-lt"/>
                        <a:ea typeface="+mn-ea"/>
                        <a:cs typeface="+mn-cs"/>
                      </a:endParaRPr>
                    </a:p>
                  </a:txBody>
                  <a:tcPr anchor="ctr">
                    <a:no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extLst>
                  <a:ext uri="{0D108BD9-81ED-4DB2-BD59-A6C34878D82A}">
                    <a16:rowId xmlns:a16="http://schemas.microsoft.com/office/drawing/2014/main" xmlns="" val="10004"/>
                  </a:ext>
                </a:extLst>
              </a:tr>
              <a:tr h="267023">
                <a:tc>
                  <a:txBody>
                    <a:bodyPr/>
                    <a:lstStyle/>
                    <a:p>
                      <a:r>
                        <a:rPr lang="en-NZ" sz="1050" dirty="0" smtClean="0"/>
                        <a:t>Up</a:t>
                      </a:r>
                      <a:r>
                        <a:rPr lang="en-NZ" sz="1050" baseline="0" dirty="0" smtClean="0"/>
                        <a:t> to $50,000</a:t>
                      </a:r>
                      <a:endParaRPr lang="en-NZ" sz="1050" dirty="0"/>
                    </a:p>
                  </a:txBody>
                  <a:tcPr anchor="ctr">
                    <a:solidFill>
                      <a:schemeClr val="bg1">
                        <a:lumMod val="95000"/>
                      </a:schemeClr>
                    </a:solidFill>
                  </a:tcPr>
                </a:tc>
                <a:tc>
                  <a:txBody>
                    <a:bodyPr/>
                    <a:lstStyle/>
                    <a:p>
                      <a:pPr algn="ctr"/>
                      <a:r>
                        <a:rPr lang="en-NZ" sz="1050" dirty="0" smtClean="0"/>
                        <a:t>22</a:t>
                      </a:r>
                      <a:endParaRPr lang="en-NZ" sz="1050" dirty="0"/>
                    </a:p>
                  </a:txBody>
                  <a:tcPr anchor="ctr">
                    <a:solidFill>
                      <a:schemeClr val="bg1">
                        <a:lumMod val="95000"/>
                      </a:schemeClr>
                    </a:solidFill>
                  </a:tcPr>
                </a:tc>
                <a:tc>
                  <a:txBody>
                    <a:bodyPr/>
                    <a:lstStyle/>
                    <a:p>
                      <a:pPr algn="ctr"/>
                      <a:r>
                        <a:rPr lang="en-NZ" sz="1050" dirty="0" smtClean="0"/>
                        <a:t>22</a:t>
                      </a:r>
                      <a:endParaRPr lang="en-NZ" sz="1050" dirty="0"/>
                    </a:p>
                  </a:txBody>
                  <a:tcPr anchor="ctr">
                    <a:solidFill>
                      <a:schemeClr val="bg1">
                        <a:lumMod val="95000"/>
                      </a:schemeClr>
                    </a:solidFill>
                  </a:tcPr>
                </a:tc>
                <a:tc>
                  <a:txBody>
                    <a:bodyPr/>
                    <a:lstStyle/>
                    <a:p>
                      <a:pPr algn="ctr"/>
                      <a:r>
                        <a:rPr lang="en-NZ" sz="1050" dirty="0" smtClean="0"/>
                        <a:t>21</a:t>
                      </a:r>
                      <a:endParaRPr lang="en-NZ" sz="1050" dirty="0"/>
                    </a:p>
                  </a:txBody>
                  <a:tcPr anchor="ctr">
                    <a:solidFill>
                      <a:schemeClr val="bg1">
                        <a:lumMod val="95000"/>
                      </a:schemeClr>
                    </a:solidFill>
                  </a:tcPr>
                </a:tc>
                <a:tc>
                  <a:txBody>
                    <a:bodyPr/>
                    <a:lstStyle/>
                    <a:p>
                      <a:pPr algn="ctr"/>
                      <a:r>
                        <a:rPr lang="en-NZ" sz="1050" dirty="0" smtClean="0"/>
                        <a:t>26</a:t>
                      </a:r>
                      <a:endParaRPr lang="en-NZ" sz="1050" dirty="0"/>
                    </a:p>
                  </a:txBody>
                  <a:tcPr anchor="ctr">
                    <a:solidFill>
                      <a:schemeClr val="bg1">
                        <a:lumMod val="95000"/>
                      </a:schemeClr>
                    </a:solidFill>
                  </a:tcPr>
                </a:tc>
                <a:extLst>
                  <a:ext uri="{0D108BD9-81ED-4DB2-BD59-A6C34878D82A}">
                    <a16:rowId xmlns:a16="http://schemas.microsoft.com/office/drawing/2014/main" xmlns="" val="10005"/>
                  </a:ext>
                </a:extLst>
              </a:tr>
              <a:tr h="384886">
                <a:tc>
                  <a:txBody>
                    <a:bodyPr/>
                    <a:lstStyle/>
                    <a:p>
                      <a:r>
                        <a:rPr lang="en-NZ" sz="1050" dirty="0" smtClean="0"/>
                        <a:t>$50,001 - $75,000</a:t>
                      </a:r>
                      <a:endParaRPr lang="en-NZ" sz="1050" dirty="0"/>
                    </a:p>
                  </a:txBody>
                  <a:tcPr anchor="ctr">
                    <a:noFill/>
                  </a:tcPr>
                </a:tc>
                <a:tc>
                  <a:txBody>
                    <a:bodyPr/>
                    <a:lstStyle/>
                    <a:p>
                      <a:pPr algn="ctr"/>
                      <a:r>
                        <a:rPr lang="en-NZ" sz="1050" dirty="0" smtClean="0"/>
                        <a:t>17</a:t>
                      </a:r>
                      <a:endParaRPr lang="en-NZ" sz="1050" dirty="0"/>
                    </a:p>
                  </a:txBody>
                  <a:tcPr anchor="ctr">
                    <a:noFill/>
                  </a:tcPr>
                </a:tc>
                <a:tc>
                  <a:txBody>
                    <a:bodyPr/>
                    <a:lstStyle/>
                    <a:p>
                      <a:pPr algn="ctr"/>
                      <a:r>
                        <a:rPr lang="en-NZ" sz="1050" dirty="0" smtClean="0"/>
                        <a:t>18</a:t>
                      </a:r>
                      <a:endParaRPr lang="en-NZ" sz="1050" dirty="0"/>
                    </a:p>
                  </a:txBody>
                  <a:tcPr anchor="ctr">
                    <a:noFill/>
                  </a:tcPr>
                </a:tc>
                <a:tc>
                  <a:txBody>
                    <a:bodyPr/>
                    <a:lstStyle/>
                    <a:p>
                      <a:pPr algn="ctr"/>
                      <a:r>
                        <a:rPr lang="en-NZ" sz="1050" dirty="0" smtClean="0"/>
                        <a:t>17</a:t>
                      </a:r>
                      <a:endParaRPr lang="en-NZ" sz="1050" dirty="0"/>
                    </a:p>
                  </a:txBody>
                  <a:tcPr anchor="ctr">
                    <a:noFill/>
                  </a:tcPr>
                </a:tc>
                <a:tc>
                  <a:txBody>
                    <a:bodyPr/>
                    <a:lstStyle/>
                    <a:p>
                      <a:pPr algn="ctr"/>
                      <a:r>
                        <a:rPr lang="en-NZ" sz="1050" dirty="0" smtClean="0"/>
                        <a:t>17</a:t>
                      </a:r>
                      <a:endParaRPr lang="en-NZ" sz="1050" dirty="0"/>
                    </a:p>
                  </a:txBody>
                  <a:tcPr anchor="ctr">
                    <a:noFill/>
                  </a:tcPr>
                </a:tc>
                <a:extLst>
                  <a:ext uri="{0D108BD9-81ED-4DB2-BD59-A6C34878D82A}">
                    <a16:rowId xmlns:a16="http://schemas.microsoft.com/office/drawing/2014/main" xmlns="" val="10006"/>
                  </a:ext>
                </a:extLst>
              </a:tr>
              <a:tr h="384886">
                <a:tc>
                  <a:txBody>
                    <a:bodyPr/>
                    <a:lstStyle/>
                    <a:p>
                      <a:r>
                        <a:rPr lang="en-NZ" sz="1050" dirty="0" smtClean="0"/>
                        <a:t>$75,001 -</a:t>
                      </a:r>
                      <a:r>
                        <a:rPr lang="en-NZ" sz="1050" baseline="0" dirty="0" smtClean="0"/>
                        <a:t> $100,000</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16</a:t>
                      </a:r>
                      <a:endParaRPr lang="en-NZ" sz="1050" dirty="0"/>
                    </a:p>
                  </a:txBody>
                  <a:tcPr anchor="ctr">
                    <a:solidFill>
                      <a:schemeClr val="bg1">
                        <a:lumMod val="95000"/>
                      </a:schemeClr>
                    </a:solidFill>
                  </a:tcPr>
                </a:tc>
                <a:tc>
                  <a:txBody>
                    <a:bodyPr/>
                    <a:lstStyle/>
                    <a:p>
                      <a:pPr algn="ctr"/>
                      <a:r>
                        <a:rPr lang="en-NZ" sz="1050" dirty="0" smtClean="0"/>
                        <a:t>17</a:t>
                      </a:r>
                      <a:endParaRPr lang="en-NZ" sz="1050" dirty="0"/>
                    </a:p>
                  </a:txBody>
                  <a:tcPr anchor="ctr">
                    <a:solidFill>
                      <a:schemeClr val="bg1">
                        <a:lumMod val="95000"/>
                      </a:schemeClr>
                    </a:solidFill>
                  </a:tcPr>
                </a:tc>
                <a:tc>
                  <a:txBody>
                    <a:bodyPr/>
                    <a:lstStyle/>
                    <a:p>
                      <a:pPr algn="ctr"/>
                      <a:r>
                        <a:rPr lang="en-NZ" sz="1050" dirty="0" smtClean="0"/>
                        <a:t>12</a:t>
                      </a:r>
                      <a:endParaRPr lang="en-NZ" sz="1050" dirty="0"/>
                    </a:p>
                  </a:txBody>
                  <a:tcPr anchor="ctr">
                    <a:solidFill>
                      <a:schemeClr val="bg1">
                        <a:lumMod val="95000"/>
                      </a:schemeClr>
                    </a:solidFill>
                  </a:tcPr>
                </a:tc>
                <a:extLst>
                  <a:ext uri="{0D108BD9-81ED-4DB2-BD59-A6C34878D82A}">
                    <a16:rowId xmlns:a16="http://schemas.microsoft.com/office/drawing/2014/main" xmlns="" val="10007"/>
                  </a:ext>
                </a:extLst>
              </a:tr>
              <a:tr h="384886">
                <a:tc>
                  <a:txBody>
                    <a:bodyPr/>
                    <a:lstStyle/>
                    <a:p>
                      <a:r>
                        <a:rPr lang="en-NZ" sz="1050" dirty="0" smtClean="0"/>
                        <a:t>$100,001 to $150,000</a:t>
                      </a:r>
                      <a:endParaRPr lang="en-NZ" sz="1050" dirty="0"/>
                    </a:p>
                  </a:txBody>
                  <a:tcPr anchor="ctr"/>
                </a:tc>
                <a:tc>
                  <a:txBody>
                    <a:bodyPr/>
                    <a:lstStyle/>
                    <a:p>
                      <a:pPr algn="ctr"/>
                      <a:r>
                        <a:rPr lang="en-NZ" sz="1050" dirty="0" smtClean="0"/>
                        <a:t>19</a:t>
                      </a:r>
                      <a:endParaRPr lang="en-NZ" sz="1050" dirty="0"/>
                    </a:p>
                  </a:txBody>
                  <a:tcPr anchor="ctr"/>
                </a:tc>
                <a:tc>
                  <a:txBody>
                    <a:bodyPr/>
                    <a:lstStyle/>
                    <a:p>
                      <a:pPr algn="ctr"/>
                      <a:r>
                        <a:rPr lang="en-NZ" sz="1050" dirty="0" smtClean="0"/>
                        <a:t>18</a:t>
                      </a:r>
                      <a:endParaRPr lang="en-NZ" sz="1050" dirty="0"/>
                    </a:p>
                  </a:txBody>
                  <a:tcPr anchor="ctr"/>
                </a:tc>
                <a:tc>
                  <a:txBody>
                    <a:bodyPr/>
                    <a:lstStyle/>
                    <a:p>
                      <a:pPr algn="ctr"/>
                      <a:r>
                        <a:rPr lang="en-NZ" sz="1050" dirty="0" smtClean="0"/>
                        <a:t>20</a:t>
                      </a:r>
                      <a:endParaRPr lang="en-NZ" sz="1050" dirty="0"/>
                    </a:p>
                  </a:txBody>
                  <a:tcPr anchor="ctr"/>
                </a:tc>
                <a:tc>
                  <a:txBody>
                    <a:bodyPr/>
                    <a:lstStyle/>
                    <a:p>
                      <a:pPr algn="ctr"/>
                      <a:r>
                        <a:rPr lang="en-NZ" sz="1050" dirty="0" smtClean="0"/>
                        <a:t>14</a:t>
                      </a:r>
                      <a:endParaRPr lang="en-NZ" sz="1050" dirty="0"/>
                    </a:p>
                  </a:txBody>
                  <a:tcPr anchor="ctr"/>
                </a:tc>
              </a:tr>
              <a:tr h="384886">
                <a:tc>
                  <a:txBody>
                    <a:bodyPr/>
                    <a:lstStyle/>
                    <a:p>
                      <a:r>
                        <a:rPr lang="en-NZ" sz="1050" dirty="0" smtClean="0"/>
                        <a:t>More than</a:t>
                      </a:r>
                      <a:r>
                        <a:rPr lang="en-NZ" sz="1050" baseline="0" dirty="0" smtClean="0"/>
                        <a:t> $150,000</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c>
                  <a:txBody>
                    <a:bodyPr/>
                    <a:lstStyle/>
                    <a:p>
                      <a:pPr algn="ctr"/>
                      <a:r>
                        <a:rPr lang="en-NZ" sz="1050" dirty="0" smtClean="0"/>
                        <a:t>7</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c>
                  <a:txBody>
                    <a:bodyPr/>
                    <a:lstStyle/>
                    <a:p>
                      <a:pPr algn="ctr"/>
                      <a:r>
                        <a:rPr lang="en-NZ" sz="1050" dirty="0" smtClean="0"/>
                        <a:t>6</a:t>
                      </a:r>
                      <a:endParaRPr lang="en-NZ" sz="1050" dirty="0"/>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36937442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Survey SAMPLE PROFILE CONTINUED</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288501337"/>
              </p:ext>
            </p:extLst>
          </p:nvPr>
        </p:nvGraphicFramePr>
        <p:xfrm>
          <a:off x="300639" y="809624"/>
          <a:ext cx="5656276" cy="5436113"/>
        </p:xfrm>
        <a:graphic>
          <a:graphicData uri="http://schemas.openxmlformats.org/drawingml/2006/table">
            <a:tbl>
              <a:tblPr firstRow="1" bandRow="1">
                <a:tableStyleId>{2D5ABB26-0587-4C30-8999-92F81FD0307C}</a:tableStyleId>
              </a:tblPr>
              <a:tblGrid>
                <a:gridCol w="1060856">
                  <a:extLst>
                    <a:ext uri="{9D8B030D-6E8A-4147-A177-3AD203B41FA5}">
                      <a16:colId xmlns:a16="http://schemas.microsoft.com/office/drawing/2014/main" xmlns="" val="20000"/>
                    </a:ext>
                  </a:extLst>
                </a:gridCol>
                <a:gridCol w="1148855">
                  <a:extLst>
                    <a:ext uri="{9D8B030D-6E8A-4147-A177-3AD203B41FA5}">
                      <a16:colId xmlns:a16="http://schemas.microsoft.com/office/drawing/2014/main" xmlns="" val="20001"/>
                    </a:ext>
                  </a:extLst>
                </a:gridCol>
                <a:gridCol w="1148855">
                  <a:extLst>
                    <a:ext uri="{9D8B030D-6E8A-4147-A177-3AD203B41FA5}">
                      <a16:colId xmlns:a16="http://schemas.microsoft.com/office/drawing/2014/main" xmlns="" val="20002"/>
                    </a:ext>
                  </a:extLst>
                </a:gridCol>
                <a:gridCol w="1148855">
                  <a:extLst>
                    <a:ext uri="{9D8B030D-6E8A-4147-A177-3AD203B41FA5}">
                      <a16:colId xmlns:a16="http://schemas.microsoft.com/office/drawing/2014/main" xmlns="" val="20003"/>
                    </a:ext>
                  </a:extLst>
                </a:gridCol>
                <a:gridCol w="1148855">
                  <a:extLst>
                    <a:ext uri="{9D8B030D-6E8A-4147-A177-3AD203B41FA5}">
                      <a16:colId xmlns:a16="http://schemas.microsoft.com/office/drawing/2014/main" xmlns="" val="20004"/>
                    </a:ext>
                  </a:extLst>
                </a:gridCol>
              </a:tblGrid>
              <a:tr h="1469765">
                <a:tc>
                  <a:txBody>
                    <a:bodyPr/>
                    <a:lstStyle/>
                    <a:p>
                      <a:endParaRPr lang="en-NZ" sz="1200" b="1" dirty="0">
                        <a:solidFill>
                          <a:schemeClr val="bg1"/>
                        </a:solidFill>
                      </a:endParaRPr>
                    </a:p>
                  </a:txBody>
                  <a:tcPr anchor="ctr">
                    <a:solidFill>
                      <a:srgbClr val="1AADD0"/>
                    </a:solidFill>
                  </a:tcPr>
                </a:tc>
                <a:tc>
                  <a:txBody>
                    <a:bodyPr/>
                    <a:lstStyle/>
                    <a:p>
                      <a:pPr algn="ctr"/>
                      <a:r>
                        <a:rPr lang="en-NZ" sz="1050" b="1" dirty="0" smtClean="0">
                          <a:solidFill>
                            <a:schemeClr val="bg1"/>
                          </a:solidFill>
                        </a:rPr>
                        <a:t>TOTAL SAMPLE</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NATIONALLY REPRESENTATIVE SAMPLE </a:t>
                      </a:r>
                      <a:r>
                        <a:rPr lang="en-NZ" sz="1000" b="1" dirty="0" smtClean="0">
                          <a:solidFill>
                            <a:schemeClr val="bg1"/>
                          </a:solidFill>
                        </a:rPr>
                        <a:t>(excludes booster</a:t>
                      </a:r>
                      <a:r>
                        <a:rPr lang="en-NZ" sz="1000" b="1" baseline="0" dirty="0" smtClean="0">
                          <a:solidFill>
                            <a:schemeClr val="bg1"/>
                          </a:solidFill>
                        </a:rPr>
                        <a:t> of respondents who experienced a problem)</a:t>
                      </a:r>
                    </a:p>
                    <a:p>
                      <a:pPr algn="ctr"/>
                      <a:r>
                        <a:rPr lang="en-NZ" sz="1050" b="1" baseline="0"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tc>
                  <a:txBody>
                    <a:bodyPr/>
                    <a:lstStyle/>
                    <a:p>
                      <a:pPr algn="ctr"/>
                      <a:r>
                        <a:rPr lang="en-NZ" sz="1050" b="1" dirty="0" smtClean="0">
                          <a:solidFill>
                            <a:schemeClr val="bg1"/>
                          </a:solidFill>
                        </a:rPr>
                        <a:t>NOT EXPERIENCED A PROBLEM</a:t>
                      </a:r>
                    </a:p>
                    <a:p>
                      <a:pPr algn="ctr"/>
                      <a:r>
                        <a:rPr lang="en-NZ" sz="1050" b="1" dirty="0" smtClean="0">
                          <a:solidFill>
                            <a:schemeClr val="bg1"/>
                          </a:solidFill>
                        </a:rPr>
                        <a:t>%</a:t>
                      </a:r>
                      <a:endParaRPr lang="en-NZ" sz="1050" b="1" dirty="0">
                        <a:solidFill>
                          <a:schemeClr val="bg1"/>
                        </a:solidFill>
                      </a:endParaRPr>
                    </a:p>
                  </a:txBody>
                  <a:tcPr anchor="ctr">
                    <a:solidFill>
                      <a:srgbClr val="1AADD0"/>
                    </a:solidFill>
                  </a:tcPr>
                </a:tc>
                <a:extLst>
                  <a:ext uri="{0D108BD9-81ED-4DB2-BD59-A6C34878D82A}">
                    <a16:rowId xmlns:a16="http://schemas.microsoft.com/office/drawing/2014/main" xmlns="" val="10000"/>
                  </a:ext>
                </a:extLst>
              </a:tr>
              <a:tr h="373932">
                <a:tc gridSpan="5">
                  <a:txBody>
                    <a:bodyPr/>
                    <a:lstStyle/>
                    <a:p>
                      <a:r>
                        <a:rPr lang="en-NZ" sz="1200" b="1" spc="0" dirty="0" smtClean="0">
                          <a:solidFill>
                            <a:srgbClr val="1AADD0"/>
                          </a:solidFill>
                        </a:rPr>
                        <a:t>LOCATION</a:t>
                      </a:r>
                      <a:endParaRPr lang="en-NZ" sz="1200" b="1" spc="0" dirty="0">
                        <a:solidFill>
                          <a:srgbClr val="1AADD0"/>
                        </a:solidFill>
                      </a:endParaRPr>
                    </a:p>
                  </a:txBody>
                  <a:tcPr anchor="ct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a:p>
                  </a:txBody>
                  <a:tcPr/>
                </a:tc>
                <a:extLst>
                  <a:ext uri="{0D108BD9-81ED-4DB2-BD59-A6C34878D82A}">
                    <a16:rowId xmlns:a16="http://schemas.microsoft.com/office/drawing/2014/main" xmlns="" val="10001"/>
                  </a:ext>
                </a:extLst>
              </a:tr>
              <a:tr h="373932">
                <a:tc>
                  <a:txBody>
                    <a:bodyPr/>
                    <a:lstStyle/>
                    <a:p>
                      <a:r>
                        <a:rPr lang="en-NZ" sz="1050" dirty="0" smtClean="0"/>
                        <a:t>Auckland</a:t>
                      </a:r>
                      <a:endParaRPr lang="en-NZ" sz="1050" dirty="0"/>
                    </a:p>
                  </a:txBody>
                  <a:tcPr anchor="ctr">
                    <a:solidFill>
                      <a:schemeClr val="bg1">
                        <a:lumMod val="95000"/>
                      </a:schemeClr>
                    </a:solidFill>
                  </a:tcPr>
                </a:tc>
                <a:tc>
                  <a:txBody>
                    <a:bodyPr/>
                    <a:lstStyle/>
                    <a:p>
                      <a:pPr algn="ctr"/>
                      <a:r>
                        <a:rPr lang="en-NZ" sz="1050" dirty="0" smtClean="0"/>
                        <a:t>33</a:t>
                      </a:r>
                      <a:endParaRPr lang="en-NZ" sz="1050" dirty="0"/>
                    </a:p>
                  </a:txBody>
                  <a:tcPr anchor="ctr">
                    <a:solidFill>
                      <a:schemeClr val="bg1">
                        <a:lumMod val="95000"/>
                      </a:schemeClr>
                    </a:solidFill>
                  </a:tcPr>
                </a:tc>
                <a:tc>
                  <a:txBody>
                    <a:bodyPr/>
                    <a:lstStyle/>
                    <a:p>
                      <a:pPr algn="ctr"/>
                      <a:r>
                        <a:rPr lang="en-NZ" sz="1050" dirty="0" smtClean="0"/>
                        <a:t>33</a:t>
                      </a:r>
                      <a:endParaRPr lang="en-NZ" sz="1050" dirty="0"/>
                    </a:p>
                  </a:txBody>
                  <a:tcPr anchor="ctr">
                    <a:solidFill>
                      <a:schemeClr val="bg1">
                        <a:lumMod val="95000"/>
                      </a:schemeClr>
                    </a:solidFill>
                  </a:tcPr>
                </a:tc>
                <a:tc>
                  <a:txBody>
                    <a:bodyPr/>
                    <a:lstStyle/>
                    <a:p>
                      <a:pPr algn="ctr"/>
                      <a:r>
                        <a:rPr lang="en-NZ" sz="1050" dirty="0" smtClean="0"/>
                        <a:t>33</a:t>
                      </a:r>
                      <a:endParaRPr lang="en-NZ" sz="1050" dirty="0"/>
                    </a:p>
                  </a:txBody>
                  <a:tcPr anchor="ctr">
                    <a:solidFill>
                      <a:schemeClr val="bg1">
                        <a:lumMod val="95000"/>
                      </a:schemeClr>
                    </a:solidFill>
                  </a:tcPr>
                </a:tc>
                <a:tc>
                  <a:txBody>
                    <a:bodyPr/>
                    <a:lstStyle/>
                    <a:p>
                      <a:pPr algn="ctr"/>
                      <a:r>
                        <a:rPr lang="en-NZ" sz="1050" dirty="0" smtClean="0"/>
                        <a:t>31</a:t>
                      </a:r>
                      <a:endParaRPr lang="en-NZ" sz="1050" dirty="0"/>
                    </a:p>
                  </a:txBody>
                  <a:tcPr anchor="ctr">
                    <a:solidFill>
                      <a:schemeClr val="bg1">
                        <a:lumMod val="95000"/>
                      </a:schemeClr>
                    </a:solidFill>
                  </a:tcPr>
                </a:tc>
                <a:extLst>
                  <a:ext uri="{0D108BD9-81ED-4DB2-BD59-A6C34878D82A}">
                    <a16:rowId xmlns:a16="http://schemas.microsoft.com/office/drawing/2014/main" xmlns="" val="10002"/>
                  </a:ext>
                </a:extLst>
              </a:tr>
              <a:tr h="399544">
                <a:tc>
                  <a:txBody>
                    <a:bodyPr/>
                    <a:lstStyle/>
                    <a:p>
                      <a:r>
                        <a:rPr lang="en-NZ" sz="1050" dirty="0" smtClean="0"/>
                        <a:t>Wellington</a:t>
                      </a:r>
                      <a:endParaRPr lang="en-NZ" sz="1050" dirty="0"/>
                    </a:p>
                  </a:txBody>
                  <a:tcPr anchor="ctr"/>
                </a:tc>
                <a:tc>
                  <a:txBody>
                    <a:bodyPr/>
                    <a:lstStyle/>
                    <a:p>
                      <a:pPr algn="ctr"/>
                      <a:r>
                        <a:rPr lang="en-NZ" sz="1050" dirty="0" smtClean="0"/>
                        <a:t>9</a:t>
                      </a:r>
                      <a:endParaRPr lang="en-NZ" sz="1050" dirty="0"/>
                    </a:p>
                  </a:txBody>
                  <a:tcPr anchor="ctr"/>
                </a:tc>
                <a:tc>
                  <a:txBody>
                    <a:bodyPr/>
                    <a:lstStyle/>
                    <a:p>
                      <a:pPr algn="ctr"/>
                      <a:r>
                        <a:rPr lang="en-NZ" sz="1050" dirty="0" smtClean="0"/>
                        <a:t>9</a:t>
                      </a:r>
                      <a:endParaRPr lang="en-NZ" sz="1050" dirty="0"/>
                    </a:p>
                  </a:txBody>
                  <a:tcPr anchor="ctr"/>
                </a:tc>
                <a:tc>
                  <a:txBody>
                    <a:bodyPr/>
                    <a:lstStyle/>
                    <a:p>
                      <a:pPr algn="ctr"/>
                      <a:r>
                        <a:rPr lang="en-NZ" sz="1050" dirty="0" smtClean="0"/>
                        <a:t>9</a:t>
                      </a:r>
                      <a:endParaRPr lang="en-NZ" sz="1050" dirty="0"/>
                    </a:p>
                  </a:txBody>
                  <a:tcPr anchor="ctr"/>
                </a:tc>
                <a:tc>
                  <a:txBody>
                    <a:bodyPr/>
                    <a:lstStyle/>
                    <a:p>
                      <a:pPr algn="ctr"/>
                      <a:r>
                        <a:rPr lang="en-NZ" sz="1050" dirty="0" smtClean="0"/>
                        <a:t>9</a:t>
                      </a:r>
                      <a:endParaRPr lang="en-NZ" sz="1050" dirty="0"/>
                    </a:p>
                  </a:txBody>
                  <a:tcPr anchor="ctr"/>
                </a:tc>
                <a:extLst>
                  <a:ext uri="{0D108BD9-81ED-4DB2-BD59-A6C34878D82A}">
                    <a16:rowId xmlns:a16="http://schemas.microsoft.com/office/drawing/2014/main" xmlns="" val="10003"/>
                  </a:ext>
                </a:extLst>
              </a:tr>
              <a:tr h="399544">
                <a:tc>
                  <a:txBody>
                    <a:bodyPr/>
                    <a:lstStyle/>
                    <a:p>
                      <a:r>
                        <a:rPr lang="en-NZ" sz="1050" dirty="0" smtClean="0"/>
                        <a:t>Christchurch</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c>
                  <a:txBody>
                    <a:bodyPr/>
                    <a:lstStyle/>
                    <a:p>
                      <a:pPr algn="ctr"/>
                      <a:r>
                        <a:rPr lang="en-NZ" sz="1050" dirty="0" smtClean="0"/>
                        <a:t>9</a:t>
                      </a:r>
                      <a:endParaRPr lang="en-NZ" sz="1050" dirty="0"/>
                    </a:p>
                  </a:txBody>
                  <a:tcPr anchor="ctr">
                    <a:solidFill>
                      <a:schemeClr val="bg1">
                        <a:lumMod val="95000"/>
                      </a:schemeClr>
                    </a:solidFill>
                  </a:tcPr>
                </a:tc>
                <a:tc>
                  <a:txBody>
                    <a:bodyPr/>
                    <a:lstStyle/>
                    <a:p>
                      <a:pPr algn="ctr"/>
                      <a:r>
                        <a:rPr lang="en-NZ" sz="1050" dirty="0" smtClean="0"/>
                        <a:t>10</a:t>
                      </a:r>
                      <a:endParaRPr lang="en-NZ" sz="1050" dirty="0"/>
                    </a:p>
                  </a:txBody>
                  <a:tcPr anchor="ctr">
                    <a:solidFill>
                      <a:schemeClr val="bg1">
                        <a:lumMod val="95000"/>
                      </a:schemeClr>
                    </a:solidFill>
                  </a:tcPr>
                </a:tc>
              </a:tr>
              <a:tr h="399544">
                <a:tc>
                  <a:txBody>
                    <a:bodyPr/>
                    <a:lstStyle/>
                    <a:p>
                      <a:r>
                        <a:rPr lang="en-NZ" sz="1050" dirty="0" smtClean="0"/>
                        <a:t>Rest of North Island</a:t>
                      </a:r>
                      <a:endParaRPr lang="en-NZ" sz="1050" dirty="0"/>
                    </a:p>
                  </a:txBody>
                  <a:tcPr anchor="ctr"/>
                </a:tc>
                <a:tc>
                  <a:txBody>
                    <a:bodyPr/>
                    <a:lstStyle/>
                    <a:p>
                      <a:pPr algn="ctr"/>
                      <a:r>
                        <a:rPr lang="en-NZ" sz="1050" dirty="0" smtClean="0"/>
                        <a:t>35</a:t>
                      </a:r>
                      <a:endParaRPr lang="en-NZ" sz="1050" dirty="0"/>
                    </a:p>
                  </a:txBody>
                  <a:tcPr anchor="ctr"/>
                </a:tc>
                <a:tc>
                  <a:txBody>
                    <a:bodyPr/>
                    <a:lstStyle/>
                    <a:p>
                      <a:pPr algn="ctr"/>
                      <a:r>
                        <a:rPr lang="en-NZ" sz="1050" dirty="0" smtClean="0"/>
                        <a:t>34</a:t>
                      </a:r>
                      <a:endParaRPr lang="en-NZ" sz="1050" dirty="0"/>
                    </a:p>
                  </a:txBody>
                  <a:tcPr anchor="ctr"/>
                </a:tc>
                <a:tc>
                  <a:txBody>
                    <a:bodyPr/>
                    <a:lstStyle/>
                    <a:p>
                      <a:pPr algn="ctr"/>
                      <a:r>
                        <a:rPr lang="en-NZ" sz="1050" dirty="0" smtClean="0"/>
                        <a:t>34</a:t>
                      </a:r>
                      <a:endParaRPr lang="en-NZ" sz="1050" dirty="0"/>
                    </a:p>
                  </a:txBody>
                  <a:tcPr anchor="ctr"/>
                </a:tc>
                <a:tc>
                  <a:txBody>
                    <a:bodyPr/>
                    <a:lstStyle/>
                    <a:p>
                      <a:pPr algn="ctr"/>
                      <a:r>
                        <a:rPr lang="en-NZ" sz="1050" dirty="0" smtClean="0"/>
                        <a:t>37</a:t>
                      </a:r>
                      <a:endParaRPr lang="en-NZ" sz="1050" dirty="0"/>
                    </a:p>
                  </a:txBody>
                  <a:tcPr anchor="ctr"/>
                </a:tc>
              </a:tr>
              <a:tr h="399544">
                <a:tc>
                  <a:txBody>
                    <a:bodyPr/>
                    <a:lstStyle/>
                    <a:p>
                      <a:r>
                        <a:rPr lang="en-NZ" sz="1050" dirty="0" smtClean="0"/>
                        <a:t>Rest of South Island</a:t>
                      </a:r>
                      <a:endParaRPr lang="en-NZ" sz="1050" dirty="0"/>
                    </a:p>
                  </a:txBody>
                  <a:tcPr anchor="ctr">
                    <a:solidFill>
                      <a:schemeClr val="bg1">
                        <a:lumMod val="95000"/>
                      </a:schemeClr>
                    </a:solidFill>
                  </a:tcPr>
                </a:tc>
                <a:tc>
                  <a:txBody>
                    <a:bodyPr/>
                    <a:lstStyle/>
                    <a:p>
                      <a:pPr algn="ctr"/>
                      <a:r>
                        <a:rPr lang="en-NZ" sz="1050" dirty="0" smtClean="0"/>
                        <a:t>14</a:t>
                      </a:r>
                      <a:endParaRPr lang="en-NZ" sz="1050" dirty="0"/>
                    </a:p>
                  </a:txBody>
                  <a:tcPr anchor="ctr">
                    <a:solidFill>
                      <a:schemeClr val="bg1">
                        <a:lumMod val="95000"/>
                      </a:schemeClr>
                    </a:solidFill>
                  </a:tcPr>
                </a:tc>
                <a:tc>
                  <a:txBody>
                    <a:bodyPr/>
                    <a:lstStyle/>
                    <a:p>
                      <a:pPr algn="ctr"/>
                      <a:r>
                        <a:rPr lang="en-NZ" sz="1050" dirty="0" smtClean="0"/>
                        <a:t>15</a:t>
                      </a:r>
                      <a:endParaRPr lang="en-NZ" sz="1050" dirty="0"/>
                    </a:p>
                  </a:txBody>
                  <a:tcPr anchor="ctr">
                    <a:solidFill>
                      <a:schemeClr val="bg1">
                        <a:lumMod val="95000"/>
                      </a:schemeClr>
                    </a:solidFill>
                  </a:tcPr>
                </a:tc>
                <a:tc>
                  <a:txBody>
                    <a:bodyPr/>
                    <a:lstStyle/>
                    <a:p>
                      <a:pPr algn="ctr"/>
                      <a:r>
                        <a:rPr lang="en-NZ" sz="1050" dirty="0" smtClean="0"/>
                        <a:t>14</a:t>
                      </a:r>
                      <a:endParaRPr lang="en-NZ" sz="1050" dirty="0"/>
                    </a:p>
                  </a:txBody>
                  <a:tcPr anchor="ctr">
                    <a:solidFill>
                      <a:schemeClr val="bg1">
                        <a:lumMod val="95000"/>
                      </a:schemeClr>
                    </a:solidFill>
                  </a:tcPr>
                </a:tc>
                <a:tc>
                  <a:txBody>
                    <a:bodyPr/>
                    <a:lstStyle/>
                    <a:p>
                      <a:pPr algn="ctr"/>
                      <a:r>
                        <a:rPr lang="en-NZ" sz="1050" dirty="0" smtClean="0"/>
                        <a:t>12</a:t>
                      </a:r>
                      <a:endParaRPr lang="en-NZ" sz="1050" dirty="0"/>
                    </a:p>
                  </a:txBody>
                  <a:tcPr anchor="ctr">
                    <a:solidFill>
                      <a:schemeClr val="bg1">
                        <a:lumMod val="95000"/>
                      </a:schemeClr>
                    </a:solidFill>
                  </a:tcPr>
                </a:tc>
              </a:tr>
              <a:tr h="373932">
                <a:tc gridSpan="5">
                  <a:txBody>
                    <a:bodyPr/>
                    <a:lstStyle/>
                    <a:p>
                      <a:pPr marL="0" algn="l" defTabSz="914400" rtl="0" eaLnBrk="1" latinLnBrk="0" hangingPunct="1"/>
                      <a:r>
                        <a:rPr lang="en-NZ" sz="1200" b="1" kern="1200" spc="0" dirty="0" smtClean="0">
                          <a:solidFill>
                            <a:srgbClr val="1AADD0"/>
                          </a:solidFill>
                          <a:latin typeface="+mn-lt"/>
                          <a:ea typeface="+mn-ea"/>
                          <a:cs typeface="+mn-cs"/>
                        </a:rPr>
                        <a:t>RURALITY</a:t>
                      </a:r>
                      <a:endParaRPr lang="en-NZ" sz="1200" b="1" kern="1200" spc="0" dirty="0">
                        <a:solidFill>
                          <a:srgbClr val="1AADD0"/>
                        </a:solidFill>
                        <a:latin typeface="+mn-lt"/>
                        <a:ea typeface="+mn-ea"/>
                        <a:cs typeface="+mn-cs"/>
                      </a:endParaRPr>
                    </a:p>
                  </a:txBody>
                  <a:tcPr anchor="ctr">
                    <a:no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tc hMerge="1">
                  <a:txBody>
                    <a:bodyPr/>
                    <a:lstStyle/>
                    <a:p>
                      <a:pPr algn="ctr"/>
                      <a:endParaRPr lang="en-NZ" sz="1050" dirty="0"/>
                    </a:p>
                  </a:txBody>
                  <a:tcPr anchor="ctr">
                    <a:solidFill>
                      <a:schemeClr val="bg1">
                        <a:lumMod val="95000"/>
                      </a:schemeClr>
                    </a:solidFill>
                  </a:tcPr>
                </a:tc>
                <a:extLst>
                  <a:ext uri="{0D108BD9-81ED-4DB2-BD59-A6C34878D82A}">
                    <a16:rowId xmlns:a16="http://schemas.microsoft.com/office/drawing/2014/main" xmlns="" val="10004"/>
                  </a:ext>
                </a:extLst>
              </a:tr>
              <a:tr h="373932">
                <a:tc>
                  <a:txBody>
                    <a:bodyPr/>
                    <a:lstStyle/>
                    <a:p>
                      <a:r>
                        <a:rPr lang="en-NZ" sz="1050" dirty="0" smtClean="0"/>
                        <a:t>Main cities/towns</a:t>
                      </a:r>
                      <a:endParaRPr lang="en-NZ" sz="1050" dirty="0"/>
                    </a:p>
                  </a:txBody>
                  <a:tcPr anchor="ctr">
                    <a:solidFill>
                      <a:schemeClr val="bg1">
                        <a:lumMod val="95000"/>
                      </a:schemeClr>
                    </a:solidFill>
                  </a:tcPr>
                </a:tc>
                <a:tc>
                  <a:txBody>
                    <a:bodyPr/>
                    <a:lstStyle/>
                    <a:p>
                      <a:pPr algn="ctr"/>
                      <a:r>
                        <a:rPr lang="en-NZ" sz="1050" dirty="0" smtClean="0"/>
                        <a:t>79</a:t>
                      </a:r>
                      <a:endParaRPr lang="en-NZ" sz="1050" dirty="0"/>
                    </a:p>
                  </a:txBody>
                  <a:tcPr anchor="ctr">
                    <a:solidFill>
                      <a:schemeClr val="bg1">
                        <a:lumMod val="95000"/>
                      </a:schemeClr>
                    </a:solidFill>
                  </a:tcPr>
                </a:tc>
                <a:tc>
                  <a:txBody>
                    <a:bodyPr/>
                    <a:lstStyle/>
                    <a:p>
                      <a:pPr algn="ctr"/>
                      <a:r>
                        <a:rPr lang="en-NZ" sz="1050" dirty="0" smtClean="0"/>
                        <a:t>79</a:t>
                      </a:r>
                      <a:endParaRPr lang="en-NZ" sz="1050" dirty="0"/>
                    </a:p>
                  </a:txBody>
                  <a:tcPr anchor="ctr">
                    <a:solidFill>
                      <a:schemeClr val="bg1">
                        <a:lumMod val="95000"/>
                      </a:schemeClr>
                    </a:solidFill>
                  </a:tcPr>
                </a:tc>
                <a:tc>
                  <a:txBody>
                    <a:bodyPr/>
                    <a:lstStyle/>
                    <a:p>
                      <a:pPr algn="ctr"/>
                      <a:r>
                        <a:rPr lang="en-NZ" sz="1050" dirty="0" smtClean="0"/>
                        <a:t>79</a:t>
                      </a:r>
                      <a:endParaRPr lang="en-NZ" sz="1050" dirty="0"/>
                    </a:p>
                  </a:txBody>
                  <a:tcPr anchor="ctr">
                    <a:solidFill>
                      <a:schemeClr val="bg1">
                        <a:lumMod val="95000"/>
                      </a:schemeClr>
                    </a:solidFill>
                  </a:tcPr>
                </a:tc>
                <a:tc>
                  <a:txBody>
                    <a:bodyPr/>
                    <a:lstStyle/>
                    <a:p>
                      <a:pPr algn="ctr"/>
                      <a:r>
                        <a:rPr lang="en-NZ" sz="1050" dirty="0" smtClean="0"/>
                        <a:t>78</a:t>
                      </a:r>
                      <a:endParaRPr lang="en-NZ" sz="1050" dirty="0"/>
                    </a:p>
                  </a:txBody>
                  <a:tcPr anchor="ctr">
                    <a:solidFill>
                      <a:schemeClr val="bg1">
                        <a:lumMod val="95000"/>
                      </a:schemeClr>
                    </a:solidFill>
                  </a:tcPr>
                </a:tc>
                <a:extLst>
                  <a:ext uri="{0D108BD9-81ED-4DB2-BD59-A6C34878D82A}">
                    <a16:rowId xmlns:a16="http://schemas.microsoft.com/office/drawing/2014/main" xmlns="" val="10005"/>
                  </a:ext>
                </a:extLst>
              </a:tr>
              <a:tr h="373932">
                <a:tc>
                  <a:txBody>
                    <a:bodyPr/>
                    <a:lstStyle/>
                    <a:p>
                      <a:r>
                        <a:rPr lang="en-NZ" sz="1050" dirty="0" smtClean="0"/>
                        <a:t>Small</a:t>
                      </a:r>
                      <a:r>
                        <a:rPr lang="en-NZ" sz="1050" baseline="0" dirty="0" smtClean="0"/>
                        <a:t> cities/towns</a:t>
                      </a:r>
                      <a:endParaRPr lang="en-NZ" sz="1050" dirty="0"/>
                    </a:p>
                  </a:txBody>
                  <a:tcPr anchor="ctr">
                    <a:noFill/>
                  </a:tcPr>
                </a:tc>
                <a:tc>
                  <a:txBody>
                    <a:bodyPr/>
                    <a:lstStyle/>
                    <a:p>
                      <a:pPr algn="ctr"/>
                      <a:r>
                        <a:rPr lang="en-NZ" sz="1050" dirty="0" smtClean="0"/>
                        <a:t>14</a:t>
                      </a:r>
                      <a:endParaRPr lang="en-NZ" sz="1050" dirty="0"/>
                    </a:p>
                  </a:txBody>
                  <a:tcPr anchor="ctr">
                    <a:noFill/>
                  </a:tcPr>
                </a:tc>
                <a:tc>
                  <a:txBody>
                    <a:bodyPr/>
                    <a:lstStyle/>
                    <a:p>
                      <a:pPr algn="ctr"/>
                      <a:r>
                        <a:rPr lang="en-NZ" sz="1050" dirty="0" smtClean="0"/>
                        <a:t>14</a:t>
                      </a:r>
                      <a:endParaRPr lang="en-NZ" sz="1050" dirty="0"/>
                    </a:p>
                  </a:txBody>
                  <a:tcPr anchor="ctr">
                    <a:noFill/>
                  </a:tcPr>
                </a:tc>
                <a:tc>
                  <a:txBody>
                    <a:bodyPr/>
                    <a:lstStyle/>
                    <a:p>
                      <a:pPr algn="ctr"/>
                      <a:r>
                        <a:rPr lang="en-NZ" sz="1050" dirty="0" smtClean="0"/>
                        <a:t>14</a:t>
                      </a:r>
                      <a:endParaRPr lang="en-NZ" sz="1050" dirty="0"/>
                    </a:p>
                  </a:txBody>
                  <a:tcPr anchor="ctr">
                    <a:noFill/>
                  </a:tcPr>
                </a:tc>
                <a:tc>
                  <a:txBody>
                    <a:bodyPr/>
                    <a:lstStyle/>
                    <a:p>
                      <a:pPr algn="ctr"/>
                      <a:r>
                        <a:rPr lang="en-NZ" sz="1050" dirty="0" smtClean="0"/>
                        <a:t>46</a:t>
                      </a:r>
                      <a:endParaRPr lang="en-NZ" sz="1050" dirty="0"/>
                    </a:p>
                  </a:txBody>
                  <a:tcPr anchor="ctr">
                    <a:noFill/>
                  </a:tcPr>
                </a:tc>
                <a:extLst>
                  <a:ext uri="{0D108BD9-81ED-4DB2-BD59-A6C34878D82A}">
                    <a16:rowId xmlns:a16="http://schemas.microsoft.com/office/drawing/2014/main" xmlns="" val="10006"/>
                  </a:ext>
                </a:extLst>
              </a:tr>
              <a:tr h="399544">
                <a:tc>
                  <a:txBody>
                    <a:bodyPr/>
                    <a:lstStyle/>
                    <a:p>
                      <a:r>
                        <a:rPr lang="en-NZ" sz="1050" dirty="0" smtClean="0"/>
                        <a:t>Rural</a:t>
                      </a:r>
                      <a:endParaRPr lang="en-NZ" sz="1050" dirty="0"/>
                    </a:p>
                  </a:txBody>
                  <a:tcPr anchor="ctr">
                    <a:solidFill>
                      <a:schemeClr val="bg1">
                        <a:lumMod val="95000"/>
                      </a:schemeClr>
                    </a:solidFill>
                  </a:tcPr>
                </a:tc>
                <a:tc>
                  <a:txBody>
                    <a:bodyPr/>
                    <a:lstStyle/>
                    <a:p>
                      <a:pPr algn="ctr"/>
                      <a:r>
                        <a:rPr lang="en-NZ" sz="1050" dirty="0" smtClean="0"/>
                        <a:t>7</a:t>
                      </a:r>
                      <a:endParaRPr lang="en-NZ" sz="1050" dirty="0"/>
                    </a:p>
                  </a:txBody>
                  <a:tcPr anchor="ctr">
                    <a:solidFill>
                      <a:schemeClr val="bg1">
                        <a:lumMod val="95000"/>
                      </a:schemeClr>
                    </a:solidFill>
                  </a:tcPr>
                </a:tc>
                <a:tc>
                  <a:txBody>
                    <a:bodyPr/>
                    <a:lstStyle/>
                    <a:p>
                      <a:pPr algn="ctr"/>
                      <a:r>
                        <a:rPr lang="en-NZ" sz="1050" dirty="0" smtClean="0"/>
                        <a:t>7</a:t>
                      </a:r>
                      <a:endParaRPr lang="en-NZ" sz="1050" dirty="0"/>
                    </a:p>
                  </a:txBody>
                  <a:tcPr anchor="ctr">
                    <a:solidFill>
                      <a:schemeClr val="bg1">
                        <a:lumMod val="95000"/>
                      </a:schemeClr>
                    </a:solidFill>
                  </a:tcPr>
                </a:tc>
                <a:tc>
                  <a:txBody>
                    <a:bodyPr/>
                    <a:lstStyle/>
                    <a:p>
                      <a:pPr algn="ctr"/>
                      <a:r>
                        <a:rPr lang="en-NZ" sz="1050" dirty="0" smtClean="0"/>
                        <a:t>7</a:t>
                      </a:r>
                      <a:endParaRPr lang="en-NZ" sz="1050" dirty="0"/>
                    </a:p>
                  </a:txBody>
                  <a:tcPr anchor="ctr">
                    <a:solidFill>
                      <a:schemeClr val="bg1">
                        <a:lumMod val="95000"/>
                      </a:schemeClr>
                    </a:solidFill>
                  </a:tcPr>
                </a:tc>
                <a:tc>
                  <a:txBody>
                    <a:bodyPr/>
                    <a:lstStyle/>
                    <a:p>
                      <a:pPr algn="ctr"/>
                      <a:r>
                        <a:rPr lang="en-NZ" sz="1050" dirty="0" smtClean="0"/>
                        <a:t>6</a:t>
                      </a:r>
                      <a:endParaRPr lang="en-NZ" sz="1050" dirty="0"/>
                    </a:p>
                  </a:txBody>
                  <a:tcPr anchor="ctr">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5" name="Rectangle 4"/>
          <p:cNvSpPr/>
          <p:nvPr/>
        </p:nvSpPr>
        <p:spPr>
          <a:xfrm>
            <a:off x="281029" y="574648"/>
            <a:ext cx="2008883" cy="261610"/>
          </a:xfrm>
          <a:prstGeom prst="rect">
            <a:avLst/>
          </a:prstGeom>
        </p:spPr>
        <p:txBody>
          <a:bodyPr wrap="none">
            <a:spAutoFit/>
          </a:bodyPr>
          <a:lstStyle/>
          <a:p>
            <a:pPr lvl="0"/>
            <a:r>
              <a:rPr lang="en-NZ" sz="1100" dirty="0" smtClean="0">
                <a:solidFill>
                  <a:schemeClr val="tx1">
                    <a:lumMod val="50000"/>
                    <a:lumOff val="50000"/>
                  </a:schemeClr>
                </a:solidFill>
              </a:rPr>
              <a:t>Percentages given are weighted</a:t>
            </a:r>
            <a:endParaRPr lang="en-NZ" sz="1100" dirty="0">
              <a:solidFill>
                <a:schemeClr val="tx1">
                  <a:lumMod val="50000"/>
                  <a:lumOff val="50000"/>
                </a:schemeClr>
              </a:solidFill>
            </a:endParaRPr>
          </a:p>
        </p:txBody>
      </p:sp>
    </p:spTree>
    <p:extLst>
      <p:ext uri="{BB962C8B-B14F-4D97-AF65-F5344CB8AC3E}">
        <p14:creationId xmlns:p14="http://schemas.microsoft.com/office/powerpoint/2010/main" val="32550489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QUALITATIVE RESPONDENT INFORMATION (INTERVIEWS)</a:t>
            </a:r>
          </a:p>
        </p:txBody>
      </p:sp>
      <p:graphicFrame>
        <p:nvGraphicFramePr>
          <p:cNvPr id="4" name="Table 3"/>
          <p:cNvGraphicFramePr>
            <a:graphicFrameLocks noGrp="1"/>
          </p:cNvGraphicFramePr>
          <p:nvPr>
            <p:extLst>
              <p:ext uri="{D42A27DB-BD31-4B8C-83A1-F6EECF244321}">
                <p14:modId xmlns:p14="http://schemas.microsoft.com/office/powerpoint/2010/main" val="2893960883"/>
              </p:ext>
            </p:extLst>
          </p:nvPr>
        </p:nvGraphicFramePr>
        <p:xfrm>
          <a:off x="353907" y="809624"/>
          <a:ext cx="11606688" cy="5422523"/>
        </p:xfrm>
        <a:graphic>
          <a:graphicData uri="http://schemas.openxmlformats.org/drawingml/2006/table">
            <a:tbl>
              <a:tblPr firstRow="1" bandRow="1">
                <a:tableStyleId>{2D5ABB26-0587-4C30-8999-92F81FD0307C}</a:tableStyleId>
              </a:tblPr>
              <a:tblGrid>
                <a:gridCol w="1934448">
                  <a:extLst>
                    <a:ext uri="{9D8B030D-6E8A-4147-A177-3AD203B41FA5}">
                      <a16:colId xmlns:a16="http://schemas.microsoft.com/office/drawing/2014/main" xmlns="" val="20000"/>
                    </a:ext>
                  </a:extLst>
                </a:gridCol>
                <a:gridCol w="1550220">
                  <a:extLst>
                    <a:ext uri="{9D8B030D-6E8A-4147-A177-3AD203B41FA5}">
                      <a16:colId xmlns:a16="http://schemas.microsoft.com/office/drawing/2014/main" xmlns="" val="20001"/>
                    </a:ext>
                  </a:extLst>
                </a:gridCol>
                <a:gridCol w="2105025">
                  <a:extLst>
                    <a:ext uri="{9D8B030D-6E8A-4147-A177-3AD203B41FA5}">
                      <a16:colId xmlns:a16="http://schemas.microsoft.com/office/drawing/2014/main" xmlns="" val="20002"/>
                    </a:ext>
                  </a:extLst>
                </a:gridCol>
                <a:gridCol w="2800350">
                  <a:extLst>
                    <a:ext uri="{9D8B030D-6E8A-4147-A177-3AD203B41FA5}">
                      <a16:colId xmlns:a16="http://schemas.microsoft.com/office/drawing/2014/main" xmlns="" val="20003"/>
                    </a:ext>
                  </a:extLst>
                </a:gridCol>
                <a:gridCol w="1924050">
                  <a:extLst>
                    <a:ext uri="{9D8B030D-6E8A-4147-A177-3AD203B41FA5}">
                      <a16:colId xmlns:a16="http://schemas.microsoft.com/office/drawing/2014/main" xmlns="" val="20004"/>
                    </a:ext>
                  </a:extLst>
                </a:gridCol>
                <a:gridCol w="1292595">
                  <a:extLst>
                    <a:ext uri="{9D8B030D-6E8A-4147-A177-3AD203B41FA5}">
                      <a16:colId xmlns:a16="http://schemas.microsoft.com/office/drawing/2014/main" xmlns="" val="20005"/>
                    </a:ext>
                  </a:extLst>
                </a:gridCol>
              </a:tblGrid>
              <a:tr h="341203">
                <a:tc>
                  <a:txBody>
                    <a:bodyPr/>
                    <a:lstStyle/>
                    <a:p>
                      <a:r>
                        <a:rPr lang="en-NZ" sz="1200" b="1" dirty="0">
                          <a:solidFill>
                            <a:schemeClr val="bg1"/>
                          </a:solidFill>
                        </a:rPr>
                        <a:t>GENDER</a:t>
                      </a:r>
                    </a:p>
                  </a:txBody>
                  <a:tcPr anchor="ctr">
                    <a:solidFill>
                      <a:srgbClr val="82AB1D"/>
                    </a:solidFill>
                  </a:tcPr>
                </a:tc>
                <a:tc>
                  <a:txBody>
                    <a:bodyPr/>
                    <a:lstStyle/>
                    <a:p>
                      <a:r>
                        <a:rPr lang="en-NZ" sz="1200" b="1" dirty="0">
                          <a:solidFill>
                            <a:schemeClr val="bg1"/>
                          </a:solidFill>
                        </a:rPr>
                        <a:t>AGE</a:t>
                      </a:r>
                    </a:p>
                  </a:txBody>
                  <a:tcPr anchor="ctr">
                    <a:solidFill>
                      <a:srgbClr val="82AB1D"/>
                    </a:solidFill>
                  </a:tcPr>
                </a:tc>
                <a:tc>
                  <a:txBody>
                    <a:bodyPr/>
                    <a:lstStyle/>
                    <a:p>
                      <a:r>
                        <a:rPr lang="en-NZ" sz="1200" b="1" dirty="0">
                          <a:solidFill>
                            <a:schemeClr val="bg1"/>
                          </a:solidFill>
                        </a:rPr>
                        <a:t>KNOWLEDGE</a:t>
                      </a:r>
                    </a:p>
                  </a:txBody>
                  <a:tcPr anchor="ctr">
                    <a:solidFill>
                      <a:srgbClr val="82AB1D"/>
                    </a:solidFill>
                  </a:tcPr>
                </a:tc>
                <a:tc>
                  <a:txBody>
                    <a:bodyPr/>
                    <a:lstStyle/>
                    <a:p>
                      <a:r>
                        <a:rPr lang="en-NZ" sz="1200" b="1" dirty="0">
                          <a:solidFill>
                            <a:schemeClr val="bg1"/>
                          </a:solidFill>
                        </a:rPr>
                        <a:t>PROBLEM</a:t>
                      </a:r>
                    </a:p>
                  </a:txBody>
                  <a:tcPr anchor="ctr">
                    <a:solidFill>
                      <a:srgbClr val="82AB1D"/>
                    </a:solidFill>
                  </a:tcPr>
                </a:tc>
                <a:tc>
                  <a:txBody>
                    <a:bodyPr/>
                    <a:lstStyle/>
                    <a:p>
                      <a:r>
                        <a:rPr lang="en-NZ" sz="1200" b="1" dirty="0">
                          <a:solidFill>
                            <a:schemeClr val="bg1"/>
                          </a:solidFill>
                        </a:rPr>
                        <a:t>ACTION</a:t>
                      </a:r>
                    </a:p>
                  </a:txBody>
                  <a:tcPr anchor="ctr">
                    <a:solidFill>
                      <a:srgbClr val="82AB1D"/>
                    </a:solidFill>
                  </a:tcPr>
                </a:tc>
                <a:tc>
                  <a:txBody>
                    <a:bodyPr/>
                    <a:lstStyle/>
                    <a:p>
                      <a:r>
                        <a:rPr lang="en-NZ" sz="1200" b="1" dirty="0">
                          <a:solidFill>
                            <a:schemeClr val="bg1"/>
                          </a:solidFill>
                        </a:rPr>
                        <a:t>LOCALE</a:t>
                      </a:r>
                    </a:p>
                  </a:txBody>
                  <a:tcPr anchor="ctr">
                    <a:solidFill>
                      <a:srgbClr val="82AB1D"/>
                    </a:solidFill>
                  </a:tcPr>
                </a:tc>
                <a:extLst>
                  <a:ext uri="{0D108BD9-81ED-4DB2-BD59-A6C34878D82A}">
                    <a16:rowId xmlns:a16="http://schemas.microsoft.com/office/drawing/2014/main" xmlns="" val="10000"/>
                  </a:ext>
                </a:extLst>
              </a:tr>
              <a:tr h="341203">
                <a:tc gridSpan="6">
                  <a:txBody>
                    <a:bodyPr/>
                    <a:lstStyle/>
                    <a:p>
                      <a:r>
                        <a:rPr lang="en-NZ" sz="1200" b="1" spc="0" dirty="0">
                          <a:solidFill>
                            <a:srgbClr val="82AB1D"/>
                          </a:solidFill>
                        </a:rPr>
                        <a:t>IN-DEPTH </a:t>
                      </a:r>
                      <a:r>
                        <a:rPr lang="en-NZ" sz="1200" b="1" spc="0" dirty="0" smtClean="0">
                          <a:solidFill>
                            <a:srgbClr val="82AB1D"/>
                          </a:solidFill>
                        </a:rPr>
                        <a:t>INTERVIEWS</a:t>
                      </a:r>
                      <a:endParaRPr lang="en-NZ" sz="1200" b="1" spc="0" dirty="0">
                        <a:solidFill>
                          <a:srgbClr val="82AB1D"/>
                        </a:solidFill>
                      </a:endParaRPr>
                    </a:p>
                  </a:txBody>
                  <a:tcPr anchor="ct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a:p>
                  </a:txBody>
                  <a:tcPr/>
                </a:tc>
                <a:tc hMerge="1">
                  <a:txBody>
                    <a:bodyPr/>
                    <a:lstStyle/>
                    <a:p>
                      <a:endParaRPr lang="en-NZ" dirty="0"/>
                    </a:p>
                  </a:txBody>
                  <a:tcPr/>
                </a:tc>
                <a:extLst>
                  <a:ext uri="{0D108BD9-81ED-4DB2-BD59-A6C34878D82A}">
                    <a16:rowId xmlns:a16="http://schemas.microsoft.com/office/drawing/2014/main" xmlns="" val="10001"/>
                  </a:ext>
                </a:extLst>
              </a:tr>
              <a:tr h="341203">
                <a:tc>
                  <a:txBody>
                    <a:bodyPr/>
                    <a:lstStyle/>
                    <a:p>
                      <a:r>
                        <a:rPr lang="en-NZ" sz="1050" dirty="0"/>
                        <a:t>F</a:t>
                      </a:r>
                    </a:p>
                  </a:txBody>
                  <a:tcPr anchor="ctr">
                    <a:solidFill>
                      <a:schemeClr val="bg1">
                        <a:lumMod val="95000"/>
                      </a:schemeClr>
                    </a:solidFill>
                  </a:tcPr>
                </a:tc>
                <a:tc>
                  <a:txBody>
                    <a:bodyPr/>
                    <a:lstStyle/>
                    <a:p>
                      <a:r>
                        <a:rPr lang="en-NZ" sz="1050" dirty="0"/>
                        <a:t>51-64</a:t>
                      </a:r>
                    </a:p>
                  </a:txBody>
                  <a:tcPr anchor="ctr">
                    <a:solidFill>
                      <a:schemeClr val="bg1">
                        <a:lumMod val="95000"/>
                      </a:schemeClr>
                    </a:solidFill>
                  </a:tcPr>
                </a:tc>
                <a:tc>
                  <a:txBody>
                    <a:bodyPr/>
                    <a:lstStyle/>
                    <a:p>
                      <a:r>
                        <a:rPr lang="en-NZ" sz="1050" dirty="0"/>
                        <a:t>Low</a:t>
                      </a:r>
                    </a:p>
                  </a:txBody>
                  <a:tcPr anchor="ctr">
                    <a:solidFill>
                      <a:schemeClr val="bg1">
                        <a:lumMod val="95000"/>
                      </a:schemeClr>
                    </a:solidFill>
                  </a:tcPr>
                </a:tc>
                <a:tc>
                  <a:txBody>
                    <a:bodyPr/>
                    <a:lstStyle/>
                    <a:p>
                      <a:r>
                        <a:rPr lang="en-NZ" sz="1050" dirty="0"/>
                        <a:t>Banking / Financial Services</a:t>
                      </a:r>
                    </a:p>
                  </a:txBody>
                  <a:tcPr anchor="ctr">
                    <a:solidFill>
                      <a:schemeClr val="bg1">
                        <a:lumMod val="95000"/>
                      </a:schemeClr>
                    </a:solidFill>
                  </a:tcPr>
                </a:tc>
                <a:tc>
                  <a:txBody>
                    <a:bodyPr/>
                    <a:lstStyle/>
                    <a:p>
                      <a:r>
                        <a:rPr lang="en-NZ" sz="1050" dirty="0"/>
                        <a:t>Took Action</a:t>
                      </a:r>
                    </a:p>
                  </a:txBody>
                  <a:tcPr anchor="ctr">
                    <a:solidFill>
                      <a:schemeClr val="bg1">
                        <a:lumMod val="95000"/>
                      </a:schemeClr>
                    </a:solidFill>
                  </a:tcPr>
                </a:tc>
                <a:tc>
                  <a:txBody>
                    <a:bodyPr/>
                    <a:lstStyle/>
                    <a:p>
                      <a:r>
                        <a:rPr lang="en-NZ" sz="1050" dirty="0"/>
                        <a:t>Auckland</a:t>
                      </a:r>
                    </a:p>
                  </a:txBody>
                  <a:tcPr anchor="ctr">
                    <a:solidFill>
                      <a:schemeClr val="bg1">
                        <a:lumMod val="95000"/>
                      </a:schemeClr>
                    </a:solidFill>
                  </a:tcPr>
                </a:tc>
                <a:extLst>
                  <a:ext uri="{0D108BD9-81ED-4DB2-BD59-A6C34878D82A}">
                    <a16:rowId xmlns:a16="http://schemas.microsoft.com/office/drawing/2014/main" xmlns="" val="10002"/>
                  </a:ext>
                </a:extLst>
              </a:tr>
              <a:tr h="364573">
                <a:tc>
                  <a:txBody>
                    <a:bodyPr/>
                    <a:lstStyle/>
                    <a:p>
                      <a:r>
                        <a:rPr lang="en-NZ" sz="1050" dirty="0"/>
                        <a:t>M</a:t>
                      </a:r>
                    </a:p>
                  </a:txBody>
                  <a:tcPr anchor="ctr"/>
                </a:tc>
                <a:tc>
                  <a:txBody>
                    <a:bodyPr/>
                    <a:lstStyle/>
                    <a:p>
                      <a:r>
                        <a:rPr lang="en-NZ" sz="1050" dirty="0"/>
                        <a:t>66-70</a:t>
                      </a:r>
                    </a:p>
                  </a:txBody>
                  <a:tcPr anchor="ctr"/>
                </a:tc>
                <a:tc>
                  <a:txBody>
                    <a:bodyPr/>
                    <a:lstStyle/>
                    <a:p>
                      <a:r>
                        <a:rPr lang="en-NZ" sz="1050" dirty="0"/>
                        <a:t>High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t>Banking / Financial Services</a:t>
                      </a:r>
                    </a:p>
                    <a:p>
                      <a:endParaRPr lang="en-NZ" sz="1050" dirty="0"/>
                    </a:p>
                  </a:txBody>
                  <a:tcPr anchor="ctr"/>
                </a:tc>
                <a:tc>
                  <a:txBody>
                    <a:bodyPr/>
                    <a:lstStyle/>
                    <a:p>
                      <a:r>
                        <a:rPr lang="en-NZ" sz="1050" dirty="0"/>
                        <a:t>No Action, Obstructed</a:t>
                      </a:r>
                    </a:p>
                  </a:txBody>
                  <a:tcPr anchor="ctr"/>
                </a:tc>
                <a:tc>
                  <a:txBody>
                    <a:bodyPr/>
                    <a:lstStyle/>
                    <a:p>
                      <a:r>
                        <a:rPr lang="en-NZ" sz="1050" dirty="0"/>
                        <a:t>Auckland</a:t>
                      </a:r>
                    </a:p>
                  </a:txBody>
                  <a:tcPr anchor="ctr"/>
                </a:tc>
                <a:extLst>
                  <a:ext uri="{0D108BD9-81ED-4DB2-BD59-A6C34878D82A}">
                    <a16:rowId xmlns:a16="http://schemas.microsoft.com/office/drawing/2014/main" xmlns="" val="10003"/>
                  </a:ext>
                </a:extLst>
              </a:tr>
              <a:tr h="341203">
                <a:tc>
                  <a:txBody>
                    <a:bodyPr/>
                    <a:lstStyle/>
                    <a:p>
                      <a:r>
                        <a:rPr lang="en-NZ" sz="1050" dirty="0"/>
                        <a:t>M</a:t>
                      </a:r>
                    </a:p>
                  </a:txBody>
                  <a:tcPr anchor="ctr">
                    <a:solidFill>
                      <a:schemeClr val="bg1">
                        <a:lumMod val="95000"/>
                      </a:schemeClr>
                    </a:solidFill>
                  </a:tcPr>
                </a:tc>
                <a:tc>
                  <a:txBody>
                    <a:bodyPr/>
                    <a:lstStyle/>
                    <a:p>
                      <a:r>
                        <a:rPr lang="en-NZ" sz="1050" dirty="0"/>
                        <a:t>31</a:t>
                      </a:r>
                    </a:p>
                  </a:txBody>
                  <a:tcPr anchor="ctr">
                    <a:solidFill>
                      <a:schemeClr val="bg1">
                        <a:lumMod val="95000"/>
                      </a:schemeClr>
                    </a:solidFill>
                  </a:tcPr>
                </a:tc>
                <a:tc>
                  <a:txBody>
                    <a:bodyPr/>
                    <a:lstStyle/>
                    <a:p>
                      <a:r>
                        <a:rPr lang="en-NZ" sz="1050" dirty="0"/>
                        <a:t>Low</a:t>
                      </a:r>
                    </a:p>
                  </a:txBody>
                  <a:tcPr anchor="ctr">
                    <a:solidFill>
                      <a:schemeClr val="bg1">
                        <a:lumMod val="95000"/>
                      </a:schemeClr>
                    </a:solidFill>
                  </a:tcPr>
                </a:tc>
                <a:tc>
                  <a:txBody>
                    <a:bodyPr/>
                    <a:lstStyle/>
                    <a:p>
                      <a:r>
                        <a:rPr lang="en-NZ" sz="1050" dirty="0"/>
                        <a:t>Legal Service / Lawyer</a:t>
                      </a:r>
                    </a:p>
                  </a:txBody>
                  <a:tcPr anchor="ctr">
                    <a:solidFill>
                      <a:schemeClr val="bg1">
                        <a:lumMod val="95000"/>
                      </a:schemeClr>
                    </a:solidFill>
                  </a:tcPr>
                </a:tc>
                <a:tc>
                  <a:txBody>
                    <a:bodyPr/>
                    <a:lstStyle/>
                    <a:p>
                      <a:r>
                        <a:rPr lang="en-NZ" sz="1050" dirty="0"/>
                        <a:t>No Action, Obstructed</a:t>
                      </a:r>
                    </a:p>
                  </a:txBody>
                  <a:tcPr anchor="ctr">
                    <a:solidFill>
                      <a:schemeClr val="bg1">
                        <a:lumMod val="95000"/>
                      </a:schemeClr>
                    </a:solidFill>
                  </a:tcPr>
                </a:tc>
                <a:tc>
                  <a:txBody>
                    <a:bodyPr/>
                    <a:lstStyle/>
                    <a:p>
                      <a:r>
                        <a:rPr lang="en-NZ" sz="1050" dirty="0"/>
                        <a:t>Auckland</a:t>
                      </a:r>
                    </a:p>
                  </a:txBody>
                  <a:tcPr anchor="ctr">
                    <a:solidFill>
                      <a:schemeClr val="bg1">
                        <a:lumMod val="95000"/>
                      </a:schemeClr>
                    </a:solidFill>
                  </a:tcPr>
                </a:tc>
                <a:extLst>
                  <a:ext uri="{0D108BD9-81ED-4DB2-BD59-A6C34878D82A}">
                    <a16:rowId xmlns:a16="http://schemas.microsoft.com/office/drawing/2014/main" xmlns="" val="10004"/>
                  </a:ext>
                </a:extLst>
              </a:tr>
              <a:tr h="341203">
                <a:tc>
                  <a:txBody>
                    <a:bodyPr/>
                    <a:lstStyle/>
                    <a:p>
                      <a:r>
                        <a:rPr lang="en-NZ" sz="1050" dirty="0"/>
                        <a:t>F</a:t>
                      </a:r>
                    </a:p>
                  </a:txBody>
                  <a:tcPr anchor="ctr"/>
                </a:tc>
                <a:tc>
                  <a:txBody>
                    <a:bodyPr/>
                    <a:lstStyle/>
                    <a:p>
                      <a:r>
                        <a:rPr lang="en-NZ" sz="1050" dirty="0"/>
                        <a:t>40</a:t>
                      </a:r>
                    </a:p>
                  </a:txBody>
                  <a:tcPr anchor="ctr"/>
                </a:tc>
                <a:tc>
                  <a:txBody>
                    <a:bodyPr/>
                    <a:lstStyle/>
                    <a:p>
                      <a:r>
                        <a:rPr lang="en-NZ" sz="1050" dirty="0"/>
                        <a:t>Low</a:t>
                      </a:r>
                    </a:p>
                  </a:txBody>
                  <a:tcPr anchor="ctr"/>
                </a:tc>
                <a:tc>
                  <a:txBody>
                    <a:bodyPr/>
                    <a:lstStyle/>
                    <a:p>
                      <a:r>
                        <a:rPr lang="en-NZ" sz="1050" dirty="0"/>
                        <a:t>Medical (Dental)</a:t>
                      </a:r>
                    </a:p>
                  </a:txBody>
                  <a:tcPr anchor="ctr"/>
                </a:tc>
                <a:tc>
                  <a:txBody>
                    <a:bodyPr/>
                    <a:lstStyle/>
                    <a:p>
                      <a:r>
                        <a:rPr lang="en-NZ" sz="1050" dirty="0"/>
                        <a:t>No Action, Obstructed</a:t>
                      </a:r>
                    </a:p>
                  </a:txBody>
                  <a:tcPr anchor="ctr"/>
                </a:tc>
                <a:tc>
                  <a:txBody>
                    <a:bodyPr/>
                    <a:lstStyle/>
                    <a:p>
                      <a:r>
                        <a:rPr lang="en-NZ" sz="1050" dirty="0"/>
                        <a:t>Auckland</a:t>
                      </a:r>
                    </a:p>
                  </a:txBody>
                  <a:tcPr anchor="ctr"/>
                </a:tc>
                <a:extLst>
                  <a:ext uri="{0D108BD9-81ED-4DB2-BD59-A6C34878D82A}">
                    <a16:rowId xmlns:a16="http://schemas.microsoft.com/office/drawing/2014/main" xmlns="" val="10005"/>
                  </a:ext>
                </a:extLst>
              </a:tr>
              <a:tr h="341203">
                <a:tc>
                  <a:txBody>
                    <a:bodyPr/>
                    <a:lstStyle/>
                    <a:p>
                      <a:r>
                        <a:rPr lang="en-NZ" sz="1050" dirty="0"/>
                        <a:t>F</a:t>
                      </a:r>
                    </a:p>
                  </a:txBody>
                  <a:tcPr anchor="ctr">
                    <a:solidFill>
                      <a:schemeClr val="bg1">
                        <a:lumMod val="95000"/>
                      </a:schemeClr>
                    </a:solidFill>
                  </a:tcPr>
                </a:tc>
                <a:tc>
                  <a:txBody>
                    <a:bodyPr/>
                    <a:lstStyle/>
                    <a:p>
                      <a:r>
                        <a:rPr lang="en-NZ" sz="1050" dirty="0"/>
                        <a:t>36-50</a:t>
                      </a:r>
                    </a:p>
                  </a:txBody>
                  <a:tcPr anchor="ctr">
                    <a:solidFill>
                      <a:schemeClr val="bg1">
                        <a:lumMod val="95000"/>
                      </a:schemeClr>
                    </a:solidFill>
                  </a:tcPr>
                </a:tc>
                <a:tc>
                  <a:txBody>
                    <a:bodyPr/>
                    <a:lstStyle/>
                    <a:p>
                      <a:r>
                        <a:rPr lang="en-NZ" sz="1050" dirty="0"/>
                        <a:t>Moderate</a:t>
                      </a:r>
                    </a:p>
                  </a:txBody>
                  <a:tcPr anchor="ctr">
                    <a:solidFill>
                      <a:schemeClr val="bg1">
                        <a:lumMod val="95000"/>
                      </a:schemeClr>
                    </a:solidFill>
                  </a:tcPr>
                </a:tc>
                <a:tc>
                  <a:txBody>
                    <a:bodyPr/>
                    <a:lstStyle/>
                    <a:p>
                      <a:r>
                        <a:rPr lang="en-NZ" sz="1050" dirty="0"/>
                        <a:t>Motor Vehicle Repair</a:t>
                      </a:r>
                    </a:p>
                  </a:txBody>
                  <a:tcPr anchor="ctr">
                    <a:solidFill>
                      <a:schemeClr val="bg1">
                        <a:lumMod val="95000"/>
                      </a:schemeClr>
                    </a:solidFill>
                  </a:tcPr>
                </a:tc>
                <a:tc>
                  <a:txBody>
                    <a:bodyPr/>
                    <a:lstStyle/>
                    <a:p>
                      <a:r>
                        <a:rPr lang="en-NZ" sz="1050" dirty="0"/>
                        <a:t>No Action, Obstructed</a:t>
                      </a:r>
                    </a:p>
                  </a:txBody>
                  <a:tcPr anchor="ctr">
                    <a:solidFill>
                      <a:schemeClr val="bg1">
                        <a:lumMod val="95000"/>
                      </a:schemeClr>
                    </a:solidFill>
                  </a:tcPr>
                </a:tc>
                <a:tc>
                  <a:txBody>
                    <a:bodyPr/>
                    <a:lstStyle/>
                    <a:p>
                      <a:r>
                        <a:rPr lang="en-NZ" sz="1050" dirty="0"/>
                        <a:t>Auckland</a:t>
                      </a:r>
                    </a:p>
                  </a:txBody>
                  <a:tcPr anchor="ctr">
                    <a:solidFill>
                      <a:schemeClr val="bg1">
                        <a:lumMod val="95000"/>
                      </a:schemeClr>
                    </a:solidFill>
                  </a:tcPr>
                </a:tc>
                <a:extLst>
                  <a:ext uri="{0D108BD9-81ED-4DB2-BD59-A6C34878D82A}">
                    <a16:rowId xmlns:a16="http://schemas.microsoft.com/office/drawing/2014/main" xmlns="" val="10006"/>
                  </a:ext>
                </a:extLst>
              </a:tr>
              <a:tr h="364573">
                <a:tc>
                  <a:txBody>
                    <a:bodyPr/>
                    <a:lstStyle/>
                    <a:p>
                      <a:r>
                        <a:rPr lang="en-NZ" sz="1050" dirty="0"/>
                        <a:t>M</a:t>
                      </a:r>
                    </a:p>
                  </a:txBody>
                  <a:tcPr anchor="ctr"/>
                </a:tc>
                <a:tc>
                  <a:txBody>
                    <a:bodyPr/>
                    <a:lstStyle/>
                    <a:p>
                      <a:r>
                        <a:rPr lang="en-NZ" sz="1050" dirty="0"/>
                        <a:t>21-35</a:t>
                      </a:r>
                    </a:p>
                  </a:txBody>
                  <a:tcPr anchor="ctr"/>
                </a:tc>
                <a:tc>
                  <a:txBody>
                    <a:bodyPr/>
                    <a:lstStyle/>
                    <a:p>
                      <a:r>
                        <a:rPr lang="en-NZ" sz="1050" dirty="0"/>
                        <a:t>Low</a:t>
                      </a:r>
                    </a:p>
                  </a:txBody>
                  <a:tcPr anchor="ctr"/>
                </a:tc>
                <a:tc>
                  <a:txBody>
                    <a:bodyPr/>
                    <a:lstStyle/>
                    <a:p>
                      <a:r>
                        <a:rPr lang="en-NZ" sz="1050" dirty="0"/>
                        <a:t>Fixed Line Telecoms and Fibre</a:t>
                      </a:r>
                      <a:r>
                        <a:rPr lang="en-NZ" sz="1050" baseline="0" dirty="0"/>
                        <a:t> Installation</a:t>
                      </a:r>
                      <a:endParaRPr lang="en-NZ" sz="1050" dirty="0"/>
                    </a:p>
                  </a:txBody>
                  <a:tcPr anchor="ctr"/>
                </a:tc>
                <a:tc>
                  <a:txBody>
                    <a:bodyPr/>
                    <a:lstStyle/>
                    <a:p>
                      <a:r>
                        <a:rPr lang="en-NZ" sz="1050" dirty="0"/>
                        <a:t>Took Action</a:t>
                      </a:r>
                    </a:p>
                  </a:txBody>
                  <a:tcPr anchor="ctr"/>
                </a:tc>
                <a:tc>
                  <a:txBody>
                    <a:bodyPr/>
                    <a:lstStyle/>
                    <a:p>
                      <a:r>
                        <a:rPr lang="en-NZ" sz="1050" dirty="0"/>
                        <a:t>Wellington</a:t>
                      </a:r>
                    </a:p>
                  </a:txBody>
                  <a:tcPr anchor="ctr"/>
                </a:tc>
                <a:extLst>
                  <a:ext uri="{0D108BD9-81ED-4DB2-BD59-A6C34878D82A}">
                    <a16:rowId xmlns:a16="http://schemas.microsoft.com/office/drawing/2014/main" xmlns="" val="10007"/>
                  </a:ext>
                </a:extLst>
              </a:tr>
              <a:tr h="341203">
                <a:tc gridSpan="6">
                  <a:txBody>
                    <a:bodyPr/>
                    <a:lstStyle/>
                    <a:p>
                      <a:r>
                        <a:rPr lang="en-NZ" sz="1200" b="1" spc="0" dirty="0" smtClean="0">
                          <a:solidFill>
                            <a:srgbClr val="82AB1D"/>
                          </a:solidFill>
                        </a:rPr>
                        <a:t>TELEPHONE </a:t>
                      </a:r>
                      <a:r>
                        <a:rPr lang="en-NZ" sz="1200" b="1" spc="0" dirty="0">
                          <a:solidFill>
                            <a:srgbClr val="82AB1D"/>
                          </a:solidFill>
                        </a:rPr>
                        <a:t>INTERVIEWS</a:t>
                      </a:r>
                    </a:p>
                  </a:txBody>
                  <a:tcPr anchor="ct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a:p>
                  </a:txBody>
                  <a:tcPr/>
                </a:tc>
                <a:tc hMerge="1">
                  <a:txBody>
                    <a:bodyPr/>
                    <a:lstStyle/>
                    <a:p>
                      <a:endParaRPr lang="en-NZ" sz="1200" dirty="0"/>
                    </a:p>
                  </a:txBody>
                  <a:tcPr/>
                </a:tc>
                <a:extLst>
                  <a:ext uri="{0D108BD9-81ED-4DB2-BD59-A6C34878D82A}">
                    <a16:rowId xmlns:a16="http://schemas.microsoft.com/office/drawing/2014/main" xmlns="" val="10008"/>
                  </a:ext>
                </a:extLst>
              </a:tr>
              <a:tr h="341203">
                <a:tc>
                  <a:txBody>
                    <a:bodyPr/>
                    <a:lstStyle/>
                    <a:p>
                      <a:r>
                        <a:rPr lang="en-NZ" sz="1050" dirty="0"/>
                        <a:t>M</a:t>
                      </a:r>
                    </a:p>
                  </a:txBody>
                  <a:tcPr anchor="ctr">
                    <a:solidFill>
                      <a:schemeClr val="bg1">
                        <a:lumMod val="95000"/>
                      </a:schemeClr>
                    </a:solidFill>
                  </a:tcPr>
                </a:tc>
                <a:tc>
                  <a:txBody>
                    <a:bodyPr/>
                    <a:lstStyle/>
                    <a:p>
                      <a:r>
                        <a:rPr lang="en-NZ" sz="1050" dirty="0"/>
                        <a:t>21-35</a:t>
                      </a:r>
                    </a:p>
                  </a:txBody>
                  <a:tcPr anchor="ctr">
                    <a:solidFill>
                      <a:schemeClr val="bg1">
                        <a:lumMod val="95000"/>
                      </a:schemeClr>
                    </a:solidFill>
                  </a:tcPr>
                </a:tc>
                <a:tc>
                  <a:txBody>
                    <a:bodyPr/>
                    <a:lstStyle/>
                    <a:p>
                      <a:r>
                        <a:rPr lang="en-NZ" sz="1050" dirty="0"/>
                        <a:t>Moderate</a:t>
                      </a:r>
                    </a:p>
                  </a:txBody>
                  <a:tcPr anchor="ctr">
                    <a:solidFill>
                      <a:schemeClr val="bg1">
                        <a:lumMod val="95000"/>
                      </a:schemeClr>
                    </a:solidFill>
                  </a:tcPr>
                </a:tc>
                <a:tc>
                  <a:txBody>
                    <a:bodyPr/>
                    <a:lstStyle/>
                    <a:p>
                      <a:r>
                        <a:rPr lang="en-NZ" sz="1050" dirty="0"/>
                        <a:t>Internet Service Provider</a:t>
                      </a:r>
                    </a:p>
                  </a:txBody>
                  <a:tcPr anchor="ctr">
                    <a:solidFill>
                      <a:schemeClr val="bg1">
                        <a:lumMod val="95000"/>
                      </a:schemeClr>
                    </a:solidFill>
                  </a:tcPr>
                </a:tc>
                <a:tc>
                  <a:txBody>
                    <a:bodyPr/>
                    <a:lstStyle/>
                    <a:p>
                      <a:r>
                        <a:rPr lang="en-NZ" sz="1050" dirty="0"/>
                        <a:t>Took Action, No Satisfaction</a:t>
                      </a:r>
                    </a:p>
                  </a:txBody>
                  <a:tcPr anchor="ctr">
                    <a:solidFill>
                      <a:schemeClr val="bg1">
                        <a:lumMod val="95000"/>
                      </a:schemeClr>
                    </a:solidFill>
                  </a:tcPr>
                </a:tc>
                <a:tc>
                  <a:txBody>
                    <a:bodyPr/>
                    <a:lstStyle/>
                    <a:p>
                      <a:r>
                        <a:rPr lang="en-NZ" sz="1050" dirty="0"/>
                        <a:t>Auckland</a:t>
                      </a:r>
                    </a:p>
                  </a:txBody>
                  <a:tcPr anchor="ctr">
                    <a:solidFill>
                      <a:schemeClr val="bg1">
                        <a:lumMod val="95000"/>
                      </a:schemeClr>
                    </a:solidFill>
                  </a:tcPr>
                </a:tc>
                <a:extLst>
                  <a:ext uri="{0D108BD9-81ED-4DB2-BD59-A6C34878D82A}">
                    <a16:rowId xmlns:a16="http://schemas.microsoft.com/office/drawing/2014/main" xmlns="" val="10009"/>
                  </a:ext>
                </a:extLst>
              </a:tr>
              <a:tr h="341203">
                <a:tc>
                  <a:txBody>
                    <a:bodyPr/>
                    <a:lstStyle/>
                    <a:p>
                      <a:r>
                        <a:rPr lang="en-NZ" sz="1050" dirty="0"/>
                        <a:t>M</a:t>
                      </a:r>
                    </a:p>
                  </a:txBody>
                  <a:tcPr anchor="ctr"/>
                </a:tc>
                <a:tc>
                  <a:txBody>
                    <a:bodyPr/>
                    <a:lstStyle/>
                    <a:p>
                      <a:r>
                        <a:rPr lang="en-NZ" sz="1050" dirty="0"/>
                        <a:t>36-50</a:t>
                      </a:r>
                    </a:p>
                  </a:txBody>
                  <a:tcPr anchor="ctr"/>
                </a:tc>
                <a:tc>
                  <a:txBody>
                    <a:bodyPr/>
                    <a:lstStyle/>
                    <a:p>
                      <a:r>
                        <a:rPr lang="en-NZ" sz="1050" dirty="0"/>
                        <a:t>Moderate</a:t>
                      </a:r>
                    </a:p>
                  </a:txBody>
                  <a:tcPr anchor="ctr"/>
                </a:tc>
                <a:tc>
                  <a:txBody>
                    <a:bodyPr/>
                    <a:lstStyle/>
                    <a:p>
                      <a:r>
                        <a:rPr lang="en-NZ" sz="1050" dirty="0"/>
                        <a:t>Fixed Line Telecoms</a:t>
                      </a:r>
                    </a:p>
                  </a:txBody>
                  <a:tcPr anchor="ctr"/>
                </a:tc>
                <a:tc>
                  <a:txBody>
                    <a:bodyPr/>
                    <a:lstStyle/>
                    <a:p>
                      <a:r>
                        <a:rPr lang="en-NZ" sz="1050" dirty="0"/>
                        <a:t>Took Action, Sought</a:t>
                      </a:r>
                      <a:r>
                        <a:rPr lang="en-NZ" sz="1050" baseline="0" dirty="0"/>
                        <a:t> rights info</a:t>
                      </a:r>
                      <a:endParaRPr lang="en-NZ" sz="1050" dirty="0"/>
                    </a:p>
                  </a:txBody>
                  <a:tcPr anchor="ctr"/>
                </a:tc>
                <a:tc>
                  <a:txBody>
                    <a:bodyPr/>
                    <a:lstStyle/>
                    <a:p>
                      <a:r>
                        <a:rPr lang="en-NZ" sz="1050" dirty="0"/>
                        <a:t>Gore</a:t>
                      </a:r>
                    </a:p>
                  </a:txBody>
                  <a:tcPr anchor="ctr"/>
                </a:tc>
                <a:extLst>
                  <a:ext uri="{0D108BD9-81ED-4DB2-BD59-A6C34878D82A}">
                    <a16:rowId xmlns:a16="http://schemas.microsoft.com/office/drawing/2014/main" xmlns="" val="10010"/>
                  </a:ext>
                </a:extLst>
              </a:tr>
              <a:tr h="364573">
                <a:tc>
                  <a:txBody>
                    <a:bodyPr/>
                    <a:lstStyle/>
                    <a:p>
                      <a:r>
                        <a:rPr lang="en-NZ" sz="1050" dirty="0"/>
                        <a:t>F</a:t>
                      </a:r>
                    </a:p>
                  </a:txBody>
                  <a:tcPr anchor="ctr">
                    <a:solidFill>
                      <a:schemeClr val="bg1">
                        <a:lumMod val="95000"/>
                      </a:schemeClr>
                    </a:solidFill>
                  </a:tcPr>
                </a:tc>
                <a:tc>
                  <a:txBody>
                    <a:bodyPr/>
                    <a:lstStyle/>
                    <a:p>
                      <a:r>
                        <a:rPr lang="en-NZ" sz="1050" dirty="0"/>
                        <a:t>36-50</a:t>
                      </a:r>
                    </a:p>
                  </a:txBody>
                  <a:tcPr anchor="ctr">
                    <a:solidFill>
                      <a:schemeClr val="bg1">
                        <a:lumMod val="95000"/>
                      </a:schemeClr>
                    </a:solidFill>
                  </a:tcPr>
                </a:tc>
                <a:tc>
                  <a:txBody>
                    <a:bodyPr/>
                    <a:lstStyle/>
                    <a:p>
                      <a:r>
                        <a:rPr lang="en-NZ" sz="1050" dirty="0"/>
                        <a:t>Moderate</a:t>
                      </a:r>
                    </a:p>
                  </a:txBody>
                  <a:tcPr anchor="ctr">
                    <a:solidFill>
                      <a:schemeClr val="bg1">
                        <a:lumMod val="95000"/>
                      </a:schemeClr>
                    </a:solidFill>
                  </a:tcPr>
                </a:tc>
                <a:tc>
                  <a:txBody>
                    <a:bodyPr/>
                    <a:lstStyle/>
                    <a:p>
                      <a:r>
                        <a:rPr lang="en-NZ" sz="1050" dirty="0"/>
                        <a:t>Fixed Line Telecoms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t>Took Action,</a:t>
                      </a:r>
                      <a:r>
                        <a:rPr lang="en-NZ" sz="1050" baseline="0" dirty="0"/>
                        <a:t> High Effort</a:t>
                      </a:r>
                      <a:endParaRPr lang="en-NZ" sz="1050" dirty="0"/>
                    </a:p>
                    <a:p>
                      <a:endParaRPr lang="en-NZ" sz="1050" dirty="0"/>
                    </a:p>
                  </a:txBody>
                  <a:tcPr anchor="ctr">
                    <a:solidFill>
                      <a:schemeClr val="bg1">
                        <a:lumMod val="95000"/>
                      </a:schemeClr>
                    </a:solidFill>
                  </a:tcPr>
                </a:tc>
                <a:tc>
                  <a:txBody>
                    <a:bodyPr/>
                    <a:lstStyle/>
                    <a:p>
                      <a:r>
                        <a:rPr lang="en-NZ" sz="1050" dirty="0"/>
                        <a:t>Marlborough</a:t>
                      </a:r>
                    </a:p>
                  </a:txBody>
                  <a:tcPr anchor="ctr">
                    <a:solidFill>
                      <a:schemeClr val="bg1">
                        <a:lumMod val="95000"/>
                      </a:schemeClr>
                    </a:solidFill>
                  </a:tcPr>
                </a:tc>
                <a:extLst>
                  <a:ext uri="{0D108BD9-81ED-4DB2-BD59-A6C34878D82A}">
                    <a16:rowId xmlns:a16="http://schemas.microsoft.com/office/drawing/2014/main" xmlns="" val="10011"/>
                  </a:ext>
                </a:extLst>
              </a:tr>
              <a:tr h="341203">
                <a:tc>
                  <a:txBody>
                    <a:bodyPr/>
                    <a:lstStyle/>
                    <a:p>
                      <a:r>
                        <a:rPr lang="en-NZ" sz="1050" dirty="0"/>
                        <a:t>F</a:t>
                      </a:r>
                    </a:p>
                  </a:txBody>
                  <a:tcPr anchor="ctr"/>
                </a:tc>
                <a:tc>
                  <a:txBody>
                    <a:bodyPr/>
                    <a:lstStyle/>
                    <a:p>
                      <a:r>
                        <a:rPr lang="en-NZ" sz="1050" dirty="0"/>
                        <a:t>51-64</a:t>
                      </a:r>
                    </a:p>
                  </a:txBody>
                  <a:tcPr anchor="ctr"/>
                </a:tc>
                <a:tc>
                  <a:txBody>
                    <a:bodyPr/>
                    <a:lstStyle/>
                    <a:p>
                      <a:r>
                        <a:rPr lang="en-NZ" sz="1050" dirty="0"/>
                        <a:t>Moderate</a:t>
                      </a:r>
                    </a:p>
                  </a:txBody>
                  <a:tcPr anchor="ctr"/>
                </a:tc>
                <a:tc>
                  <a:txBody>
                    <a:bodyPr/>
                    <a:lstStyle/>
                    <a:p>
                      <a:r>
                        <a:rPr lang="en-NZ" sz="1050" dirty="0"/>
                        <a:t>Travel</a:t>
                      </a:r>
                    </a:p>
                  </a:txBody>
                  <a:tcPr anchor="ctr"/>
                </a:tc>
                <a:tc>
                  <a:txBody>
                    <a:bodyPr/>
                    <a:lstStyle/>
                    <a:p>
                      <a:r>
                        <a:rPr lang="en-NZ" sz="1050" dirty="0"/>
                        <a:t>Took Action,</a:t>
                      </a:r>
                      <a:r>
                        <a:rPr lang="en-NZ" sz="1050" baseline="0" dirty="0"/>
                        <a:t> High Effort</a:t>
                      </a:r>
                      <a:endParaRPr lang="en-NZ" sz="1050" dirty="0"/>
                    </a:p>
                  </a:txBody>
                  <a:tcPr anchor="ctr"/>
                </a:tc>
                <a:tc>
                  <a:txBody>
                    <a:bodyPr/>
                    <a:lstStyle/>
                    <a:p>
                      <a:r>
                        <a:rPr lang="en-NZ" sz="1050" dirty="0"/>
                        <a:t>South Waikato</a:t>
                      </a:r>
                    </a:p>
                  </a:txBody>
                  <a:tcPr anchor="ctr"/>
                </a:tc>
                <a:extLst>
                  <a:ext uri="{0D108BD9-81ED-4DB2-BD59-A6C34878D82A}">
                    <a16:rowId xmlns:a16="http://schemas.microsoft.com/office/drawing/2014/main" xmlns="" val="10012"/>
                  </a:ext>
                </a:extLst>
              </a:tr>
              <a:tr h="364573">
                <a:tc>
                  <a:txBody>
                    <a:bodyPr/>
                    <a:lstStyle/>
                    <a:p>
                      <a:r>
                        <a:rPr lang="en-NZ" sz="1050" dirty="0"/>
                        <a:t>M</a:t>
                      </a:r>
                    </a:p>
                  </a:txBody>
                  <a:tcPr anchor="ctr">
                    <a:solidFill>
                      <a:schemeClr val="bg1">
                        <a:lumMod val="95000"/>
                      </a:schemeClr>
                    </a:solidFill>
                  </a:tcPr>
                </a:tc>
                <a:tc>
                  <a:txBody>
                    <a:bodyPr/>
                    <a:lstStyle/>
                    <a:p>
                      <a:r>
                        <a:rPr lang="en-NZ" sz="1050" dirty="0"/>
                        <a:t>21-35</a:t>
                      </a:r>
                    </a:p>
                  </a:txBody>
                  <a:tcPr anchor="ctr">
                    <a:solidFill>
                      <a:schemeClr val="bg1">
                        <a:lumMod val="95000"/>
                      </a:schemeClr>
                    </a:solidFill>
                  </a:tcPr>
                </a:tc>
                <a:tc>
                  <a:txBody>
                    <a:bodyPr/>
                    <a:lstStyle/>
                    <a:p>
                      <a:r>
                        <a:rPr lang="en-NZ" sz="1050" dirty="0"/>
                        <a:t>Moderate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t>Fixed Line Telecoms</a:t>
                      </a:r>
                    </a:p>
                    <a:p>
                      <a:endParaRPr lang="en-NZ" sz="1050" dirty="0"/>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t>Took Action,</a:t>
                      </a:r>
                      <a:r>
                        <a:rPr lang="en-NZ" sz="1050" baseline="0" dirty="0"/>
                        <a:t> No Satisfaction</a:t>
                      </a:r>
                      <a:endParaRPr lang="en-NZ" sz="1050" dirty="0"/>
                    </a:p>
                    <a:p>
                      <a:endParaRPr lang="en-NZ" sz="1050" dirty="0"/>
                    </a:p>
                  </a:txBody>
                  <a:tcPr anchor="ctr">
                    <a:solidFill>
                      <a:schemeClr val="bg1">
                        <a:lumMod val="95000"/>
                      </a:schemeClr>
                    </a:solidFill>
                  </a:tcPr>
                </a:tc>
                <a:tc>
                  <a:txBody>
                    <a:bodyPr/>
                    <a:lstStyle/>
                    <a:p>
                      <a:r>
                        <a:rPr lang="en-NZ" sz="1050" dirty="0"/>
                        <a:t>Tauranga</a:t>
                      </a:r>
                    </a:p>
                  </a:txBody>
                  <a:tcPr anchor="ctr">
                    <a:solidFill>
                      <a:schemeClr val="bg1">
                        <a:lumMod val="95000"/>
                      </a:schemeClr>
                    </a:solidFill>
                  </a:tcPr>
                </a:tc>
                <a:extLst>
                  <a:ext uri="{0D108BD9-81ED-4DB2-BD59-A6C34878D82A}">
                    <a16:rowId xmlns:a16="http://schemas.microsoft.com/office/drawing/2014/main" xmlns="" val="10013"/>
                  </a:ext>
                </a:extLst>
              </a:tr>
              <a:tr h="364573">
                <a:tc>
                  <a:txBody>
                    <a:bodyPr/>
                    <a:lstStyle/>
                    <a:p>
                      <a:r>
                        <a:rPr lang="en-NZ" sz="1050" dirty="0"/>
                        <a:t>F</a:t>
                      </a:r>
                    </a:p>
                  </a:txBody>
                  <a:tcPr anchor="ctr"/>
                </a:tc>
                <a:tc>
                  <a:txBody>
                    <a:bodyPr/>
                    <a:lstStyle/>
                    <a:p>
                      <a:r>
                        <a:rPr lang="en-NZ" sz="1050" dirty="0"/>
                        <a:t>36-50</a:t>
                      </a:r>
                    </a:p>
                  </a:txBody>
                  <a:tcPr anchor="ctr"/>
                </a:tc>
                <a:tc>
                  <a:txBody>
                    <a:bodyPr/>
                    <a:lstStyle/>
                    <a:p>
                      <a:r>
                        <a:rPr lang="en-NZ" sz="1050" dirty="0"/>
                        <a:t>Low</a:t>
                      </a:r>
                    </a:p>
                  </a:txBody>
                  <a:tcPr anchor="ctr"/>
                </a:tc>
                <a:tc>
                  <a:txBody>
                    <a:bodyPr/>
                    <a:lstStyle/>
                    <a:p>
                      <a:r>
                        <a:rPr lang="en-NZ" sz="1050" dirty="0"/>
                        <a:t>Construction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dirty="0"/>
                        <a:t>Took Action, High Effort</a:t>
                      </a:r>
                    </a:p>
                    <a:p>
                      <a:endParaRPr lang="en-NZ" sz="1050" dirty="0"/>
                    </a:p>
                  </a:txBody>
                  <a:tcPr anchor="ctr"/>
                </a:tc>
                <a:tc>
                  <a:txBody>
                    <a:bodyPr/>
                    <a:lstStyle/>
                    <a:p>
                      <a:r>
                        <a:rPr lang="en-NZ" sz="1050" dirty="0"/>
                        <a:t>Rangiora</a:t>
                      </a:r>
                    </a:p>
                  </a:txBody>
                  <a:tcPr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6339628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QUALITATIVE RESPONDENT INFORMATION (WORKSHOPS)</a:t>
            </a:r>
          </a:p>
        </p:txBody>
      </p:sp>
      <p:graphicFrame>
        <p:nvGraphicFramePr>
          <p:cNvPr id="4" name="Table 3"/>
          <p:cNvGraphicFramePr>
            <a:graphicFrameLocks noGrp="1"/>
          </p:cNvGraphicFramePr>
          <p:nvPr>
            <p:extLst/>
          </p:nvPr>
        </p:nvGraphicFramePr>
        <p:xfrm>
          <a:off x="345500" y="819150"/>
          <a:ext cx="11408349" cy="5277395"/>
        </p:xfrm>
        <a:graphic>
          <a:graphicData uri="http://schemas.openxmlformats.org/drawingml/2006/table">
            <a:tbl>
              <a:tblPr firstRow="1" bandRow="1">
                <a:tableStyleId>{2D5ABB26-0587-4C30-8999-92F81FD0307C}</a:tableStyleId>
              </a:tblPr>
              <a:tblGrid>
                <a:gridCol w="2405871">
                  <a:extLst>
                    <a:ext uri="{9D8B030D-6E8A-4147-A177-3AD203B41FA5}">
                      <a16:colId xmlns:a16="http://schemas.microsoft.com/office/drawing/2014/main" xmlns="" val="20000"/>
                    </a:ext>
                  </a:extLst>
                </a:gridCol>
                <a:gridCol w="1906354">
                  <a:extLst>
                    <a:ext uri="{9D8B030D-6E8A-4147-A177-3AD203B41FA5}">
                      <a16:colId xmlns:a16="http://schemas.microsoft.com/office/drawing/2014/main" xmlns="" val="20001"/>
                    </a:ext>
                  </a:extLst>
                </a:gridCol>
                <a:gridCol w="3324225">
                  <a:extLst>
                    <a:ext uri="{9D8B030D-6E8A-4147-A177-3AD203B41FA5}">
                      <a16:colId xmlns:a16="http://schemas.microsoft.com/office/drawing/2014/main" xmlns="" val="20002"/>
                    </a:ext>
                  </a:extLst>
                </a:gridCol>
                <a:gridCol w="2590800">
                  <a:extLst>
                    <a:ext uri="{9D8B030D-6E8A-4147-A177-3AD203B41FA5}">
                      <a16:colId xmlns:a16="http://schemas.microsoft.com/office/drawing/2014/main" xmlns="" val="20003"/>
                    </a:ext>
                  </a:extLst>
                </a:gridCol>
                <a:gridCol w="1181099">
                  <a:extLst>
                    <a:ext uri="{9D8B030D-6E8A-4147-A177-3AD203B41FA5}">
                      <a16:colId xmlns:a16="http://schemas.microsoft.com/office/drawing/2014/main" xmlns="" val="20004"/>
                    </a:ext>
                  </a:extLst>
                </a:gridCol>
              </a:tblGrid>
              <a:tr h="310435">
                <a:tc>
                  <a:txBody>
                    <a:bodyPr/>
                    <a:lstStyle/>
                    <a:p>
                      <a:r>
                        <a:rPr lang="en-NZ" sz="1200" b="1" dirty="0">
                          <a:solidFill>
                            <a:schemeClr val="bg1"/>
                          </a:solidFill>
                        </a:rPr>
                        <a:t>GENDER</a:t>
                      </a:r>
                    </a:p>
                  </a:txBody>
                  <a:tcPr anchor="ctr">
                    <a:solidFill>
                      <a:srgbClr val="82AB1D"/>
                    </a:solidFill>
                  </a:tcPr>
                </a:tc>
                <a:tc>
                  <a:txBody>
                    <a:bodyPr/>
                    <a:lstStyle/>
                    <a:p>
                      <a:r>
                        <a:rPr lang="en-NZ" sz="1200" b="1" dirty="0">
                          <a:solidFill>
                            <a:schemeClr val="bg1"/>
                          </a:solidFill>
                        </a:rPr>
                        <a:t>AGE</a:t>
                      </a:r>
                    </a:p>
                  </a:txBody>
                  <a:tcPr anchor="ctr">
                    <a:solidFill>
                      <a:srgbClr val="82AB1D"/>
                    </a:solidFill>
                  </a:tcPr>
                </a:tc>
                <a:tc>
                  <a:txBody>
                    <a:bodyPr/>
                    <a:lstStyle/>
                    <a:p>
                      <a:r>
                        <a:rPr lang="en-NZ" sz="1200" b="1" dirty="0">
                          <a:solidFill>
                            <a:schemeClr val="bg1"/>
                          </a:solidFill>
                        </a:rPr>
                        <a:t>CHARACTERISTIC</a:t>
                      </a:r>
                    </a:p>
                  </a:txBody>
                  <a:tcPr anchor="ctr">
                    <a:solidFill>
                      <a:srgbClr val="82AB1D"/>
                    </a:solidFill>
                  </a:tcPr>
                </a:tc>
                <a:tc>
                  <a:txBody>
                    <a:bodyPr/>
                    <a:lstStyle/>
                    <a:p>
                      <a:r>
                        <a:rPr lang="en-NZ" sz="1200" b="1" dirty="0">
                          <a:solidFill>
                            <a:schemeClr val="bg1"/>
                          </a:solidFill>
                        </a:rPr>
                        <a:t>PROBLEM</a:t>
                      </a:r>
                    </a:p>
                  </a:txBody>
                  <a:tcPr anchor="ctr">
                    <a:solidFill>
                      <a:srgbClr val="82AB1D"/>
                    </a:solidFill>
                  </a:tcPr>
                </a:tc>
                <a:tc>
                  <a:txBody>
                    <a:bodyPr/>
                    <a:lstStyle/>
                    <a:p>
                      <a:r>
                        <a:rPr lang="en-NZ" sz="1200" b="1" dirty="0">
                          <a:solidFill>
                            <a:schemeClr val="bg1"/>
                          </a:solidFill>
                        </a:rPr>
                        <a:t>LOCALE</a:t>
                      </a:r>
                    </a:p>
                  </a:txBody>
                  <a:tcPr anchor="ctr">
                    <a:solidFill>
                      <a:srgbClr val="82AB1D"/>
                    </a:solidFill>
                  </a:tcPr>
                </a:tc>
                <a:extLst>
                  <a:ext uri="{0D108BD9-81ED-4DB2-BD59-A6C34878D82A}">
                    <a16:rowId xmlns:a16="http://schemas.microsoft.com/office/drawing/2014/main" xmlns="" val="10000"/>
                  </a:ext>
                </a:extLst>
              </a:tr>
              <a:tr h="310435">
                <a:tc gridSpan="5">
                  <a:txBody>
                    <a:bodyPr/>
                    <a:lstStyle/>
                    <a:p>
                      <a:r>
                        <a:rPr lang="en-NZ" sz="1200" b="1" dirty="0">
                          <a:solidFill>
                            <a:srgbClr val="82AB1D"/>
                          </a:solidFill>
                        </a:rPr>
                        <a:t>WORKSHOP</a:t>
                      </a:r>
                      <a:r>
                        <a:rPr lang="en-NZ" sz="1200" b="1" baseline="0" dirty="0">
                          <a:solidFill>
                            <a:srgbClr val="82AB1D"/>
                          </a:solidFill>
                        </a:rPr>
                        <a:t> 1: CONTRACTS</a:t>
                      </a:r>
                      <a:endParaRPr lang="en-NZ" sz="1200" b="1" dirty="0">
                        <a:solidFill>
                          <a:srgbClr val="82AB1D"/>
                        </a:solidFill>
                      </a:endParaRPr>
                    </a:p>
                  </a:txBody>
                  <a:tcPr anchor="ctr"/>
                </a:tc>
                <a:tc hMerge="1">
                  <a:txBody>
                    <a:bodyPr/>
                    <a:lstStyle/>
                    <a:p>
                      <a:endParaRPr lang="en-NZ" dirty="0"/>
                    </a:p>
                  </a:txBody>
                  <a:tcPr/>
                </a:tc>
                <a:tc hMerge="1">
                  <a:txBody>
                    <a:bodyPr/>
                    <a:lstStyle/>
                    <a:p>
                      <a:endParaRPr lang="en-NZ"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xmlns="" val="10001"/>
                  </a:ext>
                </a:extLst>
              </a:tr>
              <a:tr h="310435">
                <a:tc>
                  <a:txBody>
                    <a:bodyPr/>
                    <a:lstStyle/>
                    <a:p>
                      <a:r>
                        <a:rPr lang="en-NZ" sz="1000" dirty="0"/>
                        <a:t>F</a:t>
                      </a:r>
                    </a:p>
                  </a:txBody>
                  <a:tcPr anchor="ctr">
                    <a:solidFill>
                      <a:schemeClr val="bg1">
                        <a:lumMod val="95000"/>
                      </a:schemeClr>
                    </a:solidFill>
                  </a:tcPr>
                </a:tc>
                <a:tc>
                  <a:txBody>
                    <a:bodyPr/>
                    <a:lstStyle/>
                    <a:p>
                      <a:r>
                        <a:rPr lang="en-NZ" sz="1000" dirty="0"/>
                        <a:t>21-35</a:t>
                      </a:r>
                    </a:p>
                  </a:txBody>
                  <a:tcPr anchor="ctr">
                    <a:solidFill>
                      <a:schemeClr val="bg1">
                        <a:lumMod val="95000"/>
                      </a:schemeClr>
                    </a:solidFill>
                  </a:tcPr>
                </a:tc>
                <a:tc>
                  <a:txBody>
                    <a:bodyPr/>
                    <a:lstStyle/>
                    <a:p>
                      <a:r>
                        <a:rPr lang="en-NZ" sz="1000" dirty="0"/>
                        <a:t>Action, Seller Non-responsive</a:t>
                      </a:r>
                    </a:p>
                  </a:txBody>
                  <a:tcPr anchor="ctr">
                    <a:solidFill>
                      <a:schemeClr val="bg1">
                        <a:lumMod val="95000"/>
                      </a:schemeClr>
                    </a:solidFill>
                  </a:tcPr>
                </a:tc>
                <a:tc>
                  <a:txBody>
                    <a:bodyPr/>
                    <a:lstStyle/>
                    <a:p>
                      <a:r>
                        <a:rPr lang="en-NZ" sz="1000" dirty="0"/>
                        <a:t>Mobile service provider</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02"/>
                  </a:ext>
                </a:extLst>
              </a:tr>
              <a:tr h="310435">
                <a:tc>
                  <a:txBody>
                    <a:bodyPr/>
                    <a:lstStyle/>
                    <a:p>
                      <a:r>
                        <a:rPr lang="en-NZ" sz="1000" dirty="0"/>
                        <a:t>M</a:t>
                      </a:r>
                    </a:p>
                  </a:txBody>
                  <a:tcPr anchor="ctr"/>
                </a:tc>
                <a:tc>
                  <a:txBody>
                    <a:bodyPr/>
                    <a:lstStyle/>
                    <a:p>
                      <a:r>
                        <a:rPr lang="en-NZ" sz="1000" dirty="0"/>
                        <a:t>65-69</a:t>
                      </a:r>
                    </a:p>
                  </a:txBody>
                  <a:tcPr anchor="ctr"/>
                </a:tc>
                <a:tc>
                  <a:txBody>
                    <a:bodyPr/>
                    <a:lstStyle/>
                    <a:p>
                      <a:r>
                        <a:rPr lang="en-NZ" sz="1000" dirty="0"/>
                        <a:t>Action, Resolved, Not satisfied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t>Internet Service Provider</a:t>
                      </a:r>
                    </a:p>
                  </a:txBody>
                  <a:tcPr anchor="ctr"/>
                </a:tc>
                <a:tc>
                  <a:txBody>
                    <a:bodyPr/>
                    <a:lstStyle/>
                    <a:p>
                      <a:r>
                        <a:rPr lang="en-NZ" sz="1000" dirty="0"/>
                        <a:t>Auckland</a:t>
                      </a:r>
                    </a:p>
                  </a:txBody>
                  <a:tcPr anchor="ctr"/>
                </a:tc>
                <a:extLst>
                  <a:ext uri="{0D108BD9-81ED-4DB2-BD59-A6C34878D82A}">
                    <a16:rowId xmlns:a16="http://schemas.microsoft.com/office/drawing/2014/main" xmlns="" val="10003"/>
                  </a:ext>
                </a:extLst>
              </a:tr>
              <a:tr h="310435">
                <a:tc>
                  <a:txBody>
                    <a:bodyPr/>
                    <a:lstStyle/>
                    <a:p>
                      <a:r>
                        <a:rPr lang="en-NZ" sz="1000" dirty="0"/>
                        <a:t>M</a:t>
                      </a:r>
                    </a:p>
                  </a:txBody>
                  <a:tcPr anchor="ctr">
                    <a:solidFill>
                      <a:schemeClr val="bg1">
                        <a:lumMod val="95000"/>
                      </a:schemeClr>
                    </a:solidFill>
                  </a:tcPr>
                </a:tc>
                <a:tc>
                  <a:txBody>
                    <a:bodyPr/>
                    <a:lstStyle/>
                    <a:p>
                      <a:r>
                        <a:rPr lang="en-NZ" sz="1000" dirty="0"/>
                        <a:t>62</a:t>
                      </a:r>
                    </a:p>
                  </a:txBody>
                  <a:tcPr anchor="ctr">
                    <a:solidFill>
                      <a:schemeClr val="bg1">
                        <a:lumMod val="95000"/>
                      </a:schemeClr>
                    </a:solidFill>
                  </a:tcPr>
                </a:tc>
                <a:tc>
                  <a:txBody>
                    <a:bodyPr/>
                    <a:lstStyle/>
                    <a:p>
                      <a:r>
                        <a:rPr lang="en-NZ" sz="1000" dirty="0"/>
                        <a:t>Action, Satisfaction</a:t>
                      </a:r>
                    </a:p>
                  </a:txBody>
                  <a:tcPr anchor="ctr">
                    <a:solidFill>
                      <a:schemeClr val="bg1">
                        <a:lumMod val="95000"/>
                      </a:schemeClr>
                    </a:solidFill>
                  </a:tcPr>
                </a:tc>
                <a:tc>
                  <a:txBody>
                    <a:bodyPr/>
                    <a:lstStyle/>
                    <a:p>
                      <a:r>
                        <a:rPr lang="en-NZ" sz="1000" dirty="0"/>
                        <a:t>Banking</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04"/>
                  </a:ext>
                </a:extLst>
              </a:tr>
              <a:tr h="310435">
                <a:tc>
                  <a:txBody>
                    <a:bodyPr/>
                    <a:lstStyle/>
                    <a:p>
                      <a:r>
                        <a:rPr lang="en-NZ" sz="1000" dirty="0"/>
                        <a:t>M</a:t>
                      </a:r>
                    </a:p>
                  </a:txBody>
                  <a:tcPr anchor="ctr"/>
                </a:tc>
                <a:tc>
                  <a:txBody>
                    <a:bodyPr/>
                    <a:lstStyle/>
                    <a:p>
                      <a:r>
                        <a:rPr lang="en-NZ" sz="1000" dirty="0"/>
                        <a:t>35</a:t>
                      </a:r>
                    </a:p>
                  </a:txBody>
                  <a:tcPr anchor="ctr"/>
                </a:tc>
                <a:tc>
                  <a:txBody>
                    <a:bodyPr/>
                    <a:lstStyle/>
                    <a:p>
                      <a:r>
                        <a:rPr lang="en-NZ" sz="1000" dirty="0"/>
                        <a:t>Action, Satisfaction</a:t>
                      </a:r>
                    </a:p>
                  </a:txBody>
                  <a:tcPr anchor="ctr"/>
                </a:tc>
                <a:tc>
                  <a:txBody>
                    <a:bodyPr/>
                    <a:lstStyle/>
                    <a:p>
                      <a:r>
                        <a:rPr lang="en-NZ" sz="1000" dirty="0"/>
                        <a:t>Internet Service Provider</a:t>
                      </a:r>
                    </a:p>
                  </a:txBody>
                  <a:tcPr anchor="ctr"/>
                </a:tc>
                <a:tc>
                  <a:txBody>
                    <a:bodyPr/>
                    <a:lstStyle/>
                    <a:p>
                      <a:r>
                        <a:rPr lang="en-NZ" sz="1000" dirty="0"/>
                        <a:t>Auckland</a:t>
                      </a:r>
                    </a:p>
                  </a:txBody>
                  <a:tcPr anchor="ctr"/>
                </a:tc>
                <a:extLst>
                  <a:ext uri="{0D108BD9-81ED-4DB2-BD59-A6C34878D82A}">
                    <a16:rowId xmlns:a16="http://schemas.microsoft.com/office/drawing/2014/main" xmlns="" val="10005"/>
                  </a:ext>
                </a:extLst>
              </a:tr>
              <a:tr h="310435">
                <a:tc>
                  <a:txBody>
                    <a:bodyPr/>
                    <a:lstStyle/>
                    <a:p>
                      <a:r>
                        <a:rPr lang="en-NZ" sz="1000" dirty="0"/>
                        <a:t>F</a:t>
                      </a:r>
                    </a:p>
                  </a:txBody>
                  <a:tcPr anchor="ctr">
                    <a:solidFill>
                      <a:schemeClr val="bg1">
                        <a:lumMod val="95000"/>
                      </a:schemeClr>
                    </a:solidFill>
                  </a:tcPr>
                </a:tc>
                <a:tc>
                  <a:txBody>
                    <a:bodyPr/>
                    <a:lstStyle/>
                    <a:p>
                      <a:r>
                        <a:rPr lang="en-NZ" sz="1000" dirty="0"/>
                        <a:t>53</a:t>
                      </a:r>
                    </a:p>
                  </a:txBody>
                  <a:tcPr anchor="ctr">
                    <a:solidFill>
                      <a:schemeClr val="bg1">
                        <a:lumMod val="95000"/>
                      </a:schemeClr>
                    </a:solidFill>
                  </a:tcPr>
                </a:tc>
                <a:tc>
                  <a:txBody>
                    <a:bodyPr/>
                    <a:lstStyle/>
                    <a:p>
                      <a:r>
                        <a:rPr lang="en-NZ" sz="1000" dirty="0"/>
                        <a:t>Action,</a:t>
                      </a:r>
                      <a:r>
                        <a:rPr lang="en-NZ" sz="1000" baseline="0" dirty="0"/>
                        <a:t> Not satisfied</a:t>
                      </a:r>
                      <a:endParaRPr lang="en-NZ" sz="1000" dirty="0"/>
                    </a:p>
                  </a:txBody>
                  <a:tcPr anchor="ctr">
                    <a:solidFill>
                      <a:schemeClr val="bg1">
                        <a:lumMod val="95000"/>
                      </a:schemeClr>
                    </a:solidFill>
                  </a:tcPr>
                </a:tc>
                <a:tc>
                  <a:txBody>
                    <a:bodyPr/>
                    <a:lstStyle/>
                    <a:p>
                      <a:r>
                        <a:rPr lang="en-NZ" sz="1000" dirty="0"/>
                        <a:t>Internet Service Provider</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06"/>
                  </a:ext>
                </a:extLst>
              </a:tr>
              <a:tr h="310435">
                <a:tc>
                  <a:txBody>
                    <a:bodyPr/>
                    <a:lstStyle/>
                    <a:p>
                      <a:r>
                        <a:rPr lang="en-NZ" sz="1000" dirty="0"/>
                        <a:t>M</a:t>
                      </a:r>
                    </a:p>
                  </a:txBody>
                  <a:tcPr anchor="ctr"/>
                </a:tc>
                <a:tc>
                  <a:txBody>
                    <a:bodyPr/>
                    <a:lstStyle/>
                    <a:p>
                      <a:r>
                        <a:rPr lang="en-NZ" sz="1000" dirty="0"/>
                        <a:t>28</a:t>
                      </a:r>
                    </a:p>
                  </a:txBody>
                  <a:tcPr anchor="ctr"/>
                </a:tc>
                <a:tc>
                  <a:txBody>
                    <a:bodyPr/>
                    <a:lstStyle/>
                    <a:p>
                      <a:r>
                        <a:rPr lang="en-NZ" sz="1000" dirty="0"/>
                        <a:t>Action, , Not</a:t>
                      </a:r>
                      <a:r>
                        <a:rPr lang="en-NZ" sz="1000" baseline="0" dirty="0"/>
                        <a:t> satisfied</a:t>
                      </a:r>
                      <a:endParaRPr lang="en-NZ" sz="1000" dirty="0"/>
                    </a:p>
                  </a:txBody>
                  <a:tcPr anchor="ctr"/>
                </a:tc>
                <a:tc>
                  <a:txBody>
                    <a:bodyPr/>
                    <a:lstStyle/>
                    <a:p>
                      <a:r>
                        <a:rPr lang="en-NZ" sz="1000" dirty="0"/>
                        <a:t>Banking</a:t>
                      </a:r>
                    </a:p>
                  </a:txBody>
                  <a:tcPr anchor="ctr"/>
                </a:tc>
                <a:tc>
                  <a:txBody>
                    <a:bodyPr/>
                    <a:lstStyle/>
                    <a:p>
                      <a:r>
                        <a:rPr lang="en-NZ" sz="1000" dirty="0"/>
                        <a:t>Auckland</a:t>
                      </a:r>
                    </a:p>
                  </a:txBody>
                  <a:tcPr anchor="ctr"/>
                </a:tc>
                <a:extLst>
                  <a:ext uri="{0D108BD9-81ED-4DB2-BD59-A6C34878D82A}">
                    <a16:rowId xmlns:a16="http://schemas.microsoft.com/office/drawing/2014/main" xmlns="" val="10007"/>
                  </a:ext>
                </a:extLst>
              </a:tr>
              <a:tr h="310435">
                <a:tc>
                  <a:txBody>
                    <a:bodyPr/>
                    <a:lstStyle/>
                    <a:p>
                      <a:r>
                        <a:rPr lang="en-NZ" sz="1000" dirty="0"/>
                        <a:t>M</a:t>
                      </a:r>
                    </a:p>
                  </a:txBody>
                  <a:tcPr anchor="ctr">
                    <a:solidFill>
                      <a:schemeClr val="bg1">
                        <a:lumMod val="95000"/>
                      </a:schemeClr>
                    </a:solidFill>
                  </a:tcPr>
                </a:tc>
                <a:tc>
                  <a:txBody>
                    <a:bodyPr/>
                    <a:lstStyle/>
                    <a:p>
                      <a:r>
                        <a:rPr lang="en-NZ" sz="1000" dirty="0"/>
                        <a:t>28</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t>Action, Resolved, High Effort</a:t>
                      </a:r>
                    </a:p>
                  </a:txBody>
                  <a:tcPr anchor="ctr">
                    <a:solidFill>
                      <a:schemeClr val="bg1">
                        <a:lumMod val="95000"/>
                      </a:schemeClr>
                    </a:solidFill>
                  </a:tcPr>
                </a:tc>
                <a:tc>
                  <a:txBody>
                    <a:bodyPr/>
                    <a:lstStyle/>
                    <a:p>
                      <a:r>
                        <a:rPr lang="en-NZ" sz="1000" dirty="0"/>
                        <a:t>Financial Services (Credit Card)</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08"/>
                  </a:ext>
                </a:extLst>
              </a:tr>
              <a:tr h="310435">
                <a:tc>
                  <a:txBody>
                    <a:bodyPr/>
                    <a:lstStyle/>
                    <a:p>
                      <a:r>
                        <a:rPr lang="en-NZ" sz="1000" dirty="0"/>
                        <a:t>F</a:t>
                      </a:r>
                    </a:p>
                  </a:txBody>
                  <a:tcPr anchor="ctr"/>
                </a:tc>
                <a:tc>
                  <a:txBody>
                    <a:bodyPr/>
                    <a:lstStyle/>
                    <a:p>
                      <a:r>
                        <a:rPr lang="en-NZ" sz="1000" dirty="0"/>
                        <a:t>51-65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t>Action, Resolved, High Effort</a:t>
                      </a:r>
                    </a:p>
                  </a:txBody>
                  <a:tcPr anchor="ctr"/>
                </a:tc>
                <a:tc>
                  <a:txBody>
                    <a:bodyPr/>
                    <a:lstStyle/>
                    <a:p>
                      <a:r>
                        <a:rPr lang="en-NZ" sz="1000" dirty="0"/>
                        <a:t>Fixed Telecom</a:t>
                      </a:r>
                    </a:p>
                  </a:txBody>
                  <a:tcPr anchor="ctr"/>
                </a:tc>
                <a:tc>
                  <a:txBody>
                    <a:bodyPr/>
                    <a:lstStyle/>
                    <a:p>
                      <a:r>
                        <a:rPr lang="en-NZ" sz="1000" dirty="0"/>
                        <a:t>Auckland</a:t>
                      </a:r>
                    </a:p>
                  </a:txBody>
                  <a:tcPr anchor="ctr"/>
                </a:tc>
                <a:extLst>
                  <a:ext uri="{0D108BD9-81ED-4DB2-BD59-A6C34878D82A}">
                    <a16:rowId xmlns:a16="http://schemas.microsoft.com/office/drawing/2014/main" xmlns="" val="10009"/>
                  </a:ext>
                </a:extLst>
              </a:tr>
              <a:tr h="310435">
                <a:tc gridSpan="5">
                  <a:txBody>
                    <a:bodyPr/>
                    <a:lstStyle/>
                    <a:p>
                      <a:r>
                        <a:rPr lang="en-NZ" sz="1200" b="1" dirty="0">
                          <a:solidFill>
                            <a:srgbClr val="82AB1D"/>
                          </a:solidFill>
                        </a:rPr>
                        <a:t>WORKSHOP</a:t>
                      </a:r>
                      <a:r>
                        <a:rPr lang="en-NZ" sz="1200" b="1" baseline="0" dirty="0">
                          <a:solidFill>
                            <a:srgbClr val="82AB1D"/>
                          </a:solidFill>
                        </a:rPr>
                        <a:t> 2: BUILDING</a:t>
                      </a:r>
                      <a:endParaRPr lang="en-NZ" sz="1200" b="1" dirty="0">
                        <a:solidFill>
                          <a:srgbClr val="82AB1D"/>
                        </a:solidFill>
                      </a:endParaRPr>
                    </a:p>
                  </a:txBody>
                  <a:tcPr anchor="ct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tc hMerge="1">
                  <a:txBody>
                    <a:bodyPr/>
                    <a:lstStyle/>
                    <a:p>
                      <a:endParaRPr lang="en-NZ" sz="1200" dirty="0"/>
                    </a:p>
                  </a:txBody>
                  <a:tcPr/>
                </a:tc>
                <a:extLst>
                  <a:ext uri="{0D108BD9-81ED-4DB2-BD59-A6C34878D82A}">
                    <a16:rowId xmlns:a16="http://schemas.microsoft.com/office/drawing/2014/main" xmlns="" val="10010"/>
                  </a:ext>
                </a:extLst>
              </a:tr>
              <a:tr h="310435">
                <a:tc>
                  <a:txBody>
                    <a:bodyPr/>
                    <a:lstStyle/>
                    <a:p>
                      <a:r>
                        <a:rPr lang="en-NZ" sz="1000" dirty="0"/>
                        <a:t>F</a:t>
                      </a:r>
                    </a:p>
                  </a:txBody>
                  <a:tcPr anchor="ctr">
                    <a:solidFill>
                      <a:schemeClr val="bg1">
                        <a:lumMod val="95000"/>
                      </a:schemeClr>
                    </a:solidFill>
                  </a:tcPr>
                </a:tc>
                <a:tc>
                  <a:txBody>
                    <a:bodyPr/>
                    <a:lstStyle/>
                    <a:p>
                      <a:r>
                        <a:rPr lang="en-NZ" sz="1000" dirty="0"/>
                        <a:t>48</a:t>
                      </a:r>
                    </a:p>
                  </a:txBody>
                  <a:tcPr anchor="ctr">
                    <a:solidFill>
                      <a:schemeClr val="bg1">
                        <a:lumMod val="95000"/>
                      </a:schemeClr>
                    </a:solidFill>
                  </a:tcPr>
                </a:tc>
                <a:tc>
                  <a:txBody>
                    <a:bodyPr/>
                    <a:lstStyle/>
                    <a:p>
                      <a:r>
                        <a:rPr lang="en-NZ" sz="1000" dirty="0"/>
                        <a:t>Action, Satisfaction</a:t>
                      </a:r>
                    </a:p>
                  </a:txBody>
                  <a:tcPr anchor="ctr">
                    <a:solidFill>
                      <a:schemeClr val="bg1">
                        <a:lumMod val="95000"/>
                      </a:schemeClr>
                    </a:solidFill>
                  </a:tcPr>
                </a:tc>
                <a:tc>
                  <a:txBody>
                    <a:bodyPr/>
                    <a:lstStyle/>
                    <a:p>
                      <a:r>
                        <a:rPr lang="en-NZ" sz="1000" dirty="0"/>
                        <a:t>Maintenance</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11"/>
                  </a:ext>
                </a:extLst>
              </a:tr>
              <a:tr h="310435">
                <a:tc>
                  <a:txBody>
                    <a:bodyPr/>
                    <a:lstStyle/>
                    <a:p>
                      <a:r>
                        <a:rPr lang="en-NZ" sz="1000" dirty="0"/>
                        <a:t>F</a:t>
                      </a:r>
                    </a:p>
                  </a:txBody>
                  <a:tcPr anchor="ctr"/>
                </a:tc>
                <a:tc>
                  <a:txBody>
                    <a:bodyPr/>
                    <a:lstStyle/>
                    <a:p>
                      <a:r>
                        <a:rPr lang="en-NZ" sz="1000" dirty="0"/>
                        <a:t>36-50</a:t>
                      </a:r>
                    </a:p>
                  </a:txBody>
                  <a:tcPr anchor="ctr"/>
                </a:tc>
                <a:tc>
                  <a:txBody>
                    <a:bodyPr/>
                    <a:lstStyle/>
                    <a:p>
                      <a:r>
                        <a:rPr lang="en-NZ" sz="1000" dirty="0"/>
                        <a:t>Action, Resolved, High Effort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dirty="0"/>
                        <a:t>Renovation</a:t>
                      </a:r>
                    </a:p>
                  </a:txBody>
                  <a:tcPr anchor="ctr"/>
                </a:tc>
                <a:tc>
                  <a:txBody>
                    <a:bodyPr/>
                    <a:lstStyle/>
                    <a:p>
                      <a:r>
                        <a:rPr lang="en-NZ" sz="1000" dirty="0"/>
                        <a:t>Auckland</a:t>
                      </a:r>
                    </a:p>
                  </a:txBody>
                  <a:tcPr anchor="ctr"/>
                </a:tc>
                <a:extLst>
                  <a:ext uri="{0D108BD9-81ED-4DB2-BD59-A6C34878D82A}">
                    <a16:rowId xmlns:a16="http://schemas.microsoft.com/office/drawing/2014/main" xmlns="" val="10012"/>
                  </a:ext>
                </a:extLst>
              </a:tr>
              <a:tr h="310435">
                <a:tc>
                  <a:txBody>
                    <a:bodyPr/>
                    <a:lstStyle/>
                    <a:p>
                      <a:r>
                        <a:rPr lang="en-NZ" sz="1000" dirty="0"/>
                        <a:t>F</a:t>
                      </a:r>
                    </a:p>
                  </a:txBody>
                  <a:tcPr anchor="ctr">
                    <a:solidFill>
                      <a:schemeClr val="bg1">
                        <a:lumMod val="95000"/>
                      </a:schemeClr>
                    </a:solidFill>
                  </a:tcPr>
                </a:tc>
                <a:tc>
                  <a:txBody>
                    <a:bodyPr/>
                    <a:lstStyle/>
                    <a:p>
                      <a:r>
                        <a:rPr lang="en-NZ" sz="1000" dirty="0"/>
                        <a:t>36-50</a:t>
                      </a:r>
                    </a:p>
                  </a:txBody>
                  <a:tcPr anchor="ctr">
                    <a:solidFill>
                      <a:schemeClr val="bg1">
                        <a:lumMod val="95000"/>
                      </a:schemeClr>
                    </a:solidFill>
                  </a:tcPr>
                </a:tc>
                <a:tc>
                  <a:txBody>
                    <a:bodyPr/>
                    <a:lstStyle/>
                    <a:p>
                      <a:r>
                        <a:rPr lang="en-NZ" sz="1000" dirty="0"/>
                        <a:t>Action, Resolved,</a:t>
                      </a:r>
                      <a:r>
                        <a:rPr lang="en-NZ" sz="1000" baseline="0" dirty="0"/>
                        <a:t> Not satisfied</a:t>
                      </a:r>
                      <a:endParaRPr lang="en-NZ" sz="1000" dirty="0"/>
                    </a:p>
                  </a:txBody>
                  <a:tcPr anchor="ctr">
                    <a:solidFill>
                      <a:schemeClr val="bg1">
                        <a:lumMod val="95000"/>
                      </a:schemeClr>
                    </a:solidFill>
                  </a:tcPr>
                </a:tc>
                <a:tc>
                  <a:txBody>
                    <a:bodyPr/>
                    <a:lstStyle/>
                    <a:p>
                      <a:r>
                        <a:rPr lang="en-NZ" sz="1000" dirty="0"/>
                        <a:t>Unrelated</a:t>
                      </a:r>
                      <a:r>
                        <a:rPr lang="en-NZ" sz="1000" baseline="0" dirty="0"/>
                        <a:t> d</a:t>
                      </a:r>
                      <a:r>
                        <a:rPr lang="en-NZ" sz="1000" dirty="0"/>
                        <a:t>amage by provider</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13"/>
                  </a:ext>
                </a:extLst>
              </a:tr>
              <a:tr h="310435">
                <a:tc>
                  <a:txBody>
                    <a:bodyPr/>
                    <a:lstStyle/>
                    <a:p>
                      <a:r>
                        <a:rPr lang="en-NZ" sz="1000" dirty="0"/>
                        <a:t>M</a:t>
                      </a:r>
                    </a:p>
                  </a:txBody>
                  <a:tcPr anchor="ctr"/>
                </a:tc>
                <a:tc>
                  <a:txBody>
                    <a:bodyPr/>
                    <a:lstStyle/>
                    <a:p>
                      <a:r>
                        <a:rPr lang="en-NZ" sz="1000" dirty="0"/>
                        <a:t>51-65</a:t>
                      </a:r>
                    </a:p>
                  </a:txBody>
                  <a:tcPr anchor="ctr"/>
                </a:tc>
                <a:tc>
                  <a:txBody>
                    <a:bodyPr/>
                    <a:lstStyle/>
                    <a:p>
                      <a:r>
                        <a:rPr lang="en-NZ" sz="1000" dirty="0"/>
                        <a:t>Action, Resolved, Not satisfied</a:t>
                      </a:r>
                    </a:p>
                  </a:txBody>
                  <a:tcPr anchor="ctr"/>
                </a:tc>
                <a:tc>
                  <a:txBody>
                    <a:bodyPr/>
                    <a:lstStyle/>
                    <a:p>
                      <a:r>
                        <a:rPr lang="en-NZ" sz="1000" dirty="0"/>
                        <a:t>Renovation</a:t>
                      </a:r>
                    </a:p>
                  </a:txBody>
                  <a:tcPr anchor="ctr"/>
                </a:tc>
                <a:tc>
                  <a:txBody>
                    <a:bodyPr/>
                    <a:lstStyle/>
                    <a:p>
                      <a:r>
                        <a:rPr lang="en-NZ" sz="1000" dirty="0"/>
                        <a:t>Auckland</a:t>
                      </a:r>
                    </a:p>
                  </a:txBody>
                  <a:tcPr anchor="ctr"/>
                </a:tc>
                <a:extLst>
                  <a:ext uri="{0D108BD9-81ED-4DB2-BD59-A6C34878D82A}">
                    <a16:rowId xmlns:a16="http://schemas.microsoft.com/office/drawing/2014/main" xmlns="" val="10014"/>
                  </a:ext>
                </a:extLst>
              </a:tr>
              <a:tr h="310435">
                <a:tc>
                  <a:txBody>
                    <a:bodyPr/>
                    <a:lstStyle/>
                    <a:p>
                      <a:r>
                        <a:rPr lang="en-NZ" sz="1000" dirty="0"/>
                        <a:t>M</a:t>
                      </a:r>
                    </a:p>
                  </a:txBody>
                  <a:tcPr anchor="ctr">
                    <a:solidFill>
                      <a:schemeClr val="bg1">
                        <a:lumMod val="95000"/>
                      </a:schemeClr>
                    </a:solidFill>
                  </a:tcPr>
                </a:tc>
                <a:tc>
                  <a:txBody>
                    <a:bodyPr/>
                    <a:lstStyle/>
                    <a:p>
                      <a:r>
                        <a:rPr lang="en-NZ" sz="1000" dirty="0"/>
                        <a:t>70</a:t>
                      </a:r>
                    </a:p>
                  </a:txBody>
                  <a:tcPr anchor="ctr">
                    <a:solidFill>
                      <a:schemeClr val="bg1">
                        <a:lumMod val="95000"/>
                      </a:schemeClr>
                    </a:solidFill>
                  </a:tcPr>
                </a:tc>
                <a:tc>
                  <a:txBody>
                    <a:bodyPr/>
                    <a:lstStyle/>
                    <a:p>
                      <a:r>
                        <a:rPr lang="en-NZ" sz="1000" dirty="0"/>
                        <a:t>Action, Seller Non-responsive</a:t>
                      </a:r>
                    </a:p>
                  </a:txBody>
                  <a:tcPr anchor="ctr">
                    <a:solidFill>
                      <a:schemeClr val="bg1">
                        <a:lumMod val="95000"/>
                      </a:schemeClr>
                    </a:solidFill>
                  </a:tcPr>
                </a:tc>
                <a:tc>
                  <a:txBody>
                    <a:bodyPr/>
                    <a:lstStyle/>
                    <a:p>
                      <a:r>
                        <a:rPr lang="en-NZ" sz="1000" dirty="0"/>
                        <a:t>Unrelated</a:t>
                      </a:r>
                      <a:r>
                        <a:rPr lang="en-NZ" sz="1000" baseline="0" dirty="0"/>
                        <a:t> d</a:t>
                      </a:r>
                      <a:r>
                        <a:rPr lang="en-NZ" sz="1000" dirty="0"/>
                        <a:t>amage by provider</a:t>
                      </a:r>
                    </a:p>
                  </a:txBody>
                  <a:tcPr anchor="ctr">
                    <a:solidFill>
                      <a:schemeClr val="bg1">
                        <a:lumMod val="95000"/>
                      </a:schemeClr>
                    </a:solidFill>
                  </a:tcPr>
                </a:tc>
                <a:tc>
                  <a:txBody>
                    <a:bodyPr/>
                    <a:lstStyle/>
                    <a:p>
                      <a:r>
                        <a:rPr lang="en-NZ" sz="1000" dirty="0"/>
                        <a:t>Auckland</a:t>
                      </a:r>
                    </a:p>
                  </a:txBody>
                  <a:tcPr anchor="ctr">
                    <a:solidFill>
                      <a:schemeClr val="bg1">
                        <a:lumMod val="95000"/>
                      </a:schemeClr>
                    </a:solidFill>
                  </a:tcPr>
                </a:tc>
                <a:extLst>
                  <a:ext uri="{0D108BD9-81ED-4DB2-BD59-A6C34878D82A}">
                    <a16:rowId xmlns:a16="http://schemas.microsoft.com/office/drawing/2014/main" xmlns="" val="10015"/>
                  </a:ext>
                </a:extLst>
              </a:tr>
              <a:tr h="310435">
                <a:tc>
                  <a:txBody>
                    <a:bodyPr/>
                    <a:lstStyle/>
                    <a:p>
                      <a:r>
                        <a:rPr lang="en-NZ" sz="1000" dirty="0"/>
                        <a:t>M</a:t>
                      </a:r>
                    </a:p>
                  </a:txBody>
                  <a:tcPr anchor="ctr"/>
                </a:tc>
                <a:tc>
                  <a:txBody>
                    <a:bodyPr/>
                    <a:lstStyle/>
                    <a:p>
                      <a:r>
                        <a:rPr lang="en-NZ" sz="1000" dirty="0"/>
                        <a:t>48</a:t>
                      </a:r>
                    </a:p>
                  </a:txBody>
                  <a:tcPr anchor="ctr"/>
                </a:tc>
                <a:tc>
                  <a:txBody>
                    <a:bodyPr/>
                    <a:lstStyle/>
                    <a:p>
                      <a:r>
                        <a:rPr lang="en-NZ" sz="1000" dirty="0"/>
                        <a:t>Action, , High Effort</a:t>
                      </a:r>
                    </a:p>
                  </a:txBody>
                  <a:tcPr anchor="ctr"/>
                </a:tc>
                <a:tc>
                  <a:txBody>
                    <a:bodyPr/>
                    <a:lstStyle/>
                    <a:p>
                      <a:r>
                        <a:rPr lang="en-NZ" sz="1000" dirty="0"/>
                        <a:t>Construction</a:t>
                      </a:r>
                    </a:p>
                  </a:txBody>
                  <a:tcPr anchor="ctr"/>
                </a:tc>
                <a:tc>
                  <a:txBody>
                    <a:bodyPr/>
                    <a:lstStyle/>
                    <a:p>
                      <a:r>
                        <a:rPr lang="en-NZ" sz="1000" dirty="0"/>
                        <a:t>Auckland</a:t>
                      </a:r>
                    </a:p>
                  </a:txBody>
                  <a:tcPr anchor="ct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8741054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87797"/>
            <a:ext cx="3923109" cy="775597"/>
          </a:xfrm>
        </p:spPr>
        <p:txBody>
          <a:bodyPr/>
          <a:lstStyle/>
          <a:p>
            <a:r>
              <a:rPr lang="en-NZ" dirty="0" smtClean="0"/>
              <a:t>Appendix C: Qualitative materials</a:t>
            </a:r>
            <a:endParaRPr lang="en-NZ" dirty="0"/>
          </a:p>
        </p:txBody>
      </p:sp>
    </p:spTree>
    <p:extLst>
      <p:ext uri="{BB962C8B-B14F-4D97-AF65-F5344CB8AC3E}">
        <p14:creationId xmlns:p14="http://schemas.microsoft.com/office/powerpoint/2010/main" val="190706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4170"/>
            <a:ext cx="12192000" cy="569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xmlns="" id="{72AA542F-B768-468D-9389-FFF1B2DD27AB}"/>
              </a:ext>
            </a:extLst>
          </p:cNvPr>
          <p:cNvSpPr/>
          <p:nvPr/>
        </p:nvSpPr>
        <p:spPr>
          <a:xfrm>
            <a:off x="0" y="5274048"/>
            <a:ext cx="12192000" cy="12639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xmlns="" id="{15577068-D20C-44C5-BDA5-A6C94B04280F}"/>
              </a:ext>
            </a:extLst>
          </p:cNvPr>
          <p:cNvSpPr/>
          <p:nvPr/>
        </p:nvSpPr>
        <p:spPr>
          <a:xfrm>
            <a:off x="0" y="844171"/>
            <a:ext cx="876694" cy="4426577"/>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29610" y="90561"/>
            <a:ext cx="5113248" cy="714111"/>
          </a:xfrm>
        </p:spPr>
        <p:txBody>
          <a:bodyPr/>
          <a:lstStyle/>
          <a:p>
            <a:r>
              <a:rPr lang="en-NZ" dirty="0" smtClean="0"/>
              <a:t>Survey METHODOLOGY</a:t>
            </a:r>
            <a:endParaRPr lang="en-NZ" dirty="0"/>
          </a:p>
        </p:txBody>
      </p:sp>
      <p:cxnSp>
        <p:nvCxnSpPr>
          <p:cNvPr id="130" name="Straight Connector 129"/>
          <p:cNvCxnSpPr>
            <a:cxnSpLocks/>
          </p:cNvCxnSpPr>
          <p:nvPr/>
        </p:nvCxnSpPr>
        <p:spPr>
          <a:xfrm flipH="1">
            <a:off x="4577880" y="937959"/>
            <a:ext cx="1" cy="417696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86ECCAA-9DEA-4FE3-BE8C-74AC65E512A3}"/>
              </a:ext>
            </a:extLst>
          </p:cNvPr>
          <p:cNvCxnSpPr>
            <a:cxnSpLocks/>
          </p:cNvCxnSpPr>
          <p:nvPr/>
        </p:nvCxnSpPr>
        <p:spPr>
          <a:xfrm>
            <a:off x="8812659" y="994372"/>
            <a:ext cx="0" cy="417696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Content Placeholder 1"/>
          <p:cNvSpPr txBox="1">
            <a:spLocks/>
          </p:cNvSpPr>
          <p:nvPr/>
        </p:nvSpPr>
        <p:spPr>
          <a:xfrm>
            <a:off x="1302560" y="2517218"/>
            <a:ext cx="2768212" cy="136217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lang="en-NZ" sz="1600" dirty="0">
                <a:solidFill>
                  <a:schemeClr val="tx1">
                    <a:lumMod val="65000"/>
                    <a:lumOff val="35000"/>
                  </a:schemeClr>
                </a:solidFill>
              </a:rPr>
              <a:t>C</a:t>
            </a:r>
            <a:r>
              <a:rPr lang="en-NZ" sz="1600" dirty="0" smtClean="0">
                <a:solidFill>
                  <a:schemeClr val="tx1">
                    <a:lumMod val="65000"/>
                    <a:lumOff val="35000"/>
                  </a:schemeClr>
                </a:solidFill>
              </a:rPr>
              <a:t>onducted via Colmar </a:t>
            </a:r>
            <a:r>
              <a:rPr lang="en-NZ" sz="1600" dirty="0" err="1" smtClean="0">
                <a:solidFill>
                  <a:schemeClr val="tx1">
                    <a:lumMod val="65000"/>
                    <a:lumOff val="35000"/>
                  </a:schemeClr>
                </a:solidFill>
              </a:rPr>
              <a:t>Brunton’s</a:t>
            </a:r>
            <a:r>
              <a:rPr lang="en-NZ" sz="1600" dirty="0" smtClean="0">
                <a:solidFill>
                  <a:schemeClr val="tx1">
                    <a:lumMod val="65000"/>
                    <a:lumOff val="35000"/>
                  </a:schemeClr>
                </a:solidFill>
              </a:rPr>
              <a:t> panel from 19 July to 7 August 2017</a:t>
            </a:r>
            <a:endParaRPr lang="en-NZ" sz="1600" dirty="0">
              <a:solidFill>
                <a:schemeClr val="tx1">
                  <a:lumMod val="65000"/>
                  <a:lumOff val="35000"/>
                </a:schemeClr>
              </a:solidFill>
            </a:endParaRPr>
          </a:p>
        </p:txBody>
      </p:sp>
      <p:sp>
        <p:nvSpPr>
          <p:cNvPr id="18" name="Content Placeholder 1"/>
          <p:cNvSpPr txBox="1">
            <a:spLocks/>
          </p:cNvSpPr>
          <p:nvPr/>
        </p:nvSpPr>
        <p:spPr>
          <a:xfrm>
            <a:off x="4834396" y="2272381"/>
            <a:ext cx="3721747" cy="36126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NZ" dirty="0" smtClean="0">
                <a:solidFill>
                  <a:schemeClr val="tx1">
                    <a:lumMod val="65000"/>
                    <a:lumOff val="35000"/>
                  </a:schemeClr>
                </a:solidFill>
              </a:rPr>
              <a:t>This includes: </a:t>
            </a:r>
          </a:p>
          <a:p>
            <a:pPr marL="285750" indent="-285750">
              <a:lnSpc>
                <a:spcPct val="120000"/>
              </a:lnSpc>
              <a:buFont typeface="Arial" panose="020B0604020202020204" pitchFamily="34" charset="0"/>
              <a:buChar char="•"/>
            </a:pPr>
            <a:r>
              <a:rPr lang="en-NZ" dirty="0" smtClean="0">
                <a:solidFill>
                  <a:schemeClr val="tx1">
                    <a:lumMod val="65000"/>
                    <a:lumOff val="35000"/>
                  </a:schemeClr>
                </a:solidFill>
              </a:rPr>
              <a:t>a </a:t>
            </a:r>
            <a:r>
              <a:rPr lang="en-NZ" dirty="0">
                <a:solidFill>
                  <a:schemeClr val="tx1">
                    <a:lumMod val="65000"/>
                    <a:lumOff val="35000"/>
                  </a:schemeClr>
                </a:solidFill>
              </a:rPr>
              <a:t>nationally representative sample of 1,000 consumers, </a:t>
            </a:r>
            <a:endParaRPr lang="en-NZ" dirty="0" smtClean="0">
              <a:solidFill>
                <a:schemeClr val="tx1">
                  <a:lumMod val="65000"/>
                  <a:lumOff val="35000"/>
                </a:schemeClr>
              </a:solidFill>
            </a:endParaRPr>
          </a:p>
          <a:p>
            <a:pPr marL="285750" indent="-285750">
              <a:lnSpc>
                <a:spcPct val="120000"/>
              </a:lnSpc>
              <a:buFont typeface="Arial" panose="020B0604020202020204" pitchFamily="34" charset="0"/>
              <a:buChar char="•"/>
            </a:pPr>
            <a:r>
              <a:rPr lang="en-NZ" dirty="0" smtClean="0">
                <a:solidFill>
                  <a:schemeClr val="tx1">
                    <a:lumMod val="65000"/>
                    <a:lumOff val="35000"/>
                  </a:schemeClr>
                </a:solidFill>
              </a:rPr>
              <a:t>plus </a:t>
            </a:r>
            <a:r>
              <a:rPr lang="en-NZ" dirty="0">
                <a:solidFill>
                  <a:schemeClr val="tx1">
                    <a:lumMod val="65000"/>
                    <a:lumOff val="35000"/>
                  </a:schemeClr>
                </a:solidFill>
              </a:rPr>
              <a:t>a ‘booster’ sample of 500 consumers who had experienced at least one consumer problem in the past two years</a:t>
            </a:r>
            <a:r>
              <a:rPr lang="en-NZ" dirty="0" smtClean="0">
                <a:solidFill>
                  <a:schemeClr val="tx1">
                    <a:lumMod val="65000"/>
                    <a:lumOff val="35000"/>
                  </a:schemeClr>
                </a:solidFill>
              </a:rPr>
              <a:t>.</a:t>
            </a:r>
            <a:endParaRPr lang="en-NZ" dirty="0">
              <a:solidFill>
                <a:schemeClr val="tx1">
                  <a:lumMod val="65000"/>
                  <a:lumOff val="35000"/>
                </a:schemeClr>
              </a:solidFill>
            </a:endParaRPr>
          </a:p>
          <a:p>
            <a:pPr marL="285750" indent="-285750">
              <a:lnSpc>
                <a:spcPct val="120000"/>
              </a:lnSpc>
              <a:buFont typeface="Arial" panose="020B0604020202020204" pitchFamily="34" charset="0"/>
              <a:buChar char="•"/>
            </a:pPr>
            <a:r>
              <a:rPr lang="en-NZ" dirty="0" smtClean="0">
                <a:solidFill>
                  <a:schemeClr val="tx1">
                    <a:lumMod val="65000"/>
                    <a:lumOff val="35000"/>
                  </a:schemeClr>
                </a:solidFill>
              </a:rPr>
              <a:t>Consumers who had experienced at least one problem were asked about a maximum of two of them.</a:t>
            </a:r>
          </a:p>
        </p:txBody>
      </p:sp>
      <p:sp>
        <p:nvSpPr>
          <p:cNvPr id="23" name="Content Placeholder 1"/>
          <p:cNvSpPr txBox="1">
            <a:spLocks/>
          </p:cNvSpPr>
          <p:nvPr/>
        </p:nvSpPr>
        <p:spPr>
          <a:xfrm>
            <a:off x="9093302" y="2489200"/>
            <a:ext cx="2913435" cy="36126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NZ" dirty="0">
                <a:solidFill>
                  <a:schemeClr val="tx1">
                    <a:lumMod val="65000"/>
                    <a:lumOff val="35000"/>
                  </a:schemeClr>
                </a:solidFill>
              </a:rPr>
              <a:t>The final sample was weighted to Statistics New Zealand population counts to be nationally representative by age, gender, and location. </a:t>
            </a:r>
            <a:endParaRPr lang="en-NZ" dirty="0" smtClean="0">
              <a:solidFill>
                <a:schemeClr val="tx1">
                  <a:lumMod val="65000"/>
                  <a:lumOff val="35000"/>
                </a:schemeClr>
              </a:solidFill>
            </a:endParaRPr>
          </a:p>
          <a:p>
            <a:pPr>
              <a:lnSpc>
                <a:spcPct val="120000"/>
              </a:lnSpc>
            </a:pPr>
            <a:r>
              <a:rPr lang="en-NZ" dirty="0" smtClean="0">
                <a:solidFill>
                  <a:schemeClr val="tx1">
                    <a:lumMod val="65000"/>
                    <a:lumOff val="35000"/>
                  </a:schemeClr>
                </a:solidFill>
              </a:rPr>
              <a:t>A </a:t>
            </a:r>
            <a:r>
              <a:rPr lang="en-NZ" dirty="0">
                <a:solidFill>
                  <a:schemeClr val="tx1">
                    <a:lumMod val="65000"/>
                    <a:lumOff val="35000"/>
                  </a:schemeClr>
                </a:solidFill>
              </a:rPr>
              <a:t>detailed sample profile is supplied in </a:t>
            </a:r>
            <a:r>
              <a:rPr lang="en-NZ" dirty="0" smtClean="0">
                <a:solidFill>
                  <a:schemeClr val="tx1">
                    <a:lumMod val="65000"/>
                    <a:lumOff val="35000"/>
                  </a:schemeClr>
                </a:solidFill>
              </a:rPr>
              <a:t>Appendix B. </a:t>
            </a:r>
            <a:endParaRPr lang="en-NZ" dirty="0">
              <a:solidFill>
                <a:schemeClr val="tx1">
                  <a:lumMod val="65000"/>
                  <a:lumOff val="35000"/>
                </a:schemeClr>
              </a:solidFill>
            </a:endParaRPr>
          </a:p>
        </p:txBody>
      </p:sp>
      <p:sp>
        <p:nvSpPr>
          <p:cNvPr id="5" name="Rectangle 4"/>
          <p:cNvSpPr/>
          <p:nvPr/>
        </p:nvSpPr>
        <p:spPr>
          <a:xfrm>
            <a:off x="2344333" y="1388174"/>
            <a:ext cx="6096000" cy="319446"/>
          </a:xfrm>
          <a:prstGeom prst="rect">
            <a:avLst/>
          </a:prstGeom>
        </p:spPr>
        <p:txBody>
          <a:bodyPr>
            <a:spAutoFit/>
          </a:bodyPr>
          <a:lstStyle/>
          <a:p>
            <a:pPr>
              <a:lnSpc>
                <a:spcPct val="80000"/>
              </a:lnSpc>
            </a:pPr>
            <a:r>
              <a:rPr lang="en-NZ" dirty="0" smtClean="0">
                <a:solidFill>
                  <a:schemeClr val="tx1">
                    <a:lumMod val="75000"/>
                  </a:schemeClr>
                </a:solidFill>
                <a:latin typeface="Calibri" panose="020F0502020204030204" pitchFamily="34" charset="0"/>
              </a:rPr>
              <a:t>ONLINE INTERVIEWS</a:t>
            </a:r>
            <a:endParaRPr lang="en-NZ" dirty="0">
              <a:solidFill>
                <a:schemeClr val="tx1">
                  <a:lumMod val="75000"/>
                </a:schemeClr>
              </a:solidFill>
              <a:latin typeface="Calibri" panose="020F0502020204030204" pitchFamily="34" charset="0"/>
            </a:endParaRPr>
          </a:p>
        </p:txBody>
      </p:sp>
      <p:sp>
        <p:nvSpPr>
          <p:cNvPr id="24" name="Rectangle 23">
            <a:extLst>
              <a:ext uri="{FF2B5EF4-FFF2-40B4-BE49-F238E27FC236}">
                <a16:creationId xmlns:a16="http://schemas.microsoft.com/office/drawing/2014/main" xmlns="" id="{0A92C633-7CDD-47D1-B71B-A9D2CF110B92}"/>
              </a:ext>
            </a:extLst>
          </p:cNvPr>
          <p:cNvSpPr/>
          <p:nvPr/>
        </p:nvSpPr>
        <p:spPr>
          <a:xfrm>
            <a:off x="1302560" y="1041101"/>
            <a:ext cx="932209" cy="93705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144"/>
          <p:cNvSpPr>
            <a:spLocks noEditPoints="1"/>
          </p:cNvSpPr>
          <p:nvPr/>
        </p:nvSpPr>
        <p:spPr bwMode="auto">
          <a:xfrm>
            <a:off x="1370189" y="1123591"/>
            <a:ext cx="796953" cy="734268"/>
          </a:xfrm>
          <a:custGeom>
            <a:avLst/>
            <a:gdLst>
              <a:gd name="T0" fmla="*/ 172 w 192"/>
              <a:gd name="T1" fmla="*/ 112 h 176"/>
              <a:gd name="T2" fmla="*/ 172 w 192"/>
              <a:gd name="T3" fmla="*/ 16 h 176"/>
              <a:gd name="T4" fmla="*/ 156 w 192"/>
              <a:gd name="T5" fmla="*/ 0 h 176"/>
              <a:gd name="T6" fmla="*/ 36 w 192"/>
              <a:gd name="T7" fmla="*/ 0 h 176"/>
              <a:gd name="T8" fmla="*/ 20 w 192"/>
              <a:gd name="T9" fmla="*/ 16 h 176"/>
              <a:gd name="T10" fmla="*/ 20 w 192"/>
              <a:gd name="T11" fmla="*/ 112 h 176"/>
              <a:gd name="T12" fmla="*/ 0 w 192"/>
              <a:gd name="T13" fmla="*/ 152 h 176"/>
              <a:gd name="T14" fmla="*/ 0 w 192"/>
              <a:gd name="T15" fmla="*/ 160 h 176"/>
              <a:gd name="T16" fmla="*/ 16 w 192"/>
              <a:gd name="T17" fmla="*/ 176 h 176"/>
              <a:gd name="T18" fmla="*/ 176 w 192"/>
              <a:gd name="T19" fmla="*/ 176 h 176"/>
              <a:gd name="T20" fmla="*/ 192 w 192"/>
              <a:gd name="T21" fmla="*/ 160 h 176"/>
              <a:gd name="T22" fmla="*/ 192 w 192"/>
              <a:gd name="T23" fmla="*/ 152 h 176"/>
              <a:gd name="T24" fmla="*/ 172 w 192"/>
              <a:gd name="T25" fmla="*/ 112 h 176"/>
              <a:gd name="T26" fmla="*/ 49 w 192"/>
              <a:gd name="T27" fmla="*/ 20 h 176"/>
              <a:gd name="T28" fmla="*/ 143 w 192"/>
              <a:gd name="T29" fmla="*/ 20 h 176"/>
              <a:gd name="T30" fmla="*/ 152 w 192"/>
              <a:gd name="T31" fmla="*/ 29 h 176"/>
              <a:gd name="T32" fmla="*/ 152 w 192"/>
              <a:gd name="T33" fmla="*/ 91 h 176"/>
              <a:gd name="T34" fmla="*/ 143 w 192"/>
              <a:gd name="T35" fmla="*/ 100 h 176"/>
              <a:gd name="T36" fmla="*/ 49 w 192"/>
              <a:gd name="T37" fmla="*/ 100 h 176"/>
              <a:gd name="T38" fmla="*/ 40 w 192"/>
              <a:gd name="T39" fmla="*/ 91 h 176"/>
              <a:gd name="T40" fmla="*/ 40 w 192"/>
              <a:gd name="T41" fmla="*/ 29 h 176"/>
              <a:gd name="T42" fmla="*/ 49 w 192"/>
              <a:gd name="T43" fmla="*/ 20 h 176"/>
              <a:gd name="T44" fmla="*/ 72 w 192"/>
              <a:gd name="T45" fmla="*/ 136 h 176"/>
              <a:gd name="T46" fmla="*/ 120 w 192"/>
              <a:gd name="T47" fmla="*/ 136 h 176"/>
              <a:gd name="T48" fmla="*/ 124 w 192"/>
              <a:gd name="T49" fmla="*/ 152 h 176"/>
              <a:gd name="T50" fmla="*/ 68 w 192"/>
              <a:gd name="T51" fmla="*/ 152 h 176"/>
              <a:gd name="T52" fmla="*/ 72 w 192"/>
              <a:gd name="T53"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76">
                <a:moveTo>
                  <a:pt x="172" y="112"/>
                </a:moveTo>
                <a:cubicBezTo>
                  <a:pt x="172" y="16"/>
                  <a:pt x="172" y="16"/>
                  <a:pt x="172" y="16"/>
                </a:cubicBezTo>
                <a:cubicBezTo>
                  <a:pt x="172" y="7"/>
                  <a:pt x="165" y="0"/>
                  <a:pt x="156" y="0"/>
                </a:cubicBezTo>
                <a:cubicBezTo>
                  <a:pt x="36" y="0"/>
                  <a:pt x="36" y="0"/>
                  <a:pt x="36" y="0"/>
                </a:cubicBezTo>
                <a:cubicBezTo>
                  <a:pt x="27" y="0"/>
                  <a:pt x="20" y="7"/>
                  <a:pt x="20" y="16"/>
                </a:cubicBezTo>
                <a:cubicBezTo>
                  <a:pt x="20" y="112"/>
                  <a:pt x="20" y="112"/>
                  <a:pt x="20" y="112"/>
                </a:cubicBezTo>
                <a:cubicBezTo>
                  <a:pt x="0" y="152"/>
                  <a:pt x="0" y="152"/>
                  <a:pt x="0" y="152"/>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152"/>
                  <a:pt x="192" y="152"/>
                  <a:pt x="192" y="152"/>
                </a:cubicBezTo>
                <a:lnTo>
                  <a:pt x="172" y="112"/>
                </a:lnTo>
                <a:close/>
                <a:moveTo>
                  <a:pt x="49" y="20"/>
                </a:moveTo>
                <a:cubicBezTo>
                  <a:pt x="143" y="20"/>
                  <a:pt x="143" y="20"/>
                  <a:pt x="143" y="20"/>
                </a:cubicBezTo>
                <a:cubicBezTo>
                  <a:pt x="148" y="20"/>
                  <a:pt x="152" y="24"/>
                  <a:pt x="152" y="29"/>
                </a:cubicBezTo>
                <a:cubicBezTo>
                  <a:pt x="152" y="91"/>
                  <a:pt x="152" y="91"/>
                  <a:pt x="152" y="91"/>
                </a:cubicBezTo>
                <a:cubicBezTo>
                  <a:pt x="152" y="96"/>
                  <a:pt x="148" y="100"/>
                  <a:pt x="143" y="100"/>
                </a:cubicBezTo>
                <a:cubicBezTo>
                  <a:pt x="49" y="100"/>
                  <a:pt x="49" y="100"/>
                  <a:pt x="49" y="100"/>
                </a:cubicBezTo>
                <a:cubicBezTo>
                  <a:pt x="44" y="100"/>
                  <a:pt x="40" y="96"/>
                  <a:pt x="40" y="91"/>
                </a:cubicBezTo>
                <a:cubicBezTo>
                  <a:pt x="40" y="29"/>
                  <a:pt x="40" y="29"/>
                  <a:pt x="40" y="29"/>
                </a:cubicBezTo>
                <a:cubicBezTo>
                  <a:pt x="40" y="24"/>
                  <a:pt x="44" y="20"/>
                  <a:pt x="49" y="20"/>
                </a:cubicBezTo>
                <a:close/>
                <a:moveTo>
                  <a:pt x="72" y="136"/>
                </a:moveTo>
                <a:cubicBezTo>
                  <a:pt x="120" y="136"/>
                  <a:pt x="120" y="136"/>
                  <a:pt x="120" y="136"/>
                </a:cubicBezTo>
                <a:cubicBezTo>
                  <a:pt x="124" y="152"/>
                  <a:pt x="124" y="152"/>
                  <a:pt x="124" y="152"/>
                </a:cubicBezTo>
                <a:cubicBezTo>
                  <a:pt x="68" y="152"/>
                  <a:pt x="68" y="152"/>
                  <a:pt x="68" y="152"/>
                </a:cubicBezTo>
                <a:lnTo>
                  <a:pt x="72" y="136"/>
                </a:ln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srgbClr val="535453"/>
              </a:solidFill>
              <a:effectLst/>
              <a:uLnTx/>
              <a:uFillTx/>
              <a:latin typeface="Arial"/>
            </a:endParaRPr>
          </a:p>
        </p:txBody>
      </p:sp>
      <p:sp>
        <p:nvSpPr>
          <p:cNvPr id="25" name="Rectangle 24">
            <a:extLst>
              <a:ext uri="{FF2B5EF4-FFF2-40B4-BE49-F238E27FC236}">
                <a16:creationId xmlns:a16="http://schemas.microsoft.com/office/drawing/2014/main" xmlns="" id="{0A92C633-7CDD-47D1-B71B-A9D2CF110B92}"/>
              </a:ext>
            </a:extLst>
          </p:cNvPr>
          <p:cNvSpPr/>
          <p:nvPr/>
        </p:nvSpPr>
        <p:spPr>
          <a:xfrm>
            <a:off x="4970539" y="1041101"/>
            <a:ext cx="932209" cy="93705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p:cNvGrpSpPr/>
          <p:nvPr/>
        </p:nvGrpSpPr>
        <p:grpSpPr>
          <a:xfrm>
            <a:off x="5131632" y="1144140"/>
            <a:ext cx="653265" cy="699146"/>
            <a:chOff x="5083794" y="1483618"/>
            <a:chExt cx="1203011" cy="1247843"/>
          </a:xfrm>
          <a:solidFill>
            <a:srgbClr val="82AB1D"/>
          </a:solidFill>
        </p:grpSpPr>
        <p:grpSp>
          <p:nvGrpSpPr>
            <p:cNvPr id="11" name="Group 10"/>
            <p:cNvGrpSpPr/>
            <p:nvPr/>
          </p:nvGrpSpPr>
          <p:grpSpPr>
            <a:xfrm>
              <a:off x="5083794" y="1483618"/>
              <a:ext cx="489191" cy="1247843"/>
              <a:chOff x="2665409" y="615950"/>
              <a:chExt cx="1530350" cy="3903663"/>
            </a:xfrm>
            <a:grpFill/>
          </p:grpSpPr>
          <p:sp>
            <p:nvSpPr>
              <p:cNvPr id="16" name="Freeform 7"/>
              <p:cNvSpPr>
                <a:spLocks/>
              </p:cNvSpPr>
              <p:nvPr/>
            </p:nvSpPr>
            <p:spPr bwMode="auto">
              <a:xfrm>
                <a:off x="2665409" y="1355726"/>
                <a:ext cx="1530350" cy="3163887"/>
              </a:xfrm>
              <a:custGeom>
                <a:avLst/>
                <a:gdLst>
                  <a:gd name="T0" fmla="*/ 307 w 408"/>
                  <a:gd name="T1" fmla="*/ 0 h 844"/>
                  <a:gd name="T2" fmla="*/ 101 w 408"/>
                  <a:gd name="T3" fmla="*/ 0 h 844"/>
                  <a:gd name="T4" fmla="*/ 0 w 408"/>
                  <a:gd name="T5" fmla="*/ 75 h 844"/>
                  <a:gd name="T6" fmla="*/ 0 w 408"/>
                  <a:gd name="T7" fmla="*/ 402 h 844"/>
                  <a:gd name="T8" fmla="*/ 76 w 408"/>
                  <a:gd name="T9" fmla="*/ 345 h 844"/>
                  <a:gd name="T10" fmla="*/ 76 w 408"/>
                  <a:gd name="T11" fmla="*/ 136 h 844"/>
                  <a:gd name="T12" fmla="*/ 98 w 408"/>
                  <a:gd name="T13" fmla="*/ 120 h 844"/>
                  <a:gd name="T14" fmla="*/ 98 w 408"/>
                  <a:gd name="T15" fmla="*/ 844 h 844"/>
                  <a:gd name="T16" fmla="*/ 198 w 408"/>
                  <a:gd name="T17" fmla="*/ 770 h 844"/>
                  <a:gd name="T18" fmla="*/ 198 w 408"/>
                  <a:gd name="T19" fmla="*/ 418 h 844"/>
                  <a:gd name="T20" fmla="*/ 204 w 408"/>
                  <a:gd name="T21" fmla="*/ 413 h 844"/>
                  <a:gd name="T22" fmla="*/ 211 w 408"/>
                  <a:gd name="T23" fmla="*/ 418 h 844"/>
                  <a:gd name="T24" fmla="*/ 211 w 408"/>
                  <a:gd name="T25" fmla="*/ 770 h 844"/>
                  <a:gd name="T26" fmla="*/ 311 w 408"/>
                  <a:gd name="T27" fmla="*/ 844 h 844"/>
                  <a:gd name="T28" fmla="*/ 311 w 408"/>
                  <a:gd name="T29" fmla="*/ 120 h 844"/>
                  <a:gd name="T30" fmla="*/ 333 w 408"/>
                  <a:gd name="T31" fmla="*/ 136 h 844"/>
                  <a:gd name="T32" fmla="*/ 333 w 408"/>
                  <a:gd name="T33" fmla="*/ 345 h 844"/>
                  <a:gd name="T34" fmla="*/ 408 w 408"/>
                  <a:gd name="T35" fmla="*/ 402 h 844"/>
                  <a:gd name="T36" fmla="*/ 408 w 408"/>
                  <a:gd name="T37" fmla="*/ 75 h 844"/>
                  <a:gd name="T38" fmla="*/ 307 w 408"/>
                  <a:gd name="T39" fmla="*/ 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8" h="844">
                    <a:moveTo>
                      <a:pt x="307" y="0"/>
                    </a:moveTo>
                    <a:cubicBezTo>
                      <a:pt x="101" y="0"/>
                      <a:pt x="101" y="0"/>
                      <a:pt x="101" y="0"/>
                    </a:cubicBezTo>
                    <a:cubicBezTo>
                      <a:pt x="101" y="0"/>
                      <a:pt x="0" y="0"/>
                      <a:pt x="0" y="75"/>
                    </a:cubicBezTo>
                    <a:cubicBezTo>
                      <a:pt x="0" y="402"/>
                      <a:pt x="0" y="402"/>
                      <a:pt x="0" y="402"/>
                    </a:cubicBezTo>
                    <a:cubicBezTo>
                      <a:pt x="0" y="402"/>
                      <a:pt x="76" y="401"/>
                      <a:pt x="76" y="345"/>
                    </a:cubicBezTo>
                    <a:cubicBezTo>
                      <a:pt x="76" y="288"/>
                      <a:pt x="76" y="136"/>
                      <a:pt x="76" y="136"/>
                    </a:cubicBezTo>
                    <a:cubicBezTo>
                      <a:pt x="76" y="120"/>
                      <a:pt x="98" y="120"/>
                      <a:pt x="98" y="120"/>
                    </a:cubicBezTo>
                    <a:cubicBezTo>
                      <a:pt x="98" y="844"/>
                      <a:pt x="98" y="844"/>
                      <a:pt x="98" y="844"/>
                    </a:cubicBezTo>
                    <a:cubicBezTo>
                      <a:pt x="98" y="844"/>
                      <a:pt x="198" y="844"/>
                      <a:pt x="198" y="770"/>
                    </a:cubicBezTo>
                    <a:cubicBezTo>
                      <a:pt x="198" y="418"/>
                      <a:pt x="198" y="418"/>
                      <a:pt x="198" y="418"/>
                    </a:cubicBezTo>
                    <a:cubicBezTo>
                      <a:pt x="198" y="414"/>
                      <a:pt x="204" y="413"/>
                      <a:pt x="204" y="413"/>
                    </a:cubicBezTo>
                    <a:cubicBezTo>
                      <a:pt x="205" y="413"/>
                      <a:pt x="211" y="414"/>
                      <a:pt x="211" y="418"/>
                    </a:cubicBezTo>
                    <a:cubicBezTo>
                      <a:pt x="211" y="770"/>
                      <a:pt x="211" y="770"/>
                      <a:pt x="211" y="770"/>
                    </a:cubicBezTo>
                    <a:cubicBezTo>
                      <a:pt x="211" y="844"/>
                      <a:pt x="311" y="844"/>
                      <a:pt x="311" y="844"/>
                    </a:cubicBezTo>
                    <a:cubicBezTo>
                      <a:pt x="311" y="120"/>
                      <a:pt x="311" y="120"/>
                      <a:pt x="311" y="120"/>
                    </a:cubicBezTo>
                    <a:cubicBezTo>
                      <a:pt x="311" y="120"/>
                      <a:pt x="333" y="120"/>
                      <a:pt x="333" y="136"/>
                    </a:cubicBezTo>
                    <a:cubicBezTo>
                      <a:pt x="333" y="136"/>
                      <a:pt x="333" y="288"/>
                      <a:pt x="333" y="345"/>
                    </a:cubicBezTo>
                    <a:cubicBezTo>
                      <a:pt x="333" y="401"/>
                      <a:pt x="408" y="402"/>
                      <a:pt x="408" y="402"/>
                    </a:cubicBezTo>
                    <a:cubicBezTo>
                      <a:pt x="408" y="75"/>
                      <a:pt x="408" y="75"/>
                      <a:pt x="408" y="75"/>
                    </a:cubicBezTo>
                    <a:cubicBezTo>
                      <a:pt x="408" y="0"/>
                      <a:pt x="307" y="0"/>
                      <a:pt x="3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itchFamily="34" charset="0"/>
                </a:endParaRPr>
              </a:p>
            </p:txBody>
          </p:sp>
          <p:sp>
            <p:nvSpPr>
              <p:cNvPr id="17" name="Oval 8"/>
              <p:cNvSpPr>
                <a:spLocks noChangeArrowheads="1"/>
              </p:cNvSpPr>
              <p:nvPr/>
            </p:nvSpPr>
            <p:spPr bwMode="auto">
              <a:xfrm>
                <a:off x="3097219" y="615950"/>
                <a:ext cx="666748" cy="668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itchFamily="34" charset="0"/>
                </a:endParaRPr>
              </a:p>
            </p:txBody>
          </p:sp>
        </p:grpSp>
        <p:grpSp>
          <p:nvGrpSpPr>
            <p:cNvPr id="13" name="Group 12"/>
            <p:cNvGrpSpPr/>
            <p:nvPr/>
          </p:nvGrpSpPr>
          <p:grpSpPr>
            <a:xfrm>
              <a:off x="5623048" y="1483618"/>
              <a:ext cx="663757" cy="1247843"/>
              <a:chOff x="4402147" y="615950"/>
              <a:chExt cx="2076450" cy="3903663"/>
            </a:xfrm>
            <a:grpFill/>
          </p:grpSpPr>
          <p:sp>
            <p:nvSpPr>
              <p:cNvPr id="14" name="Oval 13"/>
              <p:cNvSpPr>
                <a:spLocks noChangeArrowheads="1"/>
              </p:cNvSpPr>
              <p:nvPr/>
            </p:nvSpPr>
            <p:spPr bwMode="auto">
              <a:xfrm>
                <a:off x="5102226" y="615950"/>
                <a:ext cx="668338" cy="668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itchFamily="34" charset="0"/>
                </a:endParaRPr>
              </a:p>
            </p:txBody>
          </p:sp>
          <p:sp>
            <p:nvSpPr>
              <p:cNvPr id="15" name="Freeform 14"/>
              <p:cNvSpPr>
                <a:spLocks/>
              </p:cNvSpPr>
              <p:nvPr/>
            </p:nvSpPr>
            <p:spPr bwMode="auto">
              <a:xfrm>
                <a:off x="4402147" y="1350963"/>
                <a:ext cx="2076450" cy="3168650"/>
              </a:xfrm>
              <a:custGeom>
                <a:avLst/>
                <a:gdLst>
                  <a:gd name="T0" fmla="*/ 407 w 554"/>
                  <a:gd name="T1" fmla="*/ 130 h 845"/>
                  <a:gd name="T2" fmla="*/ 466 w 554"/>
                  <a:gd name="T3" fmla="*/ 331 h 845"/>
                  <a:gd name="T4" fmla="*/ 554 w 554"/>
                  <a:gd name="T5" fmla="*/ 364 h 845"/>
                  <a:gd name="T6" fmla="*/ 463 w 554"/>
                  <a:gd name="T7" fmla="*/ 50 h 845"/>
                  <a:gd name="T8" fmla="*/ 382 w 554"/>
                  <a:gd name="T9" fmla="*/ 1 h 845"/>
                  <a:gd name="T10" fmla="*/ 379 w 554"/>
                  <a:gd name="T11" fmla="*/ 1 h 845"/>
                  <a:gd name="T12" fmla="*/ 277 w 554"/>
                  <a:gd name="T13" fmla="*/ 1 h 845"/>
                  <a:gd name="T14" fmla="*/ 175 w 554"/>
                  <a:gd name="T15" fmla="*/ 1 h 845"/>
                  <a:gd name="T16" fmla="*/ 172 w 554"/>
                  <a:gd name="T17" fmla="*/ 1 h 845"/>
                  <a:gd name="T18" fmla="*/ 92 w 554"/>
                  <a:gd name="T19" fmla="*/ 50 h 845"/>
                  <a:gd name="T20" fmla="*/ 0 w 554"/>
                  <a:gd name="T21" fmla="*/ 364 h 845"/>
                  <a:gd name="T22" fmla="*/ 89 w 554"/>
                  <a:gd name="T23" fmla="*/ 331 h 845"/>
                  <a:gd name="T24" fmla="*/ 147 w 554"/>
                  <a:gd name="T25" fmla="*/ 130 h 845"/>
                  <a:gd name="T26" fmla="*/ 172 w 554"/>
                  <a:gd name="T27" fmla="*/ 120 h 845"/>
                  <a:gd name="T28" fmla="*/ 172 w 554"/>
                  <a:gd name="T29" fmla="*/ 121 h 845"/>
                  <a:gd name="T30" fmla="*/ 57 w 554"/>
                  <a:gd name="T31" fmla="*/ 520 h 845"/>
                  <a:gd name="T32" fmla="*/ 172 w 554"/>
                  <a:gd name="T33" fmla="*/ 520 h 845"/>
                  <a:gd name="T34" fmla="*/ 172 w 554"/>
                  <a:gd name="T35" fmla="*/ 547 h 845"/>
                  <a:gd name="T36" fmla="*/ 172 w 554"/>
                  <a:gd name="T37" fmla="*/ 845 h 845"/>
                  <a:gd name="T38" fmla="*/ 271 w 554"/>
                  <a:gd name="T39" fmla="*/ 771 h 845"/>
                  <a:gd name="T40" fmla="*/ 271 w 554"/>
                  <a:gd name="T41" fmla="*/ 524 h 845"/>
                  <a:gd name="T42" fmla="*/ 277 w 554"/>
                  <a:gd name="T43" fmla="*/ 519 h 845"/>
                  <a:gd name="T44" fmla="*/ 283 w 554"/>
                  <a:gd name="T45" fmla="*/ 524 h 845"/>
                  <a:gd name="T46" fmla="*/ 283 w 554"/>
                  <a:gd name="T47" fmla="*/ 771 h 845"/>
                  <a:gd name="T48" fmla="*/ 383 w 554"/>
                  <a:gd name="T49" fmla="*/ 845 h 845"/>
                  <a:gd name="T50" fmla="*/ 383 w 554"/>
                  <a:gd name="T51" fmla="*/ 547 h 845"/>
                  <a:gd name="T52" fmla="*/ 383 w 554"/>
                  <a:gd name="T53" fmla="*/ 520 h 845"/>
                  <a:gd name="T54" fmla="*/ 497 w 554"/>
                  <a:gd name="T55" fmla="*/ 520 h 845"/>
                  <a:gd name="T56" fmla="*/ 383 w 554"/>
                  <a:gd name="T57" fmla="*/ 121 h 845"/>
                  <a:gd name="T58" fmla="*/ 383 w 554"/>
                  <a:gd name="T59" fmla="*/ 120 h 845"/>
                  <a:gd name="T60" fmla="*/ 407 w 554"/>
                  <a:gd name="T61" fmla="*/ 13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4" h="845">
                    <a:moveTo>
                      <a:pt x="407" y="130"/>
                    </a:moveTo>
                    <a:cubicBezTo>
                      <a:pt x="407" y="130"/>
                      <a:pt x="450" y="275"/>
                      <a:pt x="466" y="331"/>
                    </a:cubicBezTo>
                    <a:cubicBezTo>
                      <a:pt x="481" y="384"/>
                      <a:pt x="554" y="364"/>
                      <a:pt x="554" y="364"/>
                    </a:cubicBezTo>
                    <a:cubicBezTo>
                      <a:pt x="463" y="50"/>
                      <a:pt x="463" y="50"/>
                      <a:pt x="463" y="50"/>
                    </a:cubicBezTo>
                    <a:cubicBezTo>
                      <a:pt x="450" y="8"/>
                      <a:pt x="412" y="0"/>
                      <a:pt x="382" y="1"/>
                    </a:cubicBezTo>
                    <a:cubicBezTo>
                      <a:pt x="380" y="1"/>
                      <a:pt x="379" y="1"/>
                      <a:pt x="379" y="1"/>
                    </a:cubicBezTo>
                    <a:cubicBezTo>
                      <a:pt x="277" y="1"/>
                      <a:pt x="277" y="1"/>
                      <a:pt x="277" y="1"/>
                    </a:cubicBezTo>
                    <a:cubicBezTo>
                      <a:pt x="175" y="1"/>
                      <a:pt x="175" y="1"/>
                      <a:pt x="175" y="1"/>
                    </a:cubicBezTo>
                    <a:cubicBezTo>
                      <a:pt x="175" y="1"/>
                      <a:pt x="174" y="1"/>
                      <a:pt x="172" y="1"/>
                    </a:cubicBezTo>
                    <a:cubicBezTo>
                      <a:pt x="143" y="0"/>
                      <a:pt x="104" y="8"/>
                      <a:pt x="92" y="50"/>
                    </a:cubicBezTo>
                    <a:cubicBezTo>
                      <a:pt x="0" y="364"/>
                      <a:pt x="0" y="364"/>
                      <a:pt x="0" y="364"/>
                    </a:cubicBezTo>
                    <a:cubicBezTo>
                      <a:pt x="0" y="364"/>
                      <a:pt x="73" y="384"/>
                      <a:pt x="89" y="331"/>
                    </a:cubicBezTo>
                    <a:cubicBezTo>
                      <a:pt x="105" y="275"/>
                      <a:pt x="147" y="130"/>
                      <a:pt x="147" y="130"/>
                    </a:cubicBezTo>
                    <a:cubicBezTo>
                      <a:pt x="151" y="115"/>
                      <a:pt x="170" y="120"/>
                      <a:pt x="172" y="120"/>
                    </a:cubicBezTo>
                    <a:cubicBezTo>
                      <a:pt x="172" y="121"/>
                      <a:pt x="172" y="121"/>
                      <a:pt x="172" y="121"/>
                    </a:cubicBezTo>
                    <a:cubicBezTo>
                      <a:pt x="57" y="520"/>
                      <a:pt x="57" y="520"/>
                      <a:pt x="57" y="520"/>
                    </a:cubicBezTo>
                    <a:cubicBezTo>
                      <a:pt x="172" y="520"/>
                      <a:pt x="172" y="520"/>
                      <a:pt x="172" y="520"/>
                    </a:cubicBezTo>
                    <a:cubicBezTo>
                      <a:pt x="172" y="547"/>
                      <a:pt x="172" y="547"/>
                      <a:pt x="172" y="547"/>
                    </a:cubicBezTo>
                    <a:cubicBezTo>
                      <a:pt x="172" y="845"/>
                      <a:pt x="172" y="845"/>
                      <a:pt x="172" y="845"/>
                    </a:cubicBezTo>
                    <a:cubicBezTo>
                      <a:pt x="172" y="845"/>
                      <a:pt x="271" y="845"/>
                      <a:pt x="271" y="771"/>
                    </a:cubicBezTo>
                    <a:cubicBezTo>
                      <a:pt x="271" y="524"/>
                      <a:pt x="271" y="524"/>
                      <a:pt x="271" y="524"/>
                    </a:cubicBezTo>
                    <a:cubicBezTo>
                      <a:pt x="271" y="520"/>
                      <a:pt x="275" y="520"/>
                      <a:pt x="277" y="519"/>
                    </a:cubicBezTo>
                    <a:cubicBezTo>
                      <a:pt x="279" y="520"/>
                      <a:pt x="283" y="520"/>
                      <a:pt x="283" y="524"/>
                    </a:cubicBezTo>
                    <a:cubicBezTo>
                      <a:pt x="283" y="771"/>
                      <a:pt x="283" y="771"/>
                      <a:pt x="283" y="771"/>
                    </a:cubicBezTo>
                    <a:cubicBezTo>
                      <a:pt x="283" y="845"/>
                      <a:pt x="383" y="845"/>
                      <a:pt x="383" y="845"/>
                    </a:cubicBezTo>
                    <a:cubicBezTo>
                      <a:pt x="383" y="547"/>
                      <a:pt x="383" y="547"/>
                      <a:pt x="383" y="547"/>
                    </a:cubicBezTo>
                    <a:cubicBezTo>
                      <a:pt x="383" y="520"/>
                      <a:pt x="383" y="520"/>
                      <a:pt x="383" y="520"/>
                    </a:cubicBezTo>
                    <a:cubicBezTo>
                      <a:pt x="497" y="520"/>
                      <a:pt x="497" y="520"/>
                      <a:pt x="497" y="520"/>
                    </a:cubicBezTo>
                    <a:cubicBezTo>
                      <a:pt x="383" y="121"/>
                      <a:pt x="383" y="121"/>
                      <a:pt x="383" y="121"/>
                    </a:cubicBezTo>
                    <a:cubicBezTo>
                      <a:pt x="383" y="120"/>
                      <a:pt x="383" y="120"/>
                      <a:pt x="383" y="120"/>
                    </a:cubicBezTo>
                    <a:cubicBezTo>
                      <a:pt x="385" y="120"/>
                      <a:pt x="403" y="115"/>
                      <a:pt x="40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entury Gothic" pitchFamily="34" charset="0"/>
                </a:endParaRPr>
              </a:p>
            </p:txBody>
          </p:sp>
        </p:grpSp>
      </p:grpSp>
      <p:sp>
        <p:nvSpPr>
          <p:cNvPr id="26" name="Rectangle 25"/>
          <p:cNvSpPr/>
          <p:nvPr/>
        </p:nvSpPr>
        <p:spPr>
          <a:xfrm>
            <a:off x="6123185" y="1255006"/>
            <a:ext cx="2823140" cy="535531"/>
          </a:xfrm>
          <a:prstGeom prst="rect">
            <a:avLst/>
          </a:prstGeom>
        </p:spPr>
        <p:txBody>
          <a:bodyPr wrap="square">
            <a:spAutoFit/>
          </a:bodyPr>
          <a:lstStyle/>
          <a:p>
            <a:pPr>
              <a:lnSpc>
                <a:spcPct val="80000"/>
              </a:lnSpc>
            </a:pPr>
            <a:r>
              <a:rPr lang="en-NZ" dirty="0" smtClean="0">
                <a:solidFill>
                  <a:schemeClr val="tx1">
                    <a:lumMod val="75000"/>
                  </a:schemeClr>
                </a:solidFill>
                <a:latin typeface="Calibri" panose="020F0502020204030204" pitchFamily="34" charset="0"/>
              </a:rPr>
              <a:t>1,500 CONSUMERS SURVEYED</a:t>
            </a:r>
            <a:endParaRPr lang="en-NZ" dirty="0">
              <a:solidFill>
                <a:schemeClr val="tx1">
                  <a:lumMod val="75000"/>
                </a:schemeClr>
              </a:solidFill>
              <a:latin typeface="Calibri" panose="020F0502020204030204" pitchFamily="34" charset="0"/>
            </a:endParaRPr>
          </a:p>
        </p:txBody>
      </p:sp>
      <p:sp>
        <p:nvSpPr>
          <p:cNvPr id="27" name="Rectangle 26">
            <a:extLst>
              <a:ext uri="{FF2B5EF4-FFF2-40B4-BE49-F238E27FC236}">
                <a16:creationId xmlns:a16="http://schemas.microsoft.com/office/drawing/2014/main" xmlns="" id="{0A92C633-7CDD-47D1-B71B-A9D2CF110B92}"/>
              </a:ext>
            </a:extLst>
          </p:cNvPr>
          <p:cNvSpPr/>
          <p:nvPr/>
        </p:nvSpPr>
        <p:spPr>
          <a:xfrm>
            <a:off x="9069176" y="1041101"/>
            <a:ext cx="932209" cy="93705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Freeform 5"/>
          <p:cNvSpPr>
            <a:spLocks noEditPoints="1"/>
          </p:cNvSpPr>
          <p:nvPr/>
        </p:nvSpPr>
        <p:spPr bwMode="auto">
          <a:xfrm>
            <a:off x="9317561" y="1109963"/>
            <a:ext cx="577727" cy="780819"/>
          </a:xfrm>
          <a:custGeom>
            <a:avLst/>
            <a:gdLst>
              <a:gd name="T0" fmla="*/ 540 w 1370"/>
              <a:gd name="T1" fmla="*/ 193 h 1882"/>
              <a:gd name="T2" fmla="*/ 346 w 1370"/>
              <a:gd name="T3" fmla="*/ 387 h 1882"/>
              <a:gd name="T4" fmla="*/ 153 w 1370"/>
              <a:gd name="T5" fmla="*/ 193 h 1882"/>
              <a:gd name="T6" fmla="*/ 346 w 1370"/>
              <a:gd name="T7" fmla="*/ 0 h 1882"/>
              <a:gd name="T8" fmla="*/ 540 w 1370"/>
              <a:gd name="T9" fmla="*/ 193 h 1882"/>
              <a:gd name="T10" fmla="*/ 1314 w 1370"/>
              <a:gd name="T11" fmla="*/ 1081 h 1882"/>
              <a:gd name="T12" fmla="*/ 742 w 1370"/>
              <a:gd name="T13" fmla="*/ 1081 h 1882"/>
              <a:gd name="T14" fmla="*/ 688 w 1370"/>
              <a:gd name="T15" fmla="*/ 1135 h 1882"/>
              <a:gd name="T16" fmla="*/ 688 w 1370"/>
              <a:gd name="T17" fmla="*/ 1138 h 1882"/>
              <a:gd name="T18" fmla="*/ 1057 w 1370"/>
              <a:gd name="T19" fmla="*/ 1449 h 1882"/>
              <a:gd name="T20" fmla="*/ 1368 w 1370"/>
              <a:gd name="T21" fmla="*/ 1138 h 1882"/>
              <a:gd name="T22" fmla="*/ 1317 w 1370"/>
              <a:gd name="T23" fmla="*/ 1081 h 1882"/>
              <a:gd name="T24" fmla="*/ 1314 w 1370"/>
              <a:gd name="T25" fmla="*/ 1081 h 1882"/>
              <a:gd name="T26" fmla="*/ 789 w 1370"/>
              <a:gd name="T27" fmla="*/ 974 h 1882"/>
              <a:gd name="T28" fmla="*/ 953 w 1370"/>
              <a:gd name="T29" fmla="*/ 974 h 1882"/>
              <a:gd name="T30" fmla="*/ 1027 w 1370"/>
              <a:gd name="T31" fmla="*/ 667 h 1882"/>
              <a:gd name="T32" fmla="*/ 1102 w 1370"/>
              <a:gd name="T33" fmla="*/ 974 h 1882"/>
              <a:gd name="T34" fmla="*/ 1267 w 1370"/>
              <a:gd name="T35" fmla="*/ 974 h 1882"/>
              <a:gd name="T36" fmla="*/ 1126 w 1370"/>
              <a:gd name="T37" fmla="*/ 521 h 1882"/>
              <a:gd name="T38" fmla="*/ 1124 w 1370"/>
              <a:gd name="T39" fmla="*/ 517 h 1882"/>
              <a:gd name="T40" fmla="*/ 1123 w 1370"/>
              <a:gd name="T41" fmla="*/ 514 h 1882"/>
              <a:gd name="T42" fmla="*/ 1123 w 1370"/>
              <a:gd name="T43" fmla="*/ 514 h 1882"/>
              <a:gd name="T44" fmla="*/ 1066 w 1370"/>
              <a:gd name="T45" fmla="*/ 472 h 1882"/>
              <a:gd name="T46" fmla="*/ 552 w 1370"/>
              <a:gd name="T47" fmla="*/ 439 h 1882"/>
              <a:gd name="T48" fmla="*/ 467 w 1370"/>
              <a:gd name="T49" fmla="*/ 438 h 1882"/>
              <a:gd name="T50" fmla="*/ 461 w 1370"/>
              <a:gd name="T51" fmla="*/ 440 h 1882"/>
              <a:gd name="T52" fmla="*/ 361 w 1370"/>
              <a:gd name="T53" fmla="*/ 565 h 1882"/>
              <a:gd name="T54" fmla="*/ 334 w 1370"/>
              <a:gd name="T55" fmla="*/ 570 h 1882"/>
              <a:gd name="T56" fmla="*/ 330 w 1370"/>
              <a:gd name="T57" fmla="*/ 565 h 1882"/>
              <a:gd name="T58" fmla="*/ 230 w 1370"/>
              <a:gd name="T59" fmla="*/ 440 h 1882"/>
              <a:gd name="T60" fmla="*/ 224 w 1370"/>
              <a:gd name="T61" fmla="*/ 437 h 1882"/>
              <a:gd name="T62" fmla="*/ 163 w 1370"/>
              <a:gd name="T63" fmla="*/ 437 h 1882"/>
              <a:gd name="T64" fmla="*/ 0 w 1370"/>
              <a:gd name="T65" fmla="*/ 601 h 1882"/>
              <a:gd name="T66" fmla="*/ 1 w 1370"/>
              <a:gd name="T67" fmla="*/ 619 h 1882"/>
              <a:gd name="T68" fmla="*/ 48 w 1370"/>
              <a:gd name="T69" fmla="*/ 977 h 1882"/>
              <a:gd name="T70" fmla="*/ 138 w 1370"/>
              <a:gd name="T71" fmla="*/ 1092 h 1882"/>
              <a:gd name="T72" fmla="*/ 218 w 1370"/>
              <a:gd name="T73" fmla="*/ 1826 h 1882"/>
              <a:gd name="T74" fmla="*/ 281 w 1370"/>
              <a:gd name="T75" fmla="*/ 1882 h 1882"/>
              <a:gd name="T76" fmla="*/ 408 w 1370"/>
              <a:gd name="T77" fmla="*/ 1882 h 1882"/>
              <a:gd name="T78" fmla="*/ 470 w 1370"/>
              <a:gd name="T79" fmla="*/ 1826 h 1882"/>
              <a:gd name="T80" fmla="*/ 508 w 1370"/>
              <a:gd name="T81" fmla="*/ 1482 h 1882"/>
              <a:gd name="T82" fmla="*/ 598 w 1370"/>
              <a:gd name="T83" fmla="*/ 643 h 1882"/>
              <a:gd name="T84" fmla="*/ 606 w 1370"/>
              <a:gd name="T85" fmla="*/ 635 h 1882"/>
              <a:gd name="T86" fmla="*/ 900 w 1370"/>
              <a:gd name="T87" fmla="*/ 616 h 1882"/>
              <a:gd name="T88" fmla="*/ 789 w 1370"/>
              <a:gd name="T89" fmla="*/ 974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0" h="1882">
                <a:moveTo>
                  <a:pt x="540" y="193"/>
                </a:moveTo>
                <a:cubicBezTo>
                  <a:pt x="540" y="300"/>
                  <a:pt x="453" y="387"/>
                  <a:pt x="346" y="387"/>
                </a:cubicBezTo>
                <a:cubicBezTo>
                  <a:pt x="240" y="387"/>
                  <a:pt x="153" y="300"/>
                  <a:pt x="153" y="193"/>
                </a:cubicBezTo>
                <a:cubicBezTo>
                  <a:pt x="153" y="87"/>
                  <a:pt x="240" y="0"/>
                  <a:pt x="346" y="0"/>
                </a:cubicBezTo>
                <a:cubicBezTo>
                  <a:pt x="453" y="0"/>
                  <a:pt x="540" y="87"/>
                  <a:pt x="540" y="193"/>
                </a:cubicBezTo>
                <a:close/>
                <a:moveTo>
                  <a:pt x="1314" y="1081"/>
                </a:moveTo>
                <a:cubicBezTo>
                  <a:pt x="742" y="1081"/>
                  <a:pt x="742" y="1081"/>
                  <a:pt x="742" y="1081"/>
                </a:cubicBezTo>
                <a:cubicBezTo>
                  <a:pt x="712" y="1081"/>
                  <a:pt x="688" y="1105"/>
                  <a:pt x="688" y="1135"/>
                </a:cubicBezTo>
                <a:cubicBezTo>
                  <a:pt x="688" y="1136"/>
                  <a:pt x="688" y="1137"/>
                  <a:pt x="688" y="1138"/>
                </a:cubicBezTo>
                <a:cubicBezTo>
                  <a:pt x="704" y="1326"/>
                  <a:pt x="869" y="1465"/>
                  <a:pt x="1057" y="1449"/>
                </a:cubicBezTo>
                <a:cubicBezTo>
                  <a:pt x="1222" y="1435"/>
                  <a:pt x="1354" y="1304"/>
                  <a:pt x="1368" y="1138"/>
                </a:cubicBezTo>
                <a:cubicBezTo>
                  <a:pt x="1370" y="1109"/>
                  <a:pt x="1347" y="1083"/>
                  <a:pt x="1317" y="1081"/>
                </a:cubicBezTo>
                <a:cubicBezTo>
                  <a:pt x="1316" y="1081"/>
                  <a:pt x="1315" y="1081"/>
                  <a:pt x="1314" y="1081"/>
                </a:cubicBezTo>
                <a:close/>
                <a:moveTo>
                  <a:pt x="789" y="974"/>
                </a:moveTo>
                <a:cubicBezTo>
                  <a:pt x="953" y="974"/>
                  <a:pt x="953" y="974"/>
                  <a:pt x="953" y="974"/>
                </a:cubicBezTo>
                <a:cubicBezTo>
                  <a:pt x="1027" y="667"/>
                  <a:pt x="1027" y="667"/>
                  <a:pt x="1027" y="667"/>
                </a:cubicBezTo>
                <a:cubicBezTo>
                  <a:pt x="1102" y="974"/>
                  <a:pt x="1102" y="974"/>
                  <a:pt x="1102" y="974"/>
                </a:cubicBezTo>
                <a:cubicBezTo>
                  <a:pt x="1267" y="974"/>
                  <a:pt x="1267" y="974"/>
                  <a:pt x="1267" y="974"/>
                </a:cubicBezTo>
                <a:cubicBezTo>
                  <a:pt x="1126" y="521"/>
                  <a:pt x="1126" y="521"/>
                  <a:pt x="1126" y="521"/>
                </a:cubicBezTo>
                <a:cubicBezTo>
                  <a:pt x="1124" y="517"/>
                  <a:pt x="1124" y="517"/>
                  <a:pt x="1124" y="517"/>
                </a:cubicBezTo>
                <a:cubicBezTo>
                  <a:pt x="1123" y="514"/>
                  <a:pt x="1123" y="514"/>
                  <a:pt x="1123" y="514"/>
                </a:cubicBezTo>
                <a:cubicBezTo>
                  <a:pt x="1123" y="514"/>
                  <a:pt x="1123" y="514"/>
                  <a:pt x="1123" y="514"/>
                </a:cubicBezTo>
                <a:cubicBezTo>
                  <a:pt x="1114" y="490"/>
                  <a:pt x="1091" y="474"/>
                  <a:pt x="1066" y="472"/>
                </a:cubicBezTo>
                <a:cubicBezTo>
                  <a:pt x="552" y="439"/>
                  <a:pt x="552" y="439"/>
                  <a:pt x="552" y="439"/>
                </a:cubicBezTo>
                <a:cubicBezTo>
                  <a:pt x="467" y="438"/>
                  <a:pt x="467" y="438"/>
                  <a:pt x="467" y="438"/>
                </a:cubicBezTo>
                <a:cubicBezTo>
                  <a:pt x="464" y="438"/>
                  <a:pt x="462" y="439"/>
                  <a:pt x="461" y="440"/>
                </a:cubicBezTo>
                <a:cubicBezTo>
                  <a:pt x="361" y="565"/>
                  <a:pt x="361" y="565"/>
                  <a:pt x="361" y="565"/>
                </a:cubicBezTo>
                <a:cubicBezTo>
                  <a:pt x="354" y="574"/>
                  <a:pt x="342" y="576"/>
                  <a:pt x="334" y="570"/>
                </a:cubicBezTo>
                <a:cubicBezTo>
                  <a:pt x="332" y="568"/>
                  <a:pt x="331" y="567"/>
                  <a:pt x="330" y="565"/>
                </a:cubicBezTo>
                <a:cubicBezTo>
                  <a:pt x="230" y="440"/>
                  <a:pt x="230" y="440"/>
                  <a:pt x="230" y="440"/>
                </a:cubicBezTo>
                <a:cubicBezTo>
                  <a:pt x="228" y="439"/>
                  <a:pt x="226" y="437"/>
                  <a:pt x="224" y="437"/>
                </a:cubicBezTo>
                <a:cubicBezTo>
                  <a:pt x="163" y="437"/>
                  <a:pt x="163" y="437"/>
                  <a:pt x="163" y="437"/>
                </a:cubicBezTo>
                <a:cubicBezTo>
                  <a:pt x="73" y="437"/>
                  <a:pt x="0" y="510"/>
                  <a:pt x="0" y="601"/>
                </a:cubicBezTo>
                <a:cubicBezTo>
                  <a:pt x="0" y="607"/>
                  <a:pt x="0" y="613"/>
                  <a:pt x="1" y="619"/>
                </a:cubicBezTo>
                <a:cubicBezTo>
                  <a:pt x="48" y="977"/>
                  <a:pt x="48" y="977"/>
                  <a:pt x="48" y="977"/>
                </a:cubicBezTo>
                <a:cubicBezTo>
                  <a:pt x="54" y="1029"/>
                  <a:pt x="89" y="1074"/>
                  <a:pt x="138" y="1092"/>
                </a:cubicBezTo>
                <a:cubicBezTo>
                  <a:pt x="218" y="1826"/>
                  <a:pt x="218" y="1826"/>
                  <a:pt x="218" y="1826"/>
                </a:cubicBezTo>
                <a:cubicBezTo>
                  <a:pt x="222" y="1858"/>
                  <a:pt x="249" y="1882"/>
                  <a:pt x="281" y="1882"/>
                </a:cubicBezTo>
                <a:cubicBezTo>
                  <a:pt x="408" y="1882"/>
                  <a:pt x="408" y="1882"/>
                  <a:pt x="408" y="1882"/>
                </a:cubicBezTo>
                <a:cubicBezTo>
                  <a:pt x="440" y="1882"/>
                  <a:pt x="467" y="1858"/>
                  <a:pt x="470" y="1826"/>
                </a:cubicBezTo>
                <a:cubicBezTo>
                  <a:pt x="508" y="1482"/>
                  <a:pt x="508" y="1482"/>
                  <a:pt x="508" y="1482"/>
                </a:cubicBezTo>
                <a:cubicBezTo>
                  <a:pt x="598" y="643"/>
                  <a:pt x="598" y="643"/>
                  <a:pt x="598" y="643"/>
                </a:cubicBezTo>
                <a:cubicBezTo>
                  <a:pt x="598" y="639"/>
                  <a:pt x="601" y="635"/>
                  <a:pt x="606" y="635"/>
                </a:cubicBezTo>
                <a:cubicBezTo>
                  <a:pt x="900" y="616"/>
                  <a:pt x="900" y="616"/>
                  <a:pt x="900" y="616"/>
                </a:cubicBezTo>
                <a:lnTo>
                  <a:pt x="789" y="974"/>
                </a:ln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28" name="Rectangle 27"/>
          <p:cNvSpPr/>
          <p:nvPr/>
        </p:nvSpPr>
        <p:spPr>
          <a:xfrm>
            <a:off x="10074679" y="1169332"/>
            <a:ext cx="2066840" cy="757130"/>
          </a:xfrm>
          <a:prstGeom prst="rect">
            <a:avLst/>
          </a:prstGeom>
        </p:spPr>
        <p:txBody>
          <a:bodyPr wrap="square">
            <a:spAutoFit/>
          </a:bodyPr>
          <a:lstStyle/>
          <a:p>
            <a:pPr>
              <a:lnSpc>
                <a:spcPct val="80000"/>
              </a:lnSpc>
            </a:pPr>
            <a:r>
              <a:rPr lang="en-NZ" dirty="0" smtClean="0">
                <a:solidFill>
                  <a:schemeClr val="tx1">
                    <a:lumMod val="75000"/>
                  </a:schemeClr>
                </a:solidFill>
                <a:latin typeface="Calibri" panose="020F0502020204030204" pitchFamily="34" charset="0"/>
              </a:rPr>
              <a:t>DATA WEIGHTED TO BE REPRESENTATIVE OF NZ</a:t>
            </a:r>
            <a:endParaRPr lang="en-NZ" dirty="0">
              <a:solidFill>
                <a:schemeClr val="tx1">
                  <a:lumMod val="75000"/>
                </a:schemeClr>
              </a:solidFill>
              <a:latin typeface="Calibri" panose="020F0502020204030204" pitchFamily="34" charset="0"/>
            </a:endParaRPr>
          </a:p>
        </p:txBody>
      </p:sp>
      <p:sp>
        <p:nvSpPr>
          <p:cNvPr id="29" name="Rectangle 28"/>
          <p:cNvSpPr/>
          <p:nvPr/>
        </p:nvSpPr>
        <p:spPr>
          <a:xfrm rot="16200000">
            <a:off x="-1605003" y="2734748"/>
            <a:ext cx="4104807" cy="646331"/>
          </a:xfrm>
          <a:prstGeom prst="rect">
            <a:avLst/>
          </a:prstGeom>
          <a:noFill/>
        </p:spPr>
        <p:txBody>
          <a:bodyPr wrap="square">
            <a:spAutoFit/>
          </a:bodyPr>
          <a:lstStyle/>
          <a:p>
            <a:pPr algn="ctr"/>
            <a:r>
              <a:rPr lang="en-NZ" b="1" spc="300" dirty="0" smtClean="0">
                <a:solidFill>
                  <a:schemeClr val="bg1"/>
                </a:solidFill>
                <a:latin typeface="Calibri" panose="020F0502020204030204" pitchFamily="34" charset="0"/>
              </a:rPr>
              <a:t>FOCUS ON PROBLEMS WITH PRODUCTS AND SERVICES</a:t>
            </a:r>
            <a:endParaRPr lang="en-NZ" b="1" spc="300" dirty="0">
              <a:solidFill>
                <a:schemeClr val="bg1"/>
              </a:solidFill>
              <a:latin typeface="Calibri" panose="020F0502020204030204" pitchFamily="34" charset="0"/>
            </a:endParaRPr>
          </a:p>
        </p:txBody>
      </p:sp>
      <p:sp>
        <p:nvSpPr>
          <p:cNvPr id="37" name="Rectangle 36">
            <a:extLst>
              <a:ext uri="{FF2B5EF4-FFF2-40B4-BE49-F238E27FC236}">
                <a16:creationId xmlns:a16="http://schemas.microsoft.com/office/drawing/2014/main" xmlns="" id="{0A92C633-7CDD-47D1-B71B-A9D2CF110B92}"/>
              </a:ext>
            </a:extLst>
          </p:cNvPr>
          <p:cNvSpPr/>
          <p:nvPr/>
        </p:nvSpPr>
        <p:spPr>
          <a:xfrm>
            <a:off x="329610" y="5437475"/>
            <a:ext cx="932209" cy="937056"/>
          </a:xfrm>
          <a:prstGeom prst="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516745" y="5543534"/>
            <a:ext cx="557937" cy="830997"/>
          </a:xfrm>
          <a:prstGeom prst="rect">
            <a:avLst/>
          </a:prstGeom>
        </p:spPr>
        <p:txBody>
          <a:bodyPr wrap="square">
            <a:spAutoFit/>
          </a:bodyPr>
          <a:lstStyle/>
          <a:p>
            <a:pPr>
              <a:lnSpc>
                <a:spcPct val="80000"/>
              </a:lnSpc>
            </a:pPr>
            <a:r>
              <a:rPr lang="en-NZ" sz="6000" b="1" dirty="0" smtClean="0">
                <a:solidFill>
                  <a:schemeClr val="bg1"/>
                </a:solidFill>
                <a:latin typeface="Calibri" panose="020F0502020204030204" pitchFamily="34" charset="0"/>
              </a:rPr>
              <a:t>?</a:t>
            </a:r>
            <a:endParaRPr lang="en-NZ" sz="6000" b="1" dirty="0">
              <a:solidFill>
                <a:schemeClr val="bg1"/>
              </a:solidFill>
              <a:latin typeface="Calibri" panose="020F0502020204030204" pitchFamily="34" charset="0"/>
            </a:endParaRPr>
          </a:p>
        </p:txBody>
      </p:sp>
      <p:sp>
        <p:nvSpPr>
          <p:cNvPr id="39" name="Content Placeholder 1"/>
          <p:cNvSpPr txBox="1">
            <a:spLocks/>
          </p:cNvSpPr>
          <p:nvPr/>
        </p:nvSpPr>
        <p:spPr>
          <a:xfrm>
            <a:off x="1456647" y="5565634"/>
            <a:ext cx="10550090" cy="842402"/>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lang="en-NZ" sz="1600" dirty="0" smtClean="0">
                <a:solidFill>
                  <a:schemeClr val="bg1"/>
                </a:solidFill>
              </a:rPr>
              <a:t>The questionnaire was drafted by Colmar </a:t>
            </a:r>
            <a:r>
              <a:rPr lang="en-NZ" sz="1600" dirty="0" err="1" smtClean="0">
                <a:solidFill>
                  <a:schemeClr val="bg1"/>
                </a:solidFill>
              </a:rPr>
              <a:t>Brunton</a:t>
            </a:r>
            <a:r>
              <a:rPr lang="en-NZ" sz="1600" dirty="0" smtClean="0">
                <a:solidFill>
                  <a:schemeClr val="bg1"/>
                </a:solidFill>
              </a:rPr>
              <a:t> in close consultation with MBIE. The full questionnaire is provided in Appendix A.</a:t>
            </a:r>
            <a:endParaRPr lang="en-NZ" sz="1600" dirty="0">
              <a:solidFill>
                <a:schemeClr val="bg1"/>
              </a:solidFill>
            </a:endParaRPr>
          </a:p>
        </p:txBody>
      </p:sp>
    </p:spTree>
    <p:extLst>
      <p:ext uri="{BB962C8B-B14F-4D97-AF65-F5344CB8AC3E}">
        <p14:creationId xmlns:p14="http://schemas.microsoft.com/office/powerpoint/2010/main" val="1576290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STRUCTURE OF INTERVIEWS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879185838"/>
              </p:ext>
            </p:extLst>
          </p:nvPr>
        </p:nvGraphicFramePr>
        <p:xfrm>
          <a:off x="345500" y="819151"/>
          <a:ext cx="11408349" cy="5140460"/>
        </p:xfrm>
        <a:graphic>
          <a:graphicData uri="http://schemas.openxmlformats.org/drawingml/2006/table">
            <a:tbl>
              <a:tblPr firstRow="1" bandRow="1">
                <a:tableStyleId>{2D5ABB26-0587-4C30-8999-92F81FD0307C}</a:tableStyleId>
              </a:tblPr>
              <a:tblGrid>
                <a:gridCol w="11408349">
                  <a:extLst>
                    <a:ext uri="{9D8B030D-6E8A-4147-A177-3AD203B41FA5}">
                      <a16:colId xmlns:a16="http://schemas.microsoft.com/office/drawing/2014/main" xmlns="" val="20000"/>
                    </a:ext>
                  </a:extLst>
                </a:gridCol>
              </a:tblGrid>
              <a:tr h="253615">
                <a:tc>
                  <a:txBody>
                    <a:bodyPr/>
                    <a:lstStyle/>
                    <a:p>
                      <a:pPr marL="0" algn="l" defTabSz="914400" rtl="0" eaLnBrk="1" latinLnBrk="0" hangingPunct="1"/>
                      <a:r>
                        <a:rPr lang="en-NZ" sz="1200" b="1" kern="1200" spc="0" dirty="0" smtClean="0">
                          <a:solidFill>
                            <a:schemeClr val="bg1"/>
                          </a:solidFill>
                          <a:latin typeface="+mn-lt"/>
                          <a:ea typeface="+mn-ea"/>
                          <a:cs typeface="+mn-cs"/>
                        </a:rPr>
                        <a:t>IN-DEPTH</a:t>
                      </a:r>
                      <a:endParaRPr lang="en-NZ" sz="1200" b="1" kern="1200" spc="0" dirty="0">
                        <a:solidFill>
                          <a:schemeClr val="bg1"/>
                        </a:solidFill>
                        <a:latin typeface="+mn-lt"/>
                        <a:ea typeface="+mn-ea"/>
                        <a:cs typeface="+mn-cs"/>
                      </a:endParaRPr>
                    </a:p>
                  </a:txBody>
                  <a:tcPr anchor="ctr">
                    <a:solidFill>
                      <a:srgbClr val="1AADD0"/>
                    </a:solidFill>
                  </a:tcPr>
                </a:tc>
                <a:extLst>
                  <a:ext uri="{0D108BD9-81ED-4DB2-BD59-A6C34878D82A}">
                    <a16:rowId xmlns:a16="http://schemas.microsoft.com/office/drawing/2014/main" xmlns="" val="10001"/>
                  </a:ext>
                </a:extLst>
              </a:tr>
              <a:tr h="2481552">
                <a:tc>
                  <a:txBody>
                    <a:bodyPr/>
                    <a:lstStyle/>
                    <a:p>
                      <a:pPr>
                        <a:lnSpc>
                          <a:spcPct val="107000"/>
                        </a:lnSpc>
                        <a:spcBef>
                          <a:spcPts val="600"/>
                        </a:spcBef>
                        <a:spcAft>
                          <a:spcPts val="600"/>
                        </a:spcAft>
                      </a:pPr>
                      <a:r>
                        <a:rPr lang="en-US" sz="1000" dirty="0" smtClean="0"/>
                        <a:t>1. Introduction</a:t>
                      </a:r>
                      <a:r>
                        <a:rPr lang="en-NZ" sz="1000" baseline="0" dirty="0" smtClean="0"/>
                        <a:t> (</a:t>
                      </a:r>
                      <a:r>
                        <a:rPr lang="en-NZ" sz="1000" dirty="0" smtClean="0"/>
                        <a:t>Purpose: To introduce the research process)</a:t>
                      </a:r>
                    </a:p>
                    <a:p>
                      <a:pPr>
                        <a:lnSpc>
                          <a:spcPct val="107000"/>
                        </a:lnSpc>
                        <a:spcBef>
                          <a:spcPts val="600"/>
                        </a:spcBef>
                        <a:spcAft>
                          <a:spcPts val="600"/>
                        </a:spcAft>
                      </a:pPr>
                      <a:r>
                        <a:rPr lang="en-US" sz="1000" dirty="0" smtClean="0"/>
                        <a:t>2. Warm up and contextualisation</a:t>
                      </a:r>
                      <a:r>
                        <a:rPr lang="en-US" sz="1000" baseline="0" dirty="0" smtClean="0"/>
                        <a:t> (</a:t>
                      </a:r>
                      <a:r>
                        <a:rPr lang="en-NZ" sz="1000" dirty="0" smtClean="0"/>
                        <a:t>Purpose: To warm up participants and set the context for discussion) </a:t>
                      </a:r>
                    </a:p>
                    <a:p>
                      <a:pPr>
                        <a:lnSpc>
                          <a:spcPct val="107000"/>
                        </a:lnSpc>
                        <a:spcBef>
                          <a:spcPts val="600"/>
                        </a:spcBef>
                        <a:spcAft>
                          <a:spcPts val="600"/>
                        </a:spcAft>
                      </a:pPr>
                      <a:r>
                        <a:rPr lang="en-US" sz="1000" dirty="0" smtClean="0"/>
                        <a:t>3. Current behaviour and understanding</a:t>
                      </a:r>
                      <a:r>
                        <a:rPr lang="en-US" sz="1000" baseline="0" dirty="0" smtClean="0"/>
                        <a:t> (</a:t>
                      </a:r>
                      <a:r>
                        <a:rPr lang="en-NZ" sz="1000" dirty="0" smtClean="0"/>
                        <a:t>Purpose: To explore the top of mind perceptions and behaviour with regard to Consumer Rights, CGA)</a:t>
                      </a:r>
                    </a:p>
                    <a:p>
                      <a:pPr>
                        <a:lnSpc>
                          <a:spcPct val="107000"/>
                        </a:lnSpc>
                        <a:spcBef>
                          <a:spcPts val="1200"/>
                        </a:spcBef>
                        <a:spcAft>
                          <a:spcPts val="600"/>
                        </a:spcAft>
                      </a:pPr>
                      <a:r>
                        <a:rPr lang="en-US" sz="1000" dirty="0" smtClean="0"/>
                        <a:t>4. Journey Mapping</a:t>
                      </a:r>
                      <a:r>
                        <a:rPr lang="en-US" sz="1000" baseline="0" dirty="0" smtClean="0"/>
                        <a:t> (</a:t>
                      </a:r>
                      <a:r>
                        <a:rPr lang="en-NZ" sz="1000" dirty="0" smtClean="0"/>
                        <a:t>Purpose: To document and understand the story: experiences, methods, sources, experiences – real action taken, reasons and feelings associated) </a:t>
                      </a:r>
                    </a:p>
                    <a:p>
                      <a:pPr>
                        <a:lnSpc>
                          <a:spcPct val="107000"/>
                        </a:lnSpc>
                        <a:spcBef>
                          <a:spcPts val="1200"/>
                        </a:spcBef>
                        <a:spcAft>
                          <a:spcPts val="600"/>
                        </a:spcAft>
                      </a:pPr>
                      <a:r>
                        <a:rPr lang="en-US" sz="1000" dirty="0" smtClean="0"/>
                        <a:t>5. Motivations (Projection)</a:t>
                      </a:r>
                      <a:r>
                        <a:rPr lang="en-US" sz="1000" baseline="0" dirty="0" smtClean="0"/>
                        <a:t> (</a:t>
                      </a:r>
                      <a:r>
                        <a:rPr lang="en-NZ" sz="1000" dirty="0" smtClean="0"/>
                        <a:t>Purpose: To explore motivations, barriers and beliefs around engaging with consumer rights, CGA)</a:t>
                      </a:r>
                    </a:p>
                    <a:p>
                      <a:pPr>
                        <a:lnSpc>
                          <a:spcPct val="107000"/>
                        </a:lnSpc>
                        <a:spcBef>
                          <a:spcPts val="1200"/>
                        </a:spcBef>
                        <a:spcAft>
                          <a:spcPts val="600"/>
                        </a:spcAft>
                      </a:pPr>
                      <a:r>
                        <a:rPr lang="en-US" sz="1000" dirty="0" smtClean="0"/>
                        <a:t>5. Behavioural insights</a:t>
                      </a:r>
                      <a:r>
                        <a:rPr lang="en-US" sz="1000" baseline="0" dirty="0" smtClean="0"/>
                        <a:t> (</a:t>
                      </a:r>
                      <a:r>
                        <a:rPr lang="en-NZ" sz="1000" dirty="0" smtClean="0"/>
                        <a:t>Purpose: To explore obstructions.  To identify potential strategies to influence behaviour)</a:t>
                      </a:r>
                    </a:p>
                    <a:p>
                      <a:pPr>
                        <a:lnSpc>
                          <a:spcPct val="107000"/>
                        </a:lnSpc>
                        <a:spcBef>
                          <a:spcPts val="600"/>
                        </a:spcBef>
                        <a:spcAft>
                          <a:spcPts val="600"/>
                        </a:spcAft>
                      </a:pPr>
                      <a:r>
                        <a:rPr lang="en-US" sz="1000" dirty="0" smtClean="0"/>
                        <a:t>8. Summary</a:t>
                      </a:r>
                      <a:r>
                        <a:rPr lang="en-US" sz="1000" baseline="0" dirty="0" smtClean="0"/>
                        <a:t> (</a:t>
                      </a:r>
                      <a:r>
                        <a:rPr lang="en-NZ" sz="1000" dirty="0" smtClean="0"/>
                        <a:t>Purpose: To summarise thoughts)</a:t>
                      </a:r>
                    </a:p>
                  </a:txBody>
                  <a:tcPr anchor="ctr">
                    <a:solidFill>
                      <a:schemeClr val="bg1">
                        <a:lumMod val="95000"/>
                      </a:schemeClr>
                    </a:solidFill>
                  </a:tcPr>
                </a:tc>
                <a:extLst>
                  <a:ext uri="{0D108BD9-81ED-4DB2-BD59-A6C34878D82A}">
                    <a16:rowId xmlns:a16="http://schemas.microsoft.com/office/drawing/2014/main" xmlns="" val="10002"/>
                  </a:ext>
                </a:extLst>
              </a:tr>
              <a:tr h="253615">
                <a:tc>
                  <a:txBody>
                    <a:bodyPr/>
                    <a:lstStyle/>
                    <a:p>
                      <a:r>
                        <a:rPr lang="en-NZ" sz="1200" b="1" kern="1200" spc="0" dirty="0" smtClean="0">
                          <a:solidFill>
                            <a:schemeClr val="bg1"/>
                          </a:solidFill>
                          <a:latin typeface="+mn-lt"/>
                          <a:ea typeface="+mn-ea"/>
                          <a:cs typeface="+mn-cs"/>
                        </a:rPr>
                        <a:t>TELEPHONE</a:t>
                      </a:r>
                      <a:endParaRPr lang="en-NZ" sz="1200" b="1" kern="1200" spc="0" dirty="0">
                        <a:solidFill>
                          <a:schemeClr val="bg1"/>
                        </a:solidFill>
                        <a:latin typeface="+mn-lt"/>
                        <a:ea typeface="+mn-ea"/>
                        <a:cs typeface="+mn-cs"/>
                      </a:endParaRPr>
                    </a:p>
                  </a:txBody>
                  <a:tcPr anchor="ctr">
                    <a:solidFill>
                      <a:srgbClr val="1AADD0"/>
                    </a:solidFill>
                  </a:tcPr>
                </a:tc>
                <a:extLst>
                  <a:ext uri="{0D108BD9-81ED-4DB2-BD59-A6C34878D82A}">
                    <a16:rowId xmlns:a16="http://schemas.microsoft.com/office/drawing/2014/main" xmlns="" val="10010"/>
                  </a:ext>
                </a:extLst>
              </a:tr>
              <a:tr h="2110268">
                <a:tc>
                  <a:txBody>
                    <a:bodyPr/>
                    <a:lstStyle/>
                    <a:p>
                      <a:pPr>
                        <a:lnSpc>
                          <a:spcPct val="107000"/>
                        </a:lnSpc>
                        <a:spcBef>
                          <a:spcPts val="600"/>
                        </a:spcBef>
                        <a:spcAft>
                          <a:spcPts val="600"/>
                        </a:spcAft>
                      </a:pPr>
                      <a:r>
                        <a:rPr lang="en-US" sz="1000" dirty="0" smtClean="0"/>
                        <a:t>1. Introduction</a:t>
                      </a:r>
                      <a:r>
                        <a:rPr lang="en-NZ" sz="1000" baseline="0" dirty="0" smtClean="0"/>
                        <a:t> (</a:t>
                      </a:r>
                      <a:r>
                        <a:rPr lang="en-NZ" sz="1000" dirty="0" smtClean="0"/>
                        <a:t>Purpose: To introduce the research process)</a:t>
                      </a:r>
                    </a:p>
                    <a:p>
                      <a:pPr>
                        <a:lnSpc>
                          <a:spcPct val="107000"/>
                        </a:lnSpc>
                        <a:spcBef>
                          <a:spcPts val="600"/>
                        </a:spcBef>
                        <a:spcAft>
                          <a:spcPts val="600"/>
                        </a:spcAft>
                      </a:pPr>
                      <a:r>
                        <a:rPr lang="en-US" sz="1000" dirty="0" smtClean="0"/>
                        <a:t>2. Warm up and contextualisation</a:t>
                      </a:r>
                      <a:r>
                        <a:rPr lang="en-US" sz="1000" baseline="0" dirty="0" smtClean="0"/>
                        <a:t> (</a:t>
                      </a:r>
                      <a:r>
                        <a:rPr lang="en-NZ" sz="1000" dirty="0" smtClean="0"/>
                        <a:t>Purpose: To warm up participants and set the context for discussion)  </a:t>
                      </a:r>
                    </a:p>
                    <a:p>
                      <a:pPr>
                        <a:lnSpc>
                          <a:spcPct val="107000"/>
                        </a:lnSpc>
                        <a:spcBef>
                          <a:spcPts val="1200"/>
                        </a:spcBef>
                        <a:spcAft>
                          <a:spcPts val="600"/>
                        </a:spcAft>
                      </a:pPr>
                      <a:r>
                        <a:rPr lang="en-US" sz="1000" dirty="0" smtClean="0"/>
                        <a:t>3. Journey Mapping Discussion</a:t>
                      </a:r>
                      <a:r>
                        <a:rPr lang="en-US" sz="1000" baseline="0" dirty="0" smtClean="0"/>
                        <a:t> (</a:t>
                      </a:r>
                      <a:r>
                        <a:rPr lang="en-NZ" sz="1000" dirty="0" smtClean="0"/>
                        <a:t>Purpose: To document and understand the story: experiences, methods, sources, experiences – real action taken, reasons and feelings associated. Probe around an IDEAL if time allows; REFER PRE-TASK)</a:t>
                      </a:r>
                    </a:p>
                    <a:p>
                      <a:pPr>
                        <a:lnSpc>
                          <a:spcPct val="107000"/>
                        </a:lnSpc>
                        <a:spcBef>
                          <a:spcPts val="1200"/>
                        </a:spcBef>
                        <a:spcAft>
                          <a:spcPts val="600"/>
                        </a:spcAft>
                      </a:pPr>
                      <a:r>
                        <a:rPr lang="en-NZ" sz="1000" dirty="0" smtClean="0"/>
                        <a:t>4.</a:t>
                      </a:r>
                      <a:r>
                        <a:rPr lang="en-NZ" sz="1000" baseline="0" dirty="0" smtClean="0"/>
                        <a:t> </a:t>
                      </a:r>
                      <a:r>
                        <a:rPr lang="en-US" sz="1000" dirty="0" smtClean="0"/>
                        <a:t>Closure</a:t>
                      </a:r>
                      <a:r>
                        <a:rPr lang="en-US" sz="1000" baseline="0" dirty="0" smtClean="0"/>
                        <a:t> (</a:t>
                      </a:r>
                      <a:r>
                        <a:rPr lang="en-NZ" sz="1000" dirty="0" smtClean="0"/>
                        <a:t>Purpose: To summarise thoughts) </a:t>
                      </a:r>
                    </a:p>
                  </a:txBody>
                  <a:tcPr anchor="ctr">
                    <a:solidFill>
                      <a:schemeClr val="bg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92019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PROBLEM SECTOR WORKSHOPS</a:t>
            </a:r>
            <a:endParaRPr lang="en-NZ" dirty="0"/>
          </a:p>
        </p:txBody>
      </p:sp>
      <p:graphicFrame>
        <p:nvGraphicFramePr>
          <p:cNvPr id="4" name="Table 3"/>
          <p:cNvGraphicFramePr>
            <a:graphicFrameLocks noGrp="1"/>
          </p:cNvGraphicFramePr>
          <p:nvPr>
            <p:extLst/>
          </p:nvPr>
        </p:nvGraphicFramePr>
        <p:xfrm>
          <a:off x="334297" y="768352"/>
          <a:ext cx="11408350" cy="5133277"/>
        </p:xfrm>
        <a:graphic>
          <a:graphicData uri="http://schemas.openxmlformats.org/drawingml/2006/table">
            <a:tbl>
              <a:tblPr firstRow="1" bandRow="1">
                <a:tableStyleId>{2D5ABB26-0587-4C30-8999-92F81FD0307C}</a:tableStyleId>
              </a:tblPr>
              <a:tblGrid>
                <a:gridCol w="5704175">
                  <a:extLst>
                    <a:ext uri="{9D8B030D-6E8A-4147-A177-3AD203B41FA5}">
                      <a16:colId xmlns:a16="http://schemas.microsoft.com/office/drawing/2014/main" xmlns="" val="20000"/>
                    </a:ext>
                  </a:extLst>
                </a:gridCol>
                <a:gridCol w="5704175"/>
              </a:tblGrid>
              <a:tr h="231030">
                <a:tc gridSpan="2">
                  <a:txBody>
                    <a:bodyPr/>
                    <a:lstStyle/>
                    <a:p>
                      <a:pPr marL="0" algn="l" defTabSz="914400" rtl="0" eaLnBrk="1" latinLnBrk="0" hangingPunct="1"/>
                      <a:r>
                        <a:rPr lang="en-NZ" sz="1200" b="1" kern="1200" spc="0" dirty="0" smtClean="0">
                          <a:solidFill>
                            <a:schemeClr val="bg1"/>
                          </a:solidFill>
                          <a:latin typeface="+mn-lt"/>
                          <a:ea typeface="+mn-ea"/>
                          <a:cs typeface="+mn-cs"/>
                        </a:rPr>
                        <a:t>WORKSHOP</a:t>
                      </a:r>
                      <a:r>
                        <a:rPr lang="en-NZ" sz="1200" b="1" kern="1200" spc="0" dirty="0" smtClean="0">
                          <a:solidFill>
                            <a:srgbClr val="1AADD0"/>
                          </a:solidFill>
                          <a:latin typeface="+mn-lt"/>
                          <a:ea typeface="+mn-ea"/>
                          <a:cs typeface="+mn-cs"/>
                        </a:rPr>
                        <a:t> </a:t>
                      </a:r>
                      <a:r>
                        <a:rPr lang="en-NZ" sz="1200" b="1" kern="1200" spc="0" dirty="0" smtClean="0">
                          <a:solidFill>
                            <a:schemeClr val="bg1"/>
                          </a:solidFill>
                          <a:latin typeface="+mn-lt"/>
                          <a:ea typeface="+mn-ea"/>
                          <a:cs typeface="+mn-cs"/>
                        </a:rPr>
                        <a:t>STRUCTURE</a:t>
                      </a:r>
                      <a:endParaRPr lang="en-NZ" sz="1200" b="1" kern="1200" spc="0" dirty="0">
                        <a:solidFill>
                          <a:schemeClr val="bg1"/>
                        </a:solidFill>
                        <a:latin typeface="+mn-lt"/>
                        <a:ea typeface="+mn-ea"/>
                        <a:cs typeface="+mn-cs"/>
                      </a:endParaRPr>
                    </a:p>
                  </a:txBody>
                  <a:tcPr anchor="ctr">
                    <a:solidFill>
                      <a:srgbClr val="82AB1D"/>
                    </a:solidFill>
                  </a:tcPr>
                </a:tc>
                <a:tc hMerge="1">
                  <a:txBody>
                    <a:bodyPr/>
                    <a:lstStyle/>
                    <a:p>
                      <a:pPr marL="0" algn="l" defTabSz="914400" rtl="0" eaLnBrk="1" latinLnBrk="0" hangingPunct="1"/>
                      <a:endParaRPr lang="en-NZ" sz="1200" b="1" kern="1200" spc="0" dirty="0">
                        <a:solidFill>
                          <a:srgbClr val="1AADD0"/>
                        </a:solidFill>
                        <a:latin typeface="+mn-lt"/>
                        <a:ea typeface="+mn-ea"/>
                        <a:cs typeface="+mn-cs"/>
                      </a:endParaRPr>
                    </a:p>
                  </a:txBody>
                  <a:tcPr anchor="ctr">
                    <a:solidFill>
                      <a:srgbClr val="82AB1D"/>
                    </a:solidFill>
                  </a:tcPr>
                </a:tc>
                <a:extLst>
                  <a:ext uri="{0D108BD9-81ED-4DB2-BD59-A6C34878D82A}">
                    <a16:rowId xmlns:a16="http://schemas.microsoft.com/office/drawing/2014/main" xmlns="" val="10001"/>
                  </a:ext>
                </a:extLst>
              </a:tr>
              <a:tr h="1887924">
                <a:tc>
                  <a:txBody>
                    <a:bodyPr/>
                    <a:lstStyle/>
                    <a:p>
                      <a:pPr>
                        <a:lnSpc>
                          <a:spcPct val="100000"/>
                        </a:lnSpc>
                        <a:spcBef>
                          <a:spcPts val="600"/>
                        </a:spcBef>
                        <a:spcAft>
                          <a:spcPts val="600"/>
                        </a:spcAft>
                      </a:pPr>
                      <a:r>
                        <a:rPr lang="en-US" sz="1000" dirty="0" smtClean="0"/>
                        <a:t>1. Introduction &amp; General Info</a:t>
                      </a:r>
                      <a:endParaRPr lang="en-NZ" sz="1000" dirty="0" smtClean="0"/>
                    </a:p>
                    <a:p>
                      <a:pPr>
                        <a:lnSpc>
                          <a:spcPct val="100000"/>
                        </a:lnSpc>
                        <a:spcBef>
                          <a:spcPts val="600"/>
                        </a:spcBef>
                        <a:spcAft>
                          <a:spcPts val="600"/>
                        </a:spcAft>
                      </a:pPr>
                      <a:r>
                        <a:rPr lang="en-US" sz="1000" dirty="0" smtClean="0"/>
                        <a:t>2. Warm up and contextualisation; sharing of individual stories  </a:t>
                      </a:r>
                      <a:endParaRPr lang="en-NZ" sz="1000" dirty="0" smtClean="0"/>
                    </a:p>
                    <a:p>
                      <a:pPr>
                        <a:lnSpc>
                          <a:spcPct val="100000"/>
                        </a:lnSpc>
                        <a:spcBef>
                          <a:spcPts val="1200"/>
                        </a:spcBef>
                        <a:spcAft>
                          <a:spcPts val="600"/>
                        </a:spcAft>
                      </a:pPr>
                      <a:r>
                        <a:rPr lang="en-US" sz="1000" dirty="0" smtClean="0"/>
                        <a:t>3. Present hypothesized journey of service issues (based on preceding interviews)</a:t>
                      </a:r>
                    </a:p>
                    <a:p>
                      <a:pPr>
                        <a:lnSpc>
                          <a:spcPct val="100000"/>
                        </a:lnSpc>
                        <a:spcBef>
                          <a:spcPts val="1200"/>
                        </a:spcBef>
                        <a:spcAft>
                          <a:spcPts val="600"/>
                        </a:spcAft>
                      </a:pPr>
                      <a:r>
                        <a:rPr lang="en-US" sz="1000" dirty="0" smtClean="0"/>
                        <a:t>4. Discuss and re-create, challenge and refine with focus on their experiences in problem sector</a:t>
                      </a:r>
                    </a:p>
                    <a:p>
                      <a:pPr>
                        <a:lnSpc>
                          <a:spcPct val="100000"/>
                        </a:lnSpc>
                        <a:spcBef>
                          <a:spcPts val="1200"/>
                        </a:spcBef>
                        <a:spcAft>
                          <a:spcPts val="600"/>
                        </a:spcAft>
                      </a:pPr>
                      <a:r>
                        <a:rPr lang="en-US" sz="1000" dirty="0" smtClean="0"/>
                        <a:t>5. Discussion of ideal (actions of individual, provider, other)</a:t>
                      </a:r>
                      <a:r>
                        <a:rPr lang="en-NZ" sz="1000" dirty="0" smtClean="0"/>
                        <a:t>	</a:t>
                      </a:r>
                    </a:p>
                    <a:p>
                      <a:pPr>
                        <a:lnSpc>
                          <a:spcPct val="150000"/>
                        </a:lnSpc>
                        <a:spcAft>
                          <a:spcPts val="800"/>
                        </a:spcAft>
                      </a:pPr>
                      <a:r>
                        <a:rPr lang="en-NZ" sz="1000" dirty="0" smtClean="0"/>
                        <a:t>6. Final Review</a:t>
                      </a:r>
                    </a:p>
                    <a:p>
                      <a:pPr>
                        <a:lnSpc>
                          <a:spcPct val="150000"/>
                        </a:lnSpc>
                        <a:spcAft>
                          <a:spcPts val="800"/>
                        </a:spcAft>
                      </a:pPr>
                      <a:r>
                        <a:rPr lang="en-NZ" sz="1000" dirty="0" smtClean="0"/>
                        <a:t>7. Closing</a:t>
                      </a:r>
                      <a:endParaRPr lang="en-NZ" sz="1000" dirty="0"/>
                    </a:p>
                  </a:txBody>
                  <a:tcPr anchor="ctr">
                    <a:solidFill>
                      <a:schemeClr val="bg1">
                        <a:lumMod val="95000"/>
                      </a:schemeClr>
                    </a:solidFill>
                  </a:tcPr>
                </a:tc>
                <a:tc>
                  <a:txBody>
                    <a:bodyPr/>
                    <a:lstStyle/>
                    <a:p>
                      <a:pPr>
                        <a:lnSpc>
                          <a:spcPct val="107000"/>
                        </a:lnSpc>
                        <a:spcAft>
                          <a:spcPts val="800"/>
                        </a:spcAft>
                      </a:pPr>
                      <a:endParaRPr lang="en-NZ" sz="1000" dirty="0"/>
                    </a:p>
                  </a:txBody>
                  <a:tcPr anchor="ctr">
                    <a:solidFill>
                      <a:schemeClr val="bg1">
                        <a:lumMod val="95000"/>
                      </a:schemeClr>
                    </a:solidFill>
                  </a:tcPr>
                </a:tc>
                <a:extLst>
                  <a:ext uri="{0D108BD9-81ED-4DB2-BD59-A6C34878D82A}">
                    <a16:rowId xmlns:a16="http://schemas.microsoft.com/office/drawing/2014/main" xmlns="" val="10002"/>
                  </a:ext>
                </a:extLst>
              </a:tr>
              <a:tr h="231030">
                <a:tc gridSpan="2">
                  <a:txBody>
                    <a:bodyPr/>
                    <a:lstStyle/>
                    <a:p>
                      <a:r>
                        <a:rPr lang="en-NZ" sz="1200" b="1" kern="1200" spc="0" dirty="0" smtClean="0">
                          <a:solidFill>
                            <a:schemeClr val="bg1"/>
                          </a:solidFill>
                          <a:latin typeface="+mn-lt"/>
                          <a:ea typeface="+mn-ea"/>
                          <a:cs typeface="+mn-cs"/>
                        </a:rPr>
                        <a:t>HYPOTHESIZED JOURNEY FORMAT (SERVICES IN GENERAL)</a:t>
                      </a:r>
                      <a:endParaRPr lang="en-NZ" sz="1200" b="1" kern="1200" spc="0" dirty="0">
                        <a:solidFill>
                          <a:schemeClr val="bg1"/>
                        </a:solidFill>
                        <a:latin typeface="+mn-lt"/>
                        <a:ea typeface="+mn-ea"/>
                        <a:cs typeface="+mn-cs"/>
                      </a:endParaRPr>
                    </a:p>
                  </a:txBody>
                  <a:tcPr anchor="ctr">
                    <a:solidFill>
                      <a:srgbClr val="82AB1D"/>
                    </a:solidFill>
                  </a:tcPr>
                </a:tc>
                <a:tc hMerge="1">
                  <a:txBody>
                    <a:bodyPr/>
                    <a:lstStyle/>
                    <a:p>
                      <a:endParaRPr lang="en-NZ" sz="1200" b="1" kern="1200" spc="0" dirty="0">
                        <a:solidFill>
                          <a:srgbClr val="1AADD0"/>
                        </a:solidFill>
                        <a:latin typeface="+mn-lt"/>
                        <a:ea typeface="+mn-ea"/>
                        <a:cs typeface="+mn-cs"/>
                      </a:endParaRPr>
                    </a:p>
                  </a:txBody>
                  <a:tcPr anchor="ctr"/>
                </a:tc>
                <a:extLst>
                  <a:ext uri="{0D108BD9-81ED-4DB2-BD59-A6C34878D82A}">
                    <a16:rowId xmlns:a16="http://schemas.microsoft.com/office/drawing/2014/main" xmlns="" val="10010"/>
                  </a:ext>
                </a:extLst>
              </a:tr>
              <a:tr h="322571">
                <a:tc>
                  <a:txBody>
                    <a:bodyPr/>
                    <a:lstStyle/>
                    <a:p>
                      <a:pPr marL="0" algn="l" defTabSz="914400" rtl="0" eaLnBrk="1" latinLnBrk="0" hangingPunct="1">
                        <a:lnSpc>
                          <a:spcPct val="107000"/>
                        </a:lnSpc>
                      </a:pPr>
                      <a:r>
                        <a:rPr lang="en-NZ" sz="1000" b="1" kern="1200" dirty="0" smtClean="0">
                          <a:solidFill>
                            <a:srgbClr val="678717"/>
                          </a:solidFill>
                          <a:latin typeface="+mn-lt"/>
                          <a:ea typeface="+mn-ea"/>
                          <a:cs typeface="+mn-cs"/>
                        </a:rPr>
                        <a:t>ELEMENTS</a:t>
                      </a:r>
                      <a:endParaRPr lang="en-NZ" sz="1000" b="1" kern="1200" dirty="0">
                        <a:solidFill>
                          <a:srgbClr val="678717"/>
                        </a:solidFill>
                        <a:latin typeface="+mn-lt"/>
                        <a:ea typeface="+mn-ea"/>
                        <a:cs typeface="+mn-cs"/>
                      </a:endParaRPr>
                    </a:p>
                  </a:txBody>
                  <a:tcPr>
                    <a:solidFill>
                      <a:schemeClr val="bg1"/>
                    </a:solidFill>
                  </a:tcPr>
                </a:tc>
                <a:tc>
                  <a:txBody>
                    <a:bodyPr/>
                    <a:lstStyle/>
                    <a:p>
                      <a:pPr marL="0" algn="l" defTabSz="914400" rtl="0" eaLnBrk="1" latinLnBrk="0" hangingPunct="1">
                        <a:lnSpc>
                          <a:spcPct val="107000"/>
                        </a:lnSpc>
                      </a:pPr>
                      <a:r>
                        <a:rPr lang="en-NZ" sz="1000" b="1" kern="1200" dirty="0" smtClean="0">
                          <a:solidFill>
                            <a:srgbClr val="678717"/>
                          </a:solidFill>
                          <a:latin typeface="+mn-lt"/>
                          <a:ea typeface="+mn-ea"/>
                          <a:cs typeface="+mn-cs"/>
                        </a:rPr>
                        <a:t>STAGES</a:t>
                      </a:r>
                      <a:endParaRPr lang="en-NZ" sz="1000" b="1" kern="1200" dirty="0">
                        <a:solidFill>
                          <a:srgbClr val="678717"/>
                        </a:solidFill>
                        <a:latin typeface="+mn-lt"/>
                        <a:ea typeface="+mn-ea"/>
                        <a:cs typeface="+mn-cs"/>
                      </a:endParaRPr>
                    </a:p>
                  </a:txBody>
                  <a:tcPr>
                    <a:solidFill>
                      <a:schemeClr val="bg1"/>
                    </a:solidFill>
                  </a:tcPr>
                </a:tc>
                <a:extLst>
                  <a:ext uri="{0D108BD9-81ED-4DB2-BD59-A6C34878D82A}">
                    <a16:rowId xmlns:a16="http://schemas.microsoft.com/office/drawing/2014/main" xmlns="" val="10011"/>
                  </a:ext>
                </a:extLst>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Needs</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Awareness of Problem</a:t>
                      </a:r>
                      <a:endParaRPr lang="en-NZ" sz="1000" kern="1200" dirty="0">
                        <a:solidFill>
                          <a:schemeClr val="tx1"/>
                        </a:solidFill>
                        <a:latin typeface="+mn-lt"/>
                        <a:ea typeface="+mn-ea"/>
                        <a:cs typeface="+mn-cs"/>
                      </a:endParaRPr>
                    </a:p>
                  </a:txBody>
                  <a:tcPr>
                    <a:solidFill>
                      <a:schemeClr val="bg1">
                        <a:lumMod val="95000"/>
                      </a:schemeClr>
                    </a:solidFill>
                  </a:tcPr>
                </a:tc>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Activities</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First Contact &amp; Submission of Issue</a:t>
                      </a:r>
                      <a:endParaRPr lang="en-NZ" sz="1000" kern="1200" dirty="0">
                        <a:solidFill>
                          <a:schemeClr val="tx1"/>
                        </a:solidFill>
                        <a:latin typeface="+mn-lt"/>
                        <a:ea typeface="+mn-ea"/>
                        <a:cs typeface="+mn-cs"/>
                      </a:endParaRPr>
                    </a:p>
                  </a:txBody>
                  <a:tcPr>
                    <a:solidFill>
                      <a:schemeClr val="bg1">
                        <a:lumMod val="95000"/>
                      </a:schemeClr>
                    </a:solidFill>
                  </a:tcPr>
                </a:tc>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Expectations</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Further Contact and Follow Up/s</a:t>
                      </a:r>
                      <a:endParaRPr lang="en-NZ" sz="1000" kern="1200" dirty="0">
                        <a:solidFill>
                          <a:schemeClr val="tx1"/>
                        </a:solidFill>
                        <a:latin typeface="+mn-lt"/>
                        <a:ea typeface="+mn-ea"/>
                        <a:cs typeface="+mn-cs"/>
                      </a:endParaRPr>
                    </a:p>
                  </a:txBody>
                  <a:tcPr>
                    <a:solidFill>
                      <a:schemeClr val="bg1">
                        <a:lumMod val="95000"/>
                      </a:schemeClr>
                    </a:solidFill>
                  </a:tcPr>
                </a:tc>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Pain points</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Escalation</a:t>
                      </a:r>
                      <a:endParaRPr lang="en-NZ" sz="1000" kern="1200" dirty="0">
                        <a:solidFill>
                          <a:schemeClr val="tx1"/>
                        </a:solidFill>
                        <a:latin typeface="+mn-lt"/>
                        <a:ea typeface="+mn-ea"/>
                        <a:cs typeface="+mn-cs"/>
                      </a:endParaRPr>
                    </a:p>
                  </a:txBody>
                  <a:tcPr>
                    <a:solidFill>
                      <a:schemeClr val="bg1">
                        <a:lumMod val="95000"/>
                      </a:schemeClr>
                    </a:solidFill>
                  </a:tcPr>
                </a:tc>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Delights</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Abandonment</a:t>
                      </a:r>
                      <a:endParaRPr lang="en-NZ" sz="1000" kern="1200" dirty="0">
                        <a:solidFill>
                          <a:schemeClr val="tx1"/>
                        </a:solidFill>
                        <a:latin typeface="+mn-lt"/>
                        <a:ea typeface="+mn-ea"/>
                        <a:cs typeface="+mn-cs"/>
                      </a:endParaRPr>
                    </a:p>
                  </a:txBody>
                  <a:tcPr>
                    <a:solidFill>
                      <a:schemeClr val="bg1">
                        <a:lumMod val="95000"/>
                      </a:schemeClr>
                    </a:solidFill>
                  </a:tcPr>
                </a:tc>
              </a:tr>
              <a:tr h="322571">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Emotional State</a:t>
                      </a:r>
                      <a:endParaRPr lang="en-NZ" sz="1000" kern="1200" dirty="0">
                        <a:solidFill>
                          <a:schemeClr val="tx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lnSpc>
                          <a:spcPct val="107000"/>
                        </a:lnSpc>
                      </a:pPr>
                      <a:r>
                        <a:rPr lang="en-NZ" sz="1000" kern="1200" dirty="0" smtClean="0">
                          <a:solidFill>
                            <a:schemeClr val="tx1"/>
                          </a:solidFill>
                          <a:latin typeface="+mn-lt"/>
                          <a:ea typeface="+mn-ea"/>
                          <a:cs typeface="+mn-cs"/>
                        </a:rPr>
                        <a:t>Resolution</a:t>
                      </a:r>
                      <a:endParaRPr lang="en-NZ" sz="1000" kern="1200" dirty="0">
                        <a:solidFill>
                          <a:schemeClr val="tx1"/>
                        </a:solidFill>
                        <a:latin typeface="+mn-lt"/>
                        <a:ea typeface="+mn-ea"/>
                        <a:cs typeface="+mn-cs"/>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506204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TELEPHONE INTERVIEW PRE-TASK TEMPLATE</a:t>
            </a:r>
            <a:endParaRPr lang="en-NZ" dirty="0"/>
          </a:p>
        </p:txBody>
      </p:sp>
      <p:graphicFrame>
        <p:nvGraphicFramePr>
          <p:cNvPr id="5" name="Table 4"/>
          <p:cNvGraphicFramePr>
            <a:graphicFrameLocks noGrp="1"/>
          </p:cNvGraphicFramePr>
          <p:nvPr>
            <p:extLst/>
          </p:nvPr>
        </p:nvGraphicFramePr>
        <p:xfrm>
          <a:off x="268939" y="573872"/>
          <a:ext cx="11604813" cy="5692457"/>
        </p:xfrm>
        <a:graphic>
          <a:graphicData uri="http://schemas.openxmlformats.org/drawingml/2006/table">
            <a:tbl>
              <a:tblPr firstRow="1" bandRow="1">
                <a:tableStyleId>{5940675A-B579-460E-94D1-54222C63F5DA}</a:tableStyleId>
              </a:tblPr>
              <a:tblGrid>
                <a:gridCol w="1160481"/>
                <a:gridCol w="5222166"/>
                <a:gridCol w="5222166"/>
              </a:tblGrid>
              <a:tr h="691740">
                <a:tc rowSpan="4">
                  <a:txBody>
                    <a:bodyPr/>
                    <a:lstStyle/>
                    <a:p>
                      <a:endParaRPr lang="en-NZ" sz="1200" b="1" dirty="0"/>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u="sng" kern="1200" dirty="0" smtClean="0">
                          <a:solidFill>
                            <a:schemeClr val="tx1"/>
                          </a:solidFill>
                          <a:latin typeface="+mn-lt"/>
                          <a:ea typeface="+mn-ea"/>
                          <a:cs typeface="+mn-cs"/>
                        </a:rPr>
                        <a:t>WHAT SERVICE </a:t>
                      </a:r>
                      <a:r>
                        <a:rPr lang="en-NZ" sz="1200" b="1" kern="1200" dirty="0" smtClean="0">
                          <a:solidFill>
                            <a:schemeClr val="tx1"/>
                          </a:solidFill>
                          <a:latin typeface="+mn-lt"/>
                          <a:ea typeface="+mn-ea"/>
                          <a:cs typeface="+mn-cs"/>
                        </a:rPr>
                        <a:t>DID YOU PURCHASE? </a:t>
                      </a:r>
                      <a:r>
                        <a:rPr lang="en-NZ" sz="1200" b="1" dirty="0" smtClean="0">
                          <a:solidFill>
                            <a:schemeClr val="tx1"/>
                          </a:solidFill>
                        </a:rPr>
                        <a:t>WHY DID YOU PURCHASE THIS SERVICE?</a:t>
                      </a:r>
                      <a:r>
                        <a:rPr lang="en-NZ" sz="1200" b="1" kern="1200" dirty="0" smtClean="0">
                          <a:solidFill>
                            <a:schemeClr val="tx1"/>
                          </a:solidFill>
                          <a:latin typeface="+mn-lt"/>
                          <a:ea typeface="+mn-ea"/>
                          <a:cs typeface="+mn-cs"/>
                        </a:rPr>
                        <a:t>(Please be specific)</a:t>
                      </a:r>
                      <a:endParaRPr lang="en-NZ" sz="1200" b="1" kern="1200" dirty="0">
                        <a:solidFill>
                          <a:schemeClr val="tx1"/>
                        </a:solidFill>
                        <a:latin typeface="+mn-lt"/>
                        <a:ea typeface="+mn-ea"/>
                        <a:cs typeface="+mn-cs"/>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u="none" kern="1200" dirty="0" smtClean="0">
                          <a:solidFill>
                            <a:schemeClr val="tx1"/>
                          </a:solidFill>
                          <a:latin typeface="+mn-lt"/>
                          <a:ea typeface="+mn-ea"/>
                          <a:cs typeface="+mn-cs"/>
                        </a:rPr>
                        <a:t>WHO WAS THE </a:t>
                      </a:r>
                      <a:r>
                        <a:rPr lang="en-NZ" sz="1200" b="1" u="sng" kern="1200" dirty="0" smtClean="0">
                          <a:solidFill>
                            <a:schemeClr val="tx1"/>
                          </a:solidFill>
                          <a:latin typeface="+mn-lt"/>
                          <a:ea typeface="+mn-ea"/>
                          <a:cs typeface="+mn-cs"/>
                        </a:rPr>
                        <a:t>SERVICE PROVIDER</a:t>
                      </a:r>
                      <a:r>
                        <a:rPr lang="en-NZ" sz="1200" b="1" u="none" kern="1200" dirty="0" smtClean="0">
                          <a:solidFill>
                            <a:schemeClr val="tx1"/>
                          </a:solidFill>
                          <a:latin typeface="+mn-lt"/>
                          <a:ea typeface="+mn-ea"/>
                          <a:cs typeface="+mn-cs"/>
                        </a:rPr>
                        <a:t>, WHY</a:t>
                      </a:r>
                      <a:r>
                        <a:rPr lang="en-NZ" sz="1200" b="1" u="none" kern="1200" baseline="0" dirty="0" smtClean="0">
                          <a:solidFill>
                            <a:schemeClr val="tx1"/>
                          </a:solidFill>
                          <a:latin typeface="+mn-lt"/>
                          <a:ea typeface="+mn-ea"/>
                          <a:cs typeface="+mn-cs"/>
                        </a:rPr>
                        <a:t> DID YOU SELECT THEM</a:t>
                      </a:r>
                      <a:r>
                        <a:rPr lang="en-NZ" sz="1200" b="1" u="none" kern="1200" dirty="0" smtClean="0">
                          <a:solidFill>
                            <a:schemeClr val="tx1"/>
                          </a:solidFill>
                          <a:latin typeface="+mn-lt"/>
                          <a:ea typeface="+mn-ea"/>
                          <a:cs typeface="+mn-cs"/>
                        </a:rPr>
                        <a:t>? </a:t>
                      </a:r>
                    </a:p>
                    <a:p>
                      <a:endParaRPr lang="en-NZ" sz="1200" b="1"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114633">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solidFill>
                            <a:schemeClr val="tx1"/>
                          </a:solidFill>
                        </a:rPr>
                        <a:t>[enter text here]</a:t>
                      </a:r>
                    </a:p>
                    <a:p>
                      <a:endParaRPr lang="en-NZ" sz="1200" dirty="0" smtClean="0">
                        <a:solidFill>
                          <a:schemeClr val="tx1"/>
                        </a:solidFill>
                      </a:endParaRPr>
                    </a:p>
                    <a:p>
                      <a:endParaRPr lang="en-NZ" sz="1200" dirty="0" smtClean="0">
                        <a:solidFill>
                          <a:schemeClr val="tx1"/>
                        </a:solidFill>
                      </a:endParaRPr>
                    </a:p>
                    <a:p>
                      <a:endParaRPr lang="en-NZ" sz="1200" dirty="0" smtClean="0">
                        <a:solidFill>
                          <a:schemeClr val="tx1"/>
                        </a:solidFill>
                      </a:endParaRPr>
                    </a:p>
                    <a:p>
                      <a:endParaRPr lang="en-NZ" sz="1200" dirty="0" smtClean="0">
                        <a:solidFill>
                          <a:schemeClr val="tx1"/>
                        </a:solidFill>
                      </a:endParaRPr>
                    </a:p>
                    <a:p>
                      <a:endParaRPr lang="en-NZ" sz="12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latin typeface="+mn-lt"/>
                          <a:ea typeface="+mn-ea"/>
                          <a:cs typeface="+mn-cs"/>
                        </a:rPr>
                        <a:t>[enter text here]</a:t>
                      </a:r>
                    </a:p>
                    <a:p>
                      <a:endParaRPr lang="en-NZ" sz="12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593589">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latin typeface="+mn-lt"/>
                          <a:ea typeface="+mn-ea"/>
                          <a:cs typeface="+mn-cs"/>
                        </a:rPr>
                        <a:t>HOW DID YOU DECIDE ON THE SERVICE YOU WOULD PURCHASE  &amp; THE PROVIDER CHOSEN?</a:t>
                      </a: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1200" b="1" kern="1200" dirty="0" smtClean="0">
                          <a:solidFill>
                            <a:schemeClr val="tx1"/>
                          </a:solidFill>
                          <a:latin typeface="+mn-lt"/>
                          <a:ea typeface="+mn-ea"/>
                          <a:cs typeface="+mn-cs"/>
                        </a:rPr>
                        <a:t>WHEN DID YOU REALISE</a:t>
                      </a:r>
                      <a:r>
                        <a:rPr lang="en-NZ" sz="1200" b="1" kern="1200" baseline="0" dirty="0" smtClean="0">
                          <a:solidFill>
                            <a:schemeClr val="tx1"/>
                          </a:solidFill>
                          <a:latin typeface="+mn-lt"/>
                          <a:ea typeface="+mn-ea"/>
                          <a:cs typeface="+mn-cs"/>
                        </a:rPr>
                        <a:t> SOMETHING WAS WRONG?</a:t>
                      </a:r>
                      <a:endParaRPr lang="en-NZ" sz="1200" b="1" kern="1200" dirty="0">
                        <a:solidFill>
                          <a:schemeClr val="tx1"/>
                        </a:solidFill>
                        <a:latin typeface="+mn-lt"/>
                        <a:ea typeface="+mn-ea"/>
                        <a:cs typeface="+mn-cs"/>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292495">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solidFill>
                            <a:schemeClr val="tx1"/>
                          </a:solidFill>
                        </a:rPr>
                        <a:t>[enter text here]</a:t>
                      </a:r>
                    </a:p>
                    <a:p>
                      <a:endParaRPr lang="en-NZ" sz="1200" dirty="0" smtClean="0">
                        <a:solidFill>
                          <a:schemeClr val="tx1"/>
                        </a:solidFill>
                      </a:endParaRPr>
                    </a:p>
                    <a:p>
                      <a:endParaRPr lang="en-NZ" sz="1200" dirty="0" smtClean="0">
                        <a:solidFill>
                          <a:schemeClr val="tx1"/>
                        </a:solidFill>
                      </a:endParaRPr>
                    </a:p>
                    <a:p>
                      <a:endParaRPr lang="en-NZ" sz="1200" dirty="0" smtClean="0">
                        <a:solidFill>
                          <a:schemeClr val="tx1"/>
                        </a:solidFill>
                      </a:endParaRPr>
                    </a:p>
                    <a:p>
                      <a:endParaRPr lang="en-NZ" sz="1200" dirty="0" smtClean="0">
                        <a:solidFill>
                          <a:schemeClr val="tx1"/>
                        </a:solidFill>
                      </a:endParaRPr>
                    </a:p>
                    <a:p>
                      <a:endParaRPr lang="en-NZ" sz="12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solidFill>
                            <a:schemeClr val="tx1"/>
                          </a:solidFill>
                        </a:rPr>
                        <a:t>[enter text here]</a:t>
                      </a:r>
                    </a:p>
                    <a:p>
                      <a:endParaRPr lang="en-NZ" sz="12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6" name="TextBox 5"/>
          <p:cNvSpPr txBox="1"/>
          <p:nvPr/>
        </p:nvSpPr>
        <p:spPr>
          <a:xfrm rot="16200000">
            <a:off x="-2062809" y="3295345"/>
            <a:ext cx="5382810" cy="461665"/>
          </a:xfrm>
          <a:prstGeom prst="rect">
            <a:avLst/>
          </a:prstGeom>
          <a:solidFill>
            <a:schemeClr val="bg1"/>
          </a:solidFill>
          <a:ln>
            <a:noFill/>
          </a:ln>
        </p:spPr>
        <p:txBody>
          <a:bodyPr wrap="square" rtlCol="0">
            <a:spAutoFit/>
          </a:bodyPr>
          <a:lstStyle/>
          <a:p>
            <a:r>
              <a:rPr lang="en-NZ" sz="2400" b="1" dirty="0" smtClean="0"/>
              <a:t>WHERE DOES YOUR STORY START?</a:t>
            </a:r>
            <a:endParaRPr lang="en-NZ" sz="2400" b="1" dirty="0"/>
          </a:p>
        </p:txBody>
      </p:sp>
      <p:sp>
        <p:nvSpPr>
          <p:cNvPr id="7" name="Rectangle 6"/>
          <p:cNvSpPr/>
          <p:nvPr/>
        </p:nvSpPr>
        <p:spPr>
          <a:xfrm rot="16200000">
            <a:off x="-1638112" y="3225688"/>
            <a:ext cx="5552901" cy="430887"/>
          </a:xfrm>
          <a:prstGeom prst="rect">
            <a:avLst/>
          </a:prstGeom>
          <a:solidFill>
            <a:schemeClr val="bg1"/>
          </a:solidFill>
          <a:ln>
            <a:noFill/>
          </a:ln>
        </p:spPr>
        <p:txBody>
          <a:bodyPr wrap="square">
            <a:spAutoFit/>
          </a:bodyPr>
          <a:lstStyle/>
          <a:p>
            <a:r>
              <a:rPr lang="en-NZ" sz="1100" dirty="0" smtClean="0">
                <a:latin typeface="Calibri" panose="020F0502020204030204" pitchFamily="34" charset="0"/>
                <a:ea typeface="Calibri" panose="020F0502020204030204" pitchFamily="34" charset="0"/>
                <a:cs typeface="Times New Roman" panose="02020603050405020304" pitchFamily="18" charset="0"/>
              </a:rPr>
              <a:t>We would like more info about the </a:t>
            </a:r>
            <a:r>
              <a:rPr lang="en-NZ" sz="1100" b="1" dirty="0" smtClean="0">
                <a:latin typeface="Calibri" panose="020F0502020204030204" pitchFamily="34" charset="0"/>
                <a:ea typeface="Calibri" panose="020F0502020204030204" pitchFamily="34" charset="0"/>
                <a:cs typeface="Times New Roman" panose="02020603050405020304" pitchFamily="18" charset="0"/>
              </a:rPr>
              <a:t>service problem </a:t>
            </a:r>
            <a:r>
              <a:rPr lang="en-NZ" sz="1100" dirty="0" smtClean="0">
                <a:latin typeface="Calibri" panose="020F0502020204030204" pitchFamily="34" charset="0"/>
                <a:ea typeface="Calibri" panose="020F0502020204030204" pitchFamily="34" charset="0"/>
                <a:cs typeface="Times New Roman" panose="02020603050405020304" pitchFamily="18" charset="0"/>
              </a:rPr>
              <a:t>you shared in the recent survey. Please </a:t>
            </a:r>
            <a:r>
              <a:rPr lang="en-NZ" sz="1100" dirty="0">
                <a:latin typeface="Calibri" panose="020F0502020204030204" pitchFamily="34" charset="0"/>
                <a:ea typeface="Calibri" panose="020F0502020204030204" pitchFamily="34" charset="0"/>
                <a:cs typeface="Times New Roman" panose="02020603050405020304" pitchFamily="18" charset="0"/>
              </a:rPr>
              <a:t>describe what happened before the </a:t>
            </a:r>
            <a:r>
              <a:rPr lang="en-NZ" sz="1100" dirty="0" smtClean="0">
                <a:latin typeface="Calibri" panose="020F0502020204030204" pitchFamily="34" charset="0"/>
                <a:ea typeface="Calibri" panose="020F0502020204030204" pitchFamily="34" charset="0"/>
                <a:cs typeface="Times New Roman" panose="02020603050405020304" pitchFamily="18" charset="0"/>
              </a:rPr>
              <a:t>purchase of the service…</a:t>
            </a:r>
            <a:endParaRPr lang="en-NZ" sz="1100" dirty="0"/>
          </a:p>
        </p:txBody>
      </p:sp>
    </p:spTree>
    <p:extLst>
      <p:ext uri="{BB962C8B-B14F-4D97-AF65-F5344CB8AC3E}">
        <p14:creationId xmlns:p14="http://schemas.microsoft.com/office/powerpoint/2010/main" val="22093249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NZ"/>
          </a:p>
        </p:txBody>
      </p:sp>
      <p:graphicFrame>
        <p:nvGraphicFramePr>
          <p:cNvPr id="8" name="Table 7"/>
          <p:cNvGraphicFramePr>
            <a:graphicFrameLocks noGrp="1"/>
          </p:cNvGraphicFramePr>
          <p:nvPr>
            <p:extLst/>
          </p:nvPr>
        </p:nvGraphicFramePr>
        <p:xfrm>
          <a:off x="108639" y="41377"/>
          <a:ext cx="12004896" cy="6139569"/>
        </p:xfrm>
        <a:graphic>
          <a:graphicData uri="http://schemas.openxmlformats.org/drawingml/2006/table">
            <a:tbl>
              <a:tblPr firstRow="1" bandRow="1">
                <a:tableStyleId>{5940675A-B579-460E-94D1-54222C63F5DA}</a:tableStyleId>
              </a:tblPr>
              <a:tblGrid>
                <a:gridCol w="1500612"/>
                <a:gridCol w="1500612"/>
                <a:gridCol w="1500612"/>
                <a:gridCol w="1500612"/>
                <a:gridCol w="1500612"/>
                <a:gridCol w="1500612"/>
                <a:gridCol w="1500612"/>
                <a:gridCol w="1500612"/>
              </a:tblGrid>
              <a:tr h="450398">
                <a:tc gridSpan="8">
                  <a:txBody>
                    <a:bodyPr/>
                    <a:lstStyle/>
                    <a:p>
                      <a:pPr algn="ctr"/>
                      <a:r>
                        <a:rPr lang="en-NZ" sz="1100" b="1" dirty="0" smtClean="0">
                          <a:solidFill>
                            <a:schemeClr val="tx1"/>
                          </a:solidFill>
                        </a:rPr>
                        <a:t>Thinking about the consumer problem you described on the previous page - please think of all the steps/actions you took once you identified you might have a consumer protection issue…</a:t>
                      </a:r>
                      <a:endParaRPr lang="en-NZ" sz="1100" b="1" dirty="0">
                        <a:solidFill>
                          <a:schemeClr val="tx1"/>
                        </a:solidFill>
                      </a:endParaRPr>
                    </a:p>
                  </a:txBody>
                  <a:tcPr marT="72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r>
              <a:tr h="450398">
                <a:tc gridSpan="2">
                  <a:txBody>
                    <a:bodyPr/>
                    <a:lstStyle/>
                    <a:p>
                      <a:r>
                        <a:rPr lang="en-NZ" sz="900" b="1" dirty="0" smtClean="0">
                          <a:solidFill>
                            <a:schemeClr val="tx1"/>
                          </a:solidFill>
                        </a:rPr>
                        <a:t>THE FIRST THING I DID WAS…</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NZ" sz="1050" b="1" dirty="0">
                        <a:solidFill>
                          <a:schemeClr val="bg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r>
                        <a:rPr lang="en-NZ" sz="900" b="1" dirty="0" smtClean="0">
                          <a:solidFill>
                            <a:schemeClr val="tx1"/>
                          </a:solidFill>
                        </a:rPr>
                        <a:t>NEXT ACTION</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900" b="1" dirty="0" smtClean="0">
                          <a:solidFill>
                            <a:schemeClr val="tx1"/>
                          </a:solidFill>
                        </a:rPr>
                        <a:t>NEXT ACTION</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900" b="1" dirty="0" smtClean="0">
                          <a:solidFill>
                            <a:schemeClr val="tx1"/>
                          </a:solidFill>
                        </a:rPr>
                        <a:t>NEXT ACTION</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900" b="1" dirty="0" smtClean="0">
                          <a:solidFill>
                            <a:schemeClr val="tx1"/>
                          </a:solidFill>
                        </a:rPr>
                        <a:t>NEXT ACTION</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900" b="1" dirty="0" smtClean="0">
                          <a:solidFill>
                            <a:schemeClr val="tx1"/>
                          </a:solidFill>
                        </a:rPr>
                        <a:t>NEXT ACTION</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900" b="1" dirty="0" smtClean="0">
                          <a:solidFill>
                            <a:schemeClr val="tx1"/>
                          </a:solidFill>
                        </a:rPr>
                        <a:t>THE END</a:t>
                      </a:r>
                      <a:endParaRPr lang="en-NZ" sz="900" b="1" dirty="0">
                        <a:solidFill>
                          <a:schemeClr val="tx1"/>
                        </a:solidFill>
                      </a:endParaRPr>
                    </a:p>
                  </a:txBody>
                  <a:tcPr marT="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006285">
                <a:tc>
                  <a:txBody>
                    <a:bodyPr/>
                    <a:lstStyle/>
                    <a:p>
                      <a:r>
                        <a:rPr lang="en-NZ" sz="900" b="1" dirty="0" smtClean="0">
                          <a:solidFill>
                            <a:schemeClr val="tx1"/>
                          </a:solidFill>
                        </a:rPr>
                        <a:t>What happened / what did you do?</a:t>
                      </a:r>
                    </a:p>
                    <a:p>
                      <a:r>
                        <a:rPr lang="en-NZ" sz="900" dirty="0" smtClean="0">
                          <a:solidFill>
                            <a:schemeClr val="tx1"/>
                          </a:solidFill>
                        </a:rPr>
                        <a:t>(the what, how and who)</a:t>
                      </a:r>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endParaRPr lang="en-NZ" sz="9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1077496">
                <a:tc>
                  <a:txBody>
                    <a:bodyPr/>
                    <a:lstStyle/>
                    <a:p>
                      <a:r>
                        <a:rPr lang="en-NZ" sz="900" b="1" dirty="0" smtClean="0">
                          <a:solidFill>
                            <a:schemeClr val="tx1"/>
                          </a:solidFill>
                        </a:rPr>
                        <a:t>Why did you take</a:t>
                      </a:r>
                      <a:r>
                        <a:rPr lang="en-NZ" sz="900" b="1" baseline="0" dirty="0" smtClean="0">
                          <a:solidFill>
                            <a:schemeClr val="tx1"/>
                          </a:solidFill>
                        </a:rPr>
                        <a:t> that action? </a:t>
                      </a:r>
                      <a:endParaRPr lang="en-NZ" sz="9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1077496">
                <a:tc>
                  <a:txBody>
                    <a:bodyPr/>
                    <a:lstStyle/>
                    <a:p>
                      <a:r>
                        <a:rPr lang="en-NZ" sz="900" b="1" dirty="0" smtClean="0">
                          <a:solidFill>
                            <a:schemeClr val="tx1"/>
                          </a:solidFill>
                        </a:rPr>
                        <a:t>How did you feel at this point?</a:t>
                      </a:r>
                      <a:endParaRPr lang="en-NZ" sz="900" b="1"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1077496">
                <a:tc>
                  <a:txBody>
                    <a:bodyPr/>
                    <a:lstStyle/>
                    <a:p>
                      <a:r>
                        <a:rPr lang="en-NZ" sz="900" b="1" dirty="0" smtClean="0">
                          <a:solidFill>
                            <a:schemeClr val="tx1"/>
                          </a:solidFill>
                        </a:rPr>
                        <a:t>Was this a high point or low point?</a:t>
                      </a:r>
                      <a:endParaRPr lang="en-NZ" sz="900" b="1" dirty="0">
                        <a:solidFill>
                          <a:schemeClr val="tx1"/>
                        </a:solidFill>
                      </a:endParaRPr>
                    </a:p>
                  </a:txBody>
                  <a:tcPr marL="72000" marR="72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smtClean="0">
                          <a:solidFill>
                            <a:schemeClr val="tx1"/>
                          </a:solidFill>
                        </a:rPr>
                        <a:t>[enter text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dirty="0" smtClean="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pSp>
        <p:nvGrpSpPr>
          <p:cNvPr id="9" name="Group 8"/>
          <p:cNvGrpSpPr/>
          <p:nvPr/>
        </p:nvGrpSpPr>
        <p:grpSpPr>
          <a:xfrm>
            <a:off x="534151" y="1932639"/>
            <a:ext cx="551450" cy="551450"/>
            <a:chOff x="286284" y="1781507"/>
            <a:chExt cx="551450" cy="551450"/>
          </a:xfrm>
        </p:grpSpPr>
        <p:sp>
          <p:nvSpPr>
            <p:cNvPr id="10" name="Oval 9"/>
            <p:cNvSpPr/>
            <p:nvPr/>
          </p:nvSpPr>
          <p:spPr>
            <a:xfrm>
              <a:off x="286284" y="1781507"/>
              <a:ext cx="551450" cy="55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11" name="Group 10"/>
            <p:cNvGrpSpPr/>
            <p:nvPr/>
          </p:nvGrpSpPr>
          <p:grpSpPr>
            <a:xfrm>
              <a:off x="402269" y="1877439"/>
              <a:ext cx="316678" cy="361424"/>
              <a:chOff x="2010633" y="5300858"/>
              <a:chExt cx="276895" cy="316020"/>
            </a:xfrm>
            <a:solidFill>
              <a:schemeClr val="bg1"/>
            </a:solidFill>
          </p:grpSpPr>
          <p:sp>
            <p:nvSpPr>
              <p:cNvPr id="12" name="Oval 920"/>
              <p:cNvSpPr>
                <a:spLocks noChangeArrowheads="1"/>
              </p:cNvSpPr>
              <p:nvPr/>
            </p:nvSpPr>
            <p:spPr bwMode="auto">
              <a:xfrm>
                <a:off x="2109955" y="5397169"/>
                <a:ext cx="78253" cy="8126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3" name="Freeform 921"/>
              <p:cNvSpPr>
                <a:spLocks/>
              </p:cNvSpPr>
              <p:nvPr/>
            </p:nvSpPr>
            <p:spPr bwMode="auto">
              <a:xfrm>
                <a:off x="2070827" y="5496489"/>
                <a:ext cx="159517" cy="120389"/>
              </a:xfrm>
              <a:custGeom>
                <a:avLst/>
                <a:gdLst>
                  <a:gd name="T0" fmla="*/ 31 w 42"/>
                  <a:gd name="T1" fmla="*/ 0 h 32"/>
                  <a:gd name="T2" fmla="*/ 10 w 42"/>
                  <a:gd name="T3" fmla="*/ 0 h 32"/>
                  <a:gd name="T4" fmla="*/ 15 w 42"/>
                  <a:gd name="T5" fmla="*/ 32 h 32"/>
                  <a:gd name="T6" fmla="*/ 26 w 42"/>
                  <a:gd name="T7" fmla="*/ 32 h 32"/>
                  <a:gd name="T8" fmla="*/ 31 w 42"/>
                  <a:gd name="T9" fmla="*/ 0 h 32"/>
                </a:gdLst>
                <a:ahLst/>
                <a:cxnLst>
                  <a:cxn ang="0">
                    <a:pos x="T0" y="T1"/>
                  </a:cxn>
                  <a:cxn ang="0">
                    <a:pos x="T2" y="T3"/>
                  </a:cxn>
                  <a:cxn ang="0">
                    <a:pos x="T4" y="T5"/>
                  </a:cxn>
                  <a:cxn ang="0">
                    <a:pos x="T6" y="T7"/>
                  </a:cxn>
                  <a:cxn ang="0">
                    <a:pos x="T8" y="T9"/>
                  </a:cxn>
                </a:cxnLst>
                <a:rect l="0" t="0" r="r" b="b"/>
                <a:pathLst>
                  <a:path w="42" h="32">
                    <a:moveTo>
                      <a:pt x="31" y="0"/>
                    </a:moveTo>
                    <a:cubicBezTo>
                      <a:pt x="26" y="0"/>
                      <a:pt x="15" y="0"/>
                      <a:pt x="10" y="0"/>
                    </a:cubicBezTo>
                    <a:cubicBezTo>
                      <a:pt x="0" y="0"/>
                      <a:pt x="10" y="32"/>
                      <a:pt x="15" y="32"/>
                    </a:cubicBezTo>
                    <a:cubicBezTo>
                      <a:pt x="21" y="32"/>
                      <a:pt x="15" y="32"/>
                      <a:pt x="26" y="32"/>
                    </a:cubicBezTo>
                    <a:cubicBezTo>
                      <a:pt x="31" y="32"/>
                      <a:pt x="42" y="0"/>
                      <a:pt x="3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4" name="Freeform 922"/>
              <p:cNvSpPr>
                <a:spLocks/>
              </p:cNvSpPr>
              <p:nvPr/>
            </p:nvSpPr>
            <p:spPr bwMode="auto">
              <a:xfrm>
                <a:off x="2010633" y="5300858"/>
                <a:ext cx="276895" cy="255828"/>
              </a:xfrm>
              <a:custGeom>
                <a:avLst/>
                <a:gdLst>
                  <a:gd name="T0" fmla="*/ 73 w 73"/>
                  <a:gd name="T1" fmla="*/ 37 h 68"/>
                  <a:gd name="T2" fmla="*/ 37 w 73"/>
                  <a:gd name="T3" fmla="*/ 0 h 68"/>
                  <a:gd name="T4" fmla="*/ 0 w 73"/>
                  <a:gd name="T5" fmla="*/ 37 h 68"/>
                  <a:gd name="T6" fmla="*/ 17 w 73"/>
                  <a:gd name="T7" fmla="*/ 68 h 68"/>
                  <a:gd name="T8" fmla="*/ 16 w 73"/>
                  <a:gd name="T9" fmla="*/ 61 h 68"/>
                  <a:gd name="T10" fmla="*/ 5 w 73"/>
                  <a:gd name="T11" fmla="*/ 37 h 68"/>
                  <a:gd name="T12" fmla="*/ 37 w 73"/>
                  <a:gd name="T13" fmla="*/ 5 h 68"/>
                  <a:gd name="T14" fmla="*/ 68 w 73"/>
                  <a:gd name="T15" fmla="*/ 37 h 68"/>
                  <a:gd name="T16" fmla="*/ 57 w 73"/>
                  <a:gd name="T17" fmla="*/ 61 h 68"/>
                  <a:gd name="T18" fmla="*/ 56 w 73"/>
                  <a:gd name="T19" fmla="*/ 68 h 68"/>
                  <a:gd name="T20" fmla="*/ 73 w 73"/>
                  <a:gd name="T21"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73" y="37"/>
                    </a:moveTo>
                    <a:cubicBezTo>
                      <a:pt x="73" y="16"/>
                      <a:pt x="57" y="0"/>
                      <a:pt x="37" y="0"/>
                    </a:cubicBezTo>
                    <a:cubicBezTo>
                      <a:pt x="16" y="0"/>
                      <a:pt x="0" y="16"/>
                      <a:pt x="0" y="37"/>
                    </a:cubicBezTo>
                    <a:cubicBezTo>
                      <a:pt x="0" y="50"/>
                      <a:pt x="7" y="62"/>
                      <a:pt x="17" y="68"/>
                    </a:cubicBezTo>
                    <a:cubicBezTo>
                      <a:pt x="17" y="65"/>
                      <a:pt x="16" y="63"/>
                      <a:pt x="16" y="61"/>
                    </a:cubicBezTo>
                    <a:cubicBezTo>
                      <a:pt x="9" y="55"/>
                      <a:pt x="5" y="46"/>
                      <a:pt x="5" y="37"/>
                    </a:cubicBezTo>
                    <a:cubicBezTo>
                      <a:pt x="5" y="19"/>
                      <a:pt x="19" y="5"/>
                      <a:pt x="37" y="5"/>
                    </a:cubicBezTo>
                    <a:cubicBezTo>
                      <a:pt x="54" y="5"/>
                      <a:pt x="68" y="19"/>
                      <a:pt x="68" y="37"/>
                    </a:cubicBezTo>
                    <a:cubicBezTo>
                      <a:pt x="68" y="46"/>
                      <a:pt x="64" y="55"/>
                      <a:pt x="57" y="61"/>
                    </a:cubicBezTo>
                    <a:cubicBezTo>
                      <a:pt x="57" y="63"/>
                      <a:pt x="56" y="65"/>
                      <a:pt x="56" y="68"/>
                    </a:cubicBezTo>
                    <a:cubicBezTo>
                      <a:pt x="66" y="62"/>
                      <a:pt x="73" y="50"/>
                      <a:pt x="73"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5" name="Freeform 923"/>
              <p:cNvSpPr>
                <a:spLocks/>
              </p:cNvSpPr>
              <p:nvPr/>
            </p:nvSpPr>
            <p:spPr bwMode="auto">
              <a:xfrm>
                <a:off x="2064808" y="5352022"/>
                <a:ext cx="171556" cy="141458"/>
              </a:xfrm>
              <a:custGeom>
                <a:avLst/>
                <a:gdLst>
                  <a:gd name="T0" fmla="*/ 23 w 46"/>
                  <a:gd name="T1" fmla="*/ 0 h 37"/>
                  <a:gd name="T2" fmla="*/ 0 w 46"/>
                  <a:gd name="T3" fmla="*/ 23 h 37"/>
                  <a:gd name="T4" fmla="*/ 5 w 46"/>
                  <a:gd name="T5" fmla="*/ 37 h 37"/>
                  <a:gd name="T6" fmla="*/ 9 w 46"/>
                  <a:gd name="T7" fmla="*/ 34 h 37"/>
                  <a:gd name="T8" fmla="*/ 5 w 46"/>
                  <a:gd name="T9" fmla="*/ 23 h 37"/>
                  <a:gd name="T10" fmla="*/ 23 w 46"/>
                  <a:gd name="T11" fmla="*/ 5 h 37"/>
                  <a:gd name="T12" fmla="*/ 40 w 46"/>
                  <a:gd name="T13" fmla="*/ 23 h 37"/>
                  <a:gd name="T14" fmla="*/ 36 w 46"/>
                  <a:gd name="T15" fmla="*/ 34 h 37"/>
                  <a:gd name="T16" fmla="*/ 40 w 46"/>
                  <a:gd name="T17" fmla="*/ 37 h 37"/>
                  <a:gd name="T18" fmla="*/ 46 w 46"/>
                  <a:gd name="T19" fmla="*/ 23 h 37"/>
                  <a:gd name="T20" fmla="*/ 23 w 46"/>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7">
                    <a:moveTo>
                      <a:pt x="23" y="0"/>
                    </a:moveTo>
                    <a:cubicBezTo>
                      <a:pt x="10" y="0"/>
                      <a:pt x="0" y="10"/>
                      <a:pt x="0" y="23"/>
                    </a:cubicBezTo>
                    <a:cubicBezTo>
                      <a:pt x="0" y="28"/>
                      <a:pt x="2" y="33"/>
                      <a:pt x="5" y="37"/>
                    </a:cubicBezTo>
                    <a:cubicBezTo>
                      <a:pt x="6" y="36"/>
                      <a:pt x="7" y="34"/>
                      <a:pt x="9" y="34"/>
                    </a:cubicBezTo>
                    <a:cubicBezTo>
                      <a:pt x="6" y="31"/>
                      <a:pt x="5" y="27"/>
                      <a:pt x="5" y="23"/>
                    </a:cubicBezTo>
                    <a:cubicBezTo>
                      <a:pt x="5" y="13"/>
                      <a:pt x="13" y="5"/>
                      <a:pt x="23" y="5"/>
                    </a:cubicBezTo>
                    <a:cubicBezTo>
                      <a:pt x="32" y="5"/>
                      <a:pt x="40" y="13"/>
                      <a:pt x="40" y="23"/>
                    </a:cubicBezTo>
                    <a:cubicBezTo>
                      <a:pt x="40" y="27"/>
                      <a:pt x="39" y="31"/>
                      <a:pt x="36" y="34"/>
                    </a:cubicBezTo>
                    <a:cubicBezTo>
                      <a:pt x="38" y="34"/>
                      <a:pt x="39" y="36"/>
                      <a:pt x="40" y="37"/>
                    </a:cubicBezTo>
                    <a:cubicBezTo>
                      <a:pt x="44" y="33"/>
                      <a:pt x="46" y="28"/>
                      <a:pt x="46" y="23"/>
                    </a:cubicBezTo>
                    <a:cubicBezTo>
                      <a:pt x="46" y="10"/>
                      <a:pt x="35" y="0"/>
                      <a:pt x="23"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pSp>
      <p:grpSp>
        <p:nvGrpSpPr>
          <p:cNvPr id="16" name="Group 15"/>
          <p:cNvGrpSpPr/>
          <p:nvPr/>
        </p:nvGrpSpPr>
        <p:grpSpPr>
          <a:xfrm>
            <a:off x="497740" y="3259367"/>
            <a:ext cx="551450" cy="551450"/>
            <a:chOff x="286284" y="3920012"/>
            <a:chExt cx="551450" cy="551450"/>
          </a:xfrm>
        </p:grpSpPr>
        <p:sp>
          <p:nvSpPr>
            <p:cNvPr id="17" name="Oval 16"/>
            <p:cNvSpPr/>
            <p:nvPr/>
          </p:nvSpPr>
          <p:spPr>
            <a:xfrm>
              <a:off x="286284" y="3920012"/>
              <a:ext cx="551450" cy="55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8" name="Freeform 867"/>
            <p:cNvSpPr>
              <a:spLocks/>
            </p:cNvSpPr>
            <p:nvPr/>
          </p:nvSpPr>
          <p:spPr bwMode="auto">
            <a:xfrm>
              <a:off x="427831" y="4011779"/>
              <a:ext cx="314291" cy="421704"/>
            </a:xfrm>
            <a:custGeom>
              <a:avLst/>
              <a:gdLst>
                <a:gd name="T0" fmla="*/ 32 w 79"/>
                <a:gd name="T1" fmla="*/ 0 h 106"/>
                <a:gd name="T2" fmla="*/ 79 w 79"/>
                <a:gd name="T3" fmla="*/ 0 h 106"/>
                <a:gd name="T4" fmla="*/ 40 w 79"/>
                <a:gd name="T5" fmla="*/ 40 h 106"/>
                <a:gd name="T6" fmla="*/ 72 w 79"/>
                <a:gd name="T7" fmla="*/ 40 h 106"/>
                <a:gd name="T8" fmla="*/ 6 w 79"/>
                <a:gd name="T9" fmla="*/ 106 h 106"/>
                <a:gd name="T10" fmla="*/ 32 w 79"/>
                <a:gd name="T11" fmla="*/ 54 h 106"/>
                <a:gd name="T12" fmla="*/ 0 w 79"/>
                <a:gd name="T13" fmla="*/ 54 h 106"/>
                <a:gd name="T14" fmla="*/ 32 w 79"/>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06">
                  <a:moveTo>
                    <a:pt x="32" y="0"/>
                  </a:moveTo>
                  <a:lnTo>
                    <a:pt x="79" y="0"/>
                  </a:lnTo>
                  <a:lnTo>
                    <a:pt x="40" y="40"/>
                  </a:lnTo>
                  <a:lnTo>
                    <a:pt x="72" y="40"/>
                  </a:lnTo>
                  <a:lnTo>
                    <a:pt x="6" y="106"/>
                  </a:lnTo>
                  <a:lnTo>
                    <a:pt x="32" y="54"/>
                  </a:lnTo>
                  <a:lnTo>
                    <a:pt x="0" y="54"/>
                  </a:lnTo>
                  <a:lnTo>
                    <a:pt x="32"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pSp>
        <p:nvGrpSpPr>
          <p:cNvPr id="19" name="Group 18"/>
          <p:cNvGrpSpPr/>
          <p:nvPr/>
        </p:nvGrpSpPr>
        <p:grpSpPr>
          <a:xfrm>
            <a:off x="478690" y="4325298"/>
            <a:ext cx="551450" cy="551450"/>
            <a:chOff x="286284" y="5147151"/>
            <a:chExt cx="551450" cy="551450"/>
          </a:xfrm>
        </p:grpSpPr>
        <p:sp>
          <p:nvSpPr>
            <p:cNvPr id="20" name="Oval 19"/>
            <p:cNvSpPr/>
            <p:nvPr/>
          </p:nvSpPr>
          <p:spPr>
            <a:xfrm>
              <a:off x="286284" y="5147151"/>
              <a:ext cx="551450" cy="55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 name="Freeform 683"/>
            <p:cNvSpPr>
              <a:spLocks/>
            </p:cNvSpPr>
            <p:nvPr/>
          </p:nvSpPr>
          <p:spPr bwMode="auto">
            <a:xfrm>
              <a:off x="408685" y="5311302"/>
              <a:ext cx="307530" cy="294303"/>
            </a:xfrm>
            <a:custGeom>
              <a:avLst/>
              <a:gdLst>
                <a:gd name="T0" fmla="*/ 54 w 74"/>
                <a:gd name="T1" fmla="*/ 0 h 71"/>
                <a:gd name="T2" fmla="*/ 57 w 74"/>
                <a:gd name="T3" fmla="*/ 0 h 71"/>
                <a:gd name="T4" fmla="*/ 74 w 74"/>
                <a:gd name="T5" fmla="*/ 20 h 71"/>
                <a:gd name="T6" fmla="*/ 74 w 74"/>
                <a:gd name="T7" fmla="*/ 24 h 71"/>
                <a:gd name="T8" fmla="*/ 37 w 74"/>
                <a:gd name="T9" fmla="*/ 71 h 71"/>
                <a:gd name="T10" fmla="*/ 0 w 74"/>
                <a:gd name="T11" fmla="*/ 24 h 71"/>
                <a:gd name="T12" fmla="*/ 0 w 74"/>
                <a:gd name="T13" fmla="*/ 20 h 71"/>
                <a:gd name="T14" fmla="*/ 16 w 74"/>
                <a:gd name="T15" fmla="*/ 0 h 71"/>
                <a:gd name="T16" fmla="*/ 20 w 74"/>
                <a:gd name="T17" fmla="*/ 0 h 71"/>
                <a:gd name="T18" fmla="*/ 37 w 74"/>
                <a:gd name="T19" fmla="*/ 9 h 71"/>
                <a:gd name="T20" fmla="*/ 54 w 74"/>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1">
                  <a:moveTo>
                    <a:pt x="54" y="0"/>
                  </a:moveTo>
                  <a:cubicBezTo>
                    <a:pt x="55" y="0"/>
                    <a:pt x="56" y="0"/>
                    <a:pt x="57" y="0"/>
                  </a:cubicBezTo>
                  <a:cubicBezTo>
                    <a:pt x="65" y="1"/>
                    <a:pt x="73" y="7"/>
                    <a:pt x="74" y="20"/>
                  </a:cubicBezTo>
                  <a:cubicBezTo>
                    <a:pt x="74" y="24"/>
                    <a:pt x="74" y="24"/>
                    <a:pt x="74" y="24"/>
                  </a:cubicBezTo>
                  <a:cubicBezTo>
                    <a:pt x="73" y="37"/>
                    <a:pt x="64" y="52"/>
                    <a:pt x="37" y="71"/>
                  </a:cubicBezTo>
                  <a:cubicBezTo>
                    <a:pt x="10" y="52"/>
                    <a:pt x="1" y="37"/>
                    <a:pt x="0" y="24"/>
                  </a:cubicBezTo>
                  <a:cubicBezTo>
                    <a:pt x="0" y="20"/>
                    <a:pt x="0" y="20"/>
                    <a:pt x="0" y="20"/>
                  </a:cubicBezTo>
                  <a:cubicBezTo>
                    <a:pt x="1" y="7"/>
                    <a:pt x="9" y="1"/>
                    <a:pt x="16" y="0"/>
                  </a:cubicBezTo>
                  <a:cubicBezTo>
                    <a:pt x="18" y="0"/>
                    <a:pt x="19" y="0"/>
                    <a:pt x="20" y="0"/>
                  </a:cubicBezTo>
                  <a:cubicBezTo>
                    <a:pt x="28" y="0"/>
                    <a:pt x="32" y="3"/>
                    <a:pt x="37" y="9"/>
                  </a:cubicBezTo>
                  <a:cubicBezTo>
                    <a:pt x="41" y="3"/>
                    <a:pt x="45" y="0"/>
                    <a:pt x="54" y="0"/>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NZ" dirty="0">
                <a:solidFill>
                  <a:prstClr val="black"/>
                </a:solidFill>
              </a:endParaRPr>
            </a:p>
          </p:txBody>
        </p:sp>
      </p:grpSp>
      <p:grpSp>
        <p:nvGrpSpPr>
          <p:cNvPr id="22" name="Group 21"/>
          <p:cNvGrpSpPr/>
          <p:nvPr/>
        </p:nvGrpSpPr>
        <p:grpSpPr>
          <a:xfrm>
            <a:off x="478690" y="5485358"/>
            <a:ext cx="551450" cy="551450"/>
            <a:chOff x="286284" y="6209223"/>
            <a:chExt cx="551450" cy="551450"/>
          </a:xfrm>
        </p:grpSpPr>
        <p:sp>
          <p:nvSpPr>
            <p:cNvPr id="23" name="Oval 22"/>
            <p:cNvSpPr/>
            <p:nvPr/>
          </p:nvSpPr>
          <p:spPr>
            <a:xfrm>
              <a:off x="286284" y="6209223"/>
              <a:ext cx="551450" cy="55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grpSp>
          <p:nvGrpSpPr>
            <p:cNvPr id="24" name="Group 23"/>
            <p:cNvGrpSpPr/>
            <p:nvPr/>
          </p:nvGrpSpPr>
          <p:grpSpPr>
            <a:xfrm rot="16200000">
              <a:off x="382466" y="6321617"/>
              <a:ext cx="311498" cy="301557"/>
              <a:chOff x="2036233" y="854075"/>
              <a:chExt cx="282915" cy="273886"/>
            </a:xfrm>
            <a:solidFill>
              <a:schemeClr val="bg1"/>
            </a:solidFill>
          </p:grpSpPr>
          <p:sp>
            <p:nvSpPr>
              <p:cNvPr id="25" name="Freeform 579"/>
              <p:cNvSpPr>
                <a:spLocks noEditPoints="1"/>
              </p:cNvSpPr>
              <p:nvPr/>
            </p:nvSpPr>
            <p:spPr bwMode="auto">
              <a:xfrm>
                <a:off x="2039242" y="854075"/>
                <a:ext cx="279906" cy="135439"/>
              </a:xfrm>
              <a:custGeom>
                <a:avLst/>
                <a:gdLst>
                  <a:gd name="T0" fmla="*/ 74 w 74"/>
                  <a:gd name="T1" fmla="*/ 19 h 36"/>
                  <a:gd name="T2" fmla="*/ 47 w 74"/>
                  <a:gd name="T3" fmla="*/ 0 h 36"/>
                  <a:gd name="T4" fmla="*/ 47 w 74"/>
                  <a:gd name="T5" fmla="*/ 9 h 36"/>
                  <a:gd name="T6" fmla="*/ 0 w 74"/>
                  <a:gd name="T7" fmla="*/ 34 h 36"/>
                  <a:gd name="T8" fmla="*/ 46 w 74"/>
                  <a:gd name="T9" fmla="*/ 27 h 36"/>
                  <a:gd name="T10" fmla="*/ 46 w 74"/>
                  <a:gd name="T11" fmla="*/ 36 h 36"/>
                  <a:gd name="T12" fmla="*/ 74 w 74"/>
                  <a:gd name="T13" fmla="*/ 19 h 36"/>
                  <a:gd name="T14" fmla="*/ 47 w 74"/>
                  <a:gd name="T15" fmla="*/ 11 h 36"/>
                  <a:gd name="T16" fmla="*/ 46 w 74"/>
                  <a:gd name="T17" fmla="*/ 27 h 36"/>
                  <a:gd name="T18" fmla="*/ 47 w 74"/>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36">
                    <a:moveTo>
                      <a:pt x="74" y="19"/>
                    </a:moveTo>
                    <a:cubicBezTo>
                      <a:pt x="47" y="0"/>
                      <a:pt x="47" y="0"/>
                      <a:pt x="47" y="0"/>
                    </a:cubicBezTo>
                    <a:cubicBezTo>
                      <a:pt x="47" y="9"/>
                      <a:pt x="47" y="9"/>
                      <a:pt x="47" y="9"/>
                    </a:cubicBezTo>
                    <a:cubicBezTo>
                      <a:pt x="6" y="7"/>
                      <a:pt x="0" y="30"/>
                      <a:pt x="0" y="34"/>
                    </a:cubicBezTo>
                    <a:cubicBezTo>
                      <a:pt x="10" y="17"/>
                      <a:pt x="41" y="27"/>
                      <a:pt x="46" y="27"/>
                    </a:cubicBezTo>
                    <a:cubicBezTo>
                      <a:pt x="46" y="36"/>
                      <a:pt x="46" y="36"/>
                      <a:pt x="46" y="36"/>
                    </a:cubicBezTo>
                    <a:lnTo>
                      <a:pt x="74" y="19"/>
                    </a:lnTo>
                    <a:close/>
                    <a:moveTo>
                      <a:pt x="47" y="11"/>
                    </a:moveTo>
                    <a:cubicBezTo>
                      <a:pt x="46" y="27"/>
                      <a:pt x="46" y="27"/>
                      <a:pt x="46" y="27"/>
                    </a:cubicBezTo>
                    <a:cubicBezTo>
                      <a:pt x="46" y="23"/>
                      <a:pt x="46" y="18"/>
                      <a:pt x="47" y="1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26" name="Freeform 580"/>
              <p:cNvSpPr>
                <a:spLocks/>
              </p:cNvSpPr>
              <p:nvPr/>
            </p:nvSpPr>
            <p:spPr bwMode="auto">
              <a:xfrm>
                <a:off x="2036233" y="992522"/>
                <a:ext cx="273886" cy="135439"/>
              </a:xfrm>
              <a:custGeom>
                <a:avLst/>
                <a:gdLst>
                  <a:gd name="T0" fmla="*/ 28 w 73"/>
                  <a:gd name="T1" fmla="*/ 9 h 36"/>
                  <a:gd name="T2" fmla="*/ 28 w 73"/>
                  <a:gd name="T3" fmla="*/ 0 h 36"/>
                  <a:gd name="T4" fmla="*/ 0 w 73"/>
                  <a:gd name="T5" fmla="*/ 17 h 36"/>
                  <a:gd name="T6" fmla="*/ 27 w 73"/>
                  <a:gd name="T7" fmla="*/ 36 h 36"/>
                  <a:gd name="T8" fmla="*/ 27 w 73"/>
                  <a:gd name="T9" fmla="*/ 20 h 36"/>
                  <a:gd name="T10" fmla="*/ 27 w 73"/>
                  <a:gd name="T11" fmla="*/ 27 h 36"/>
                  <a:gd name="T12" fmla="*/ 73 w 73"/>
                  <a:gd name="T13" fmla="*/ 1 h 36"/>
                  <a:gd name="T14" fmla="*/ 28 w 73"/>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6">
                    <a:moveTo>
                      <a:pt x="28" y="9"/>
                    </a:moveTo>
                    <a:cubicBezTo>
                      <a:pt x="28" y="0"/>
                      <a:pt x="28" y="0"/>
                      <a:pt x="28" y="0"/>
                    </a:cubicBezTo>
                    <a:cubicBezTo>
                      <a:pt x="0" y="17"/>
                      <a:pt x="0" y="17"/>
                      <a:pt x="0" y="17"/>
                    </a:cubicBezTo>
                    <a:cubicBezTo>
                      <a:pt x="27" y="36"/>
                      <a:pt x="27" y="36"/>
                      <a:pt x="27" y="36"/>
                    </a:cubicBezTo>
                    <a:cubicBezTo>
                      <a:pt x="27" y="20"/>
                      <a:pt x="27" y="20"/>
                      <a:pt x="27" y="20"/>
                    </a:cubicBezTo>
                    <a:cubicBezTo>
                      <a:pt x="27" y="22"/>
                      <a:pt x="27" y="24"/>
                      <a:pt x="27" y="27"/>
                    </a:cubicBezTo>
                    <a:cubicBezTo>
                      <a:pt x="68" y="29"/>
                      <a:pt x="73" y="6"/>
                      <a:pt x="73" y="1"/>
                    </a:cubicBezTo>
                    <a:cubicBezTo>
                      <a:pt x="64" y="19"/>
                      <a:pt x="32" y="9"/>
                      <a:pt x="28" y="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grpSp>
      </p:grpSp>
    </p:spTree>
    <p:extLst>
      <p:ext uri="{BB962C8B-B14F-4D97-AF65-F5344CB8AC3E}">
        <p14:creationId xmlns:p14="http://schemas.microsoft.com/office/powerpoint/2010/main" val="23605511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nvPr>
        </p:nvGraphicFramePr>
        <p:xfrm>
          <a:off x="268941" y="658905"/>
          <a:ext cx="11591365" cy="5644572"/>
        </p:xfrm>
        <a:graphic>
          <a:graphicData uri="http://schemas.openxmlformats.org/drawingml/2006/table">
            <a:tbl>
              <a:tblPr firstRow="1" bandRow="1">
                <a:tableStyleId>{5940675A-B579-460E-94D1-54222C63F5DA}</a:tableStyleId>
              </a:tblPr>
              <a:tblGrid>
                <a:gridCol w="1159137"/>
                <a:gridCol w="5216114"/>
                <a:gridCol w="5216114"/>
              </a:tblGrid>
              <a:tr h="2822286">
                <a:tc rowSpan="2">
                  <a:txBody>
                    <a:bodyPr/>
                    <a:lstStyle/>
                    <a:p>
                      <a:endParaRPr lang="en-NZ" sz="2400" b="1"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NZ" sz="1400" dirty="0" smtClean="0">
                          <a:solidFill>
                            <a:schemeClr val="tx1"/>
                          </a:solidFill>
                        </a:rPr>
                        <a:t>[enter text here]</a:t>
                      </a:r>
                      <a:endParaRPr lang="en-NZ" sz="14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smtClean="0">
                          <a:solidFill>
                            <a:schemeClr val="tx1"/>
                          </a:solidFill>
                        </a:rPr>
                        <a:t>[enter text here]</a:t>
                      </a:r>
                    </a:p>
                    <a:p>
                      <a:endParaRPr lang="en-NZ" sz="14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822286">
                <a:tc vMerge="1">
                  <a:txBody>
                    <a:bodyPr/>
                    <a:lstStyle/>
                    <a:p>
                      <a:endParaRPr lang="en-N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smtClean="0">
                          <a:solidFill>
                            <a:schemeClr val="tx1"/>
                          </a:solidFill>
                        </a:rPr>
                        <a:t>[enter text here]</a:t>
                      </a:r>
                    </a:p>
                    <a:p>
                      <a:endParaRPr lang="en-NZ" sz="14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smtClean="0">
                          <a:solidFill>
                            <a:schemeClr val="tx1"/>
                          </a:solidFill>
                        </a:rPr>
                        <a:t>[enter text here]</a:t>
                      </a:r>
                    </a:p>
                    <a:p>
                      <a:endParaRPr lang="en-NZ" sz="1400" dirty="0">
                        <a:solidFill>
                          <a:schemeClr val="tx1"/>
                        </a:solidFill>
                      </a:endParaRPr>
                    </a:p>
                  </a:txBody>
                  <a:tcPr marT="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28" name="TextBox 27"/>
          <p:cNvSpPr txBox="1"/>
          <p:nvPr/>
        </p:nvSpPr>
        <p:spPr>
          <a:xfrm rot="16200000">
            <a:off x="-1655713" y="3169549"/>
            <a:ext cx="4898178" cy="461665"/>
          </a:xfrm>
          <a:prstGeom prst="rect">
            <a:avLst/>
          </a:prstGeom>
          <a:noFill/>
        </p:spPr>
        <p:txBody>
          <a:bodyPr wrap="square" rtlCol="0">
            <a:spAutoFit/>
          </a:bodyPr>
          <a:lstStyle/>
          <a:p>
            <a:r>
              <a:rPr lang="en-NZ" sz="2400" b="1" dirty="0" smtClean="0"/>
              <a:t>ANYTHING ELSE TO SHARE?</a:t>
            </a:r>
            <a:endParaRPr lang="en-NZ" sz="2400" b="1" dirty="0"/>
          </a:p>
        </p:txBody>
      </p:sp>
      <p:sp>
        <p:nvSpPr>
          <p:cNvPr id="29" name="Rectangle 28"/>
          <p:cNvSpPr/>
          <p:nvPr/>
        </p:nvSpPr>
        <p:spPr>
          <a:xfrm>
            <a:off x="10234851" y="6303477"/>
            <a:ext cx="1333378" cy="369332"/>
          </a:xfrm>
          <a:prstGeom prst="rect">
            <a:avLst/>
          </a:prstGeom>
        </p:spPr>
        <p:txBody>
          <a:bodyPr wrap="none">
            <a:spAutoFit/>
          </a:bodyPr>
          <a:lstStyle/>
          <a:p>
            <a:pPr lvl="0">
              <a:defRPr/>
            </a:pPr>
            <a:r>
              <a:rPr lang="en-NZ" b="1" dirty="0" smtClean="0">
                <a:solidFill>
                  <a:schemeClr val="accent1">
                    <a:lumMod val="75000"/>
                  </a:schemeClr>
                </a:solidFill>
              </a:rPr>
              <a:t>THANK YOU</a:t>
            </a:r>
            <a:endParaRPr lang="en-NZ" b="1" dirty="0">
              <a:solidFill>
                <a:schemeClr val="accent1">
                  <a:lumMod val="75000"/>
                </a:schemeClr>
              </a:solidFill>
            </a:endParaRPr>
          </a:p>
        </p:txBody>
      </p:sp>
    </p:spTree>
    <p:extLst>
      <p:ext uri="{BB962C8B-B14F-4D97-AF65-F5344CB8AC3E}">
        <p14:creationId xmlns:p14="http://schemas.microsoft.com/office/powerpoint/2010/main" val="26127743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87797"/>
            <a:ext cx="3923109" cy="775597"/>
          </a:xfrm>
        </p:spPr>
        <p:txBody>
          <a:bodyPr/>
          <a:lstStyle/>
          <a:p>
            <a:r>
              <a:rPr lang="en-NZ" dirty="0" smtClean="0"/>
              <a:t>Appendix D: Consumer stories</a:t>
            </a:r>
            <a:endParaRPr lang="en-NZ" dirty="0"/>
          </a:p>
        </p:txBody>
      </p:sp>
    </p:spTree>
    <p:extLst>
      <p:ext uri="{BB962C8B-B14F-4D97-AF65-F5344CB8AC3E}">
        <p14:creationId xmlns:p14="http://schemas.microsoft.com/office/powerpoint/2010/main" val="18623577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ED4291D-60A7-43DE-9B45-D5E2801A54CD}"/>
              </a:ext>
            </a:extLst>
          </p:cNvPr>
          <p:cNvSpPr/>
          <p:nvPr/>
        </p:nvSpPr>
        <p:spPr>
          <a:xfrm>
            <a:off x="0" y="0"/>
            <a:ext cx="2803358" cy="6521116"/>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a:extLst>
              <a:ext uri="{FF2B5EF4-FFF2-40B4-BE49-F238E27FC236}">
                <a16:creationId xmlns:a16="http://schemas.microsoft.com/office/drawing/2014/main" xmlns="" id="{F8A9C4BD-AB05-4F40-A980-1CB8FDC4D3E6}"/>
              </a:ext>
            </a:extLst>
          </p:cNvPr>
          <p:cNvSpPr/>
          <p:nvPr/>
        </p:nvSpPr>
        <p:spPr>
          <a:xfrm>
            <a:off x="0" y="2911643"/>
            <a:ext cx="2743200" cy="493294"/>
          </a:xfrm>
          <a:prstGeom prst="rect">
            <a:avLst/>
          </a:prstGeom>
          <a:solidFill>
            <a:srgbClr val="14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xmlns="" id="{86141259-B942-4EED-9B34-84E6A73291C9}"/>
              </a:ext>
            </a:extLst>
          </p:cNvPr>
          <p:cNvSpPr/>
          <p:nvPr/>
        </p:nvSpPr>
        <p:spPr>
          <a:xfrm>
            <a:off x="2743200" y="0"/>
            <a:ext cx="9448800" cy="651775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3626262" y="759475"/>
            <a:ext cx="7767644" cy="5278368"/>
          </a:xfrm>
          <a:prstGeom prst="rect">
            <a:avLst/>
          </a:prstGeom>
        </p:spPr>
        <p:txBody>
          <a:bodyPr wrap="square">
            <a:spAutoFit/>
          </a:bodyPr>
          <a:lstStyle/>
          <a:p>
            <a:pPr>
              <a:spcAft>
                <a:spcPts val="600"/>
              </a:spcAft>
            </a:pPr>
            <a:r>
              <a:rPr lang="en-NZ" sz="1400" dirty="0">
                <a:solidFill>
                  <a:schemeClr val="tx1">
                    <a:lumMod val="65000"/>
                    <a:lumOff val="35000"/>
                  </a:schemeClr>
                </a:solidFill>
              </a:rPr>
              <a:t>Janice is a single mom with an amicable relationship with her ex-husband. When her car gave her trouble she asked for his help and he arranged what he called a ‘trade discount’ for her through a work contact. She was grateful for the special deal and happy to pay cash. Shortly thereafter she discovered further problems with the vehicle. She believed it to be as a result of damage caused by the mechanic who did not seem to have taken due care. She mentioned it to her ex-husband who encouraged her to go back. She did consider it but decided against taking any form of </a:t>
            </a:r>
            <a:r>
              <a:rPr lang="en-NZ" sz="1400" dirty="0" smtClean="0">
                <a:solidFill>
                  <a:schemeClr val="tx1">
                    <a:lumMod val="65000"/>
                    <a:lumOff val="35000"/>
                  </a:schemeClr>
                </a:solidFill>
              </a:rPr>
              <a:t>action.</a:t>
            </a:r>
            <a:endParaRPr lang="en-NZ" sz="1400" dirty="0">
              <a:solidFill>
                <a:schemeClr val="tx1">
                  <a:lumMod val="65000"/>
                  <a:lumOff val="35000"/>
                </a:schemeClr>
              </a:solidFill>
            </a:endParaRPr>
          </a:p>
          <a:p>
            <a:pPr>
              <a:spcAft>
                <a:spcPts val="600"/>
              </a:spcAft>
            </a:pPr>
            <a:r>
              <a:rPr lang="en-NZ" sz="1400" dirty="0">
                <a:solidFill>
                  <a:schemeClr val="tx1">
                    <a:lumMod val="65000"/>
                    <a:lumOff val="35000"/>
                  </a:schemeClr>
                </a:solidFill>
              </a:rPr>
              <a:t>She described feeling “too </a:t>
            </a:r>
            <a:r>
              <a:rPr lang="en-NZ" sz="1400" dirty="0" smtClean="0">
                <a:solidFill>
                  <a:schemeClr val="tx1">
                    <a:lumMod val="65000"/>
                    <a:lumOff val="35000"/>
                  </a:schemeClr>
                </a:solidFill>
              </a:rPr>
              <a:t>awkward” saying she </a:t>
            </a:r>
            <a:r>
              <a:rPr lang="en-NZ" sz="1400" dirty="0">
                <a:solidFill>
                  <a:schemeClr val="tx1">
                    <a:lumMod val="65000"/>
                    <a:lumOff val="35000"/>
                  </a:schemeClr>
                </a:solidFill>
              </a:rPr>
              <a:t>had benefited from a ‘deal’ and it was through her ex-husband’s contacts so she considered the impact on him. She was mindful also of the inconvenience of being without her vehicle should they retain it for repair – the actual problem seemed minor compared to being left without transport for an extended period saying it would be too much a “life interruption”. She also feared what they might do to the vehicle if they perceived her negatively or if her return got anyone into trouble.</a:t>
            </a:r>
          </a:p>
          <a:p>
            <a:pPr>
              <a:spcAft>
                <a:spcPts val="600"/>
              </a:spcAft>
            </a:pPr>
            <a:r>
              <a:rPr lang="en-NZ" sz="1400" dirty="0">
                <a:solidFill>
                  <a:schemeClr val="tx1">
                    <a:lumMod val="65000"/>
                    <a:lumOff val="35000"/>
                  </a:schemeClr>
                </a:solidFill>
              </a:rPr>
              <a:t>A further consideration was that she was really not knowledgeable enough about the car’s problem to attribute it with any certainty to their wrongdoing. Janice </a:t>
            </a:r>
            <a:r>
              <a:rPr lang="en-NZ" sz="1400" dirty="0" smtClean="0">
                <a:solidFill>
                  <a:schemeClr val="tx1">
                    <a:lumMod val="65000"/>
                    <a:lumOff val="35000"/>
                  </a:schemeClr>
                </a:solidFill>
              </a:rPr>
              <a:t>said that </a:t>
            </a:r>
            <a:r>
              <a:rPr lang="en-NZ" sz="1400" dirty="0">
                <a:solidFill>
                  <a:schemeClr val="tx1">
                    <a:lumMod val="65000"/>
                    <a:lumOff val="35000"/>
                  </a:schemeClr>
                </a:solidFill>
              </a:rPr>
              <a:t>while she knows she has rights and has acted on her rights before in many instances (with other motor vehicle matters, </a:t>
            </a:r>
            <a:r>
              <a:rPr lang="en-NZ" sz="1400" dirty="0" smtClean="0">
                <a:solidFill>
                  <a:schemeClr val="tx1">
                    <a:lumMod val="65000"/>
                    <a:lumOff val="35000"/>
                  </a:schemeClr>
                </a:solidFill>
              </a:rPr>
              <a:t>in restaurants</a:t>
            </a:r>
            <a:r>
              <a:rPr lang="en-NZ" sz="1400" dirty="0">
                <a:solidFill>
                  <a:schemeClr val="tx1">
                    <a:lumMod val="65000"/>
                    <a:lumOff val="35000"/>
                  </a:schemeClr>
                </a:solidFill>
              </a:rPr>
              <a:t>, etc), in this case she decided to let it be. She believed she would be unable to prove their lack of care/skill or even negligence in executing their work. This, coupled with her lack of knowledge about a car’s electronics, left her feeling like she should walk away saying she knew when to “pick a battle, and this wasn’t one”.</a:t>
            </a:r>
          </a:p>
          <a:p>
            <a:pPr>
              <a:spcAft>
                <a:spcPts val="600"/>
              </a:spcAft>
            </a:pPr>
            <a:r>
              <a:rPr lang="en-NZ" sz="1400" dirty="0">
                <a:solidFill>
                  <a:schemeClr val="tx1">
                    <a:lumMod val="65000"/>
                    <a:lumOff val="35000"/>
                  </a:schemeClr>
                </a:solidFill>
              </a:rPr>
              <a:t>Janice was cross with the mechanic/s but also cross with herself. She regretted not having a better discussion with the mechanic/s before leaving her car with them and then leaving afterwards with nothing in writing. She felt that in future, if the problem with a vehicle is not severe, she would wait until she could afford it and pay for a fully guaranteed and professional service from a reputable provider. </a:t>
            </a:r>
          </a:p>
        </p:txBody>
      </p:sp>
      <p:cxnSp>
        <p:nvCxnSpPr>
          <p:cNvPr id="8" name="Straight Connector 7">
            <a:extLst>
              <a:ext uri="{FF2B5EF4-FFF2-40B4-BE49-F238E27FC236}">
                <a16:creationId xmlns:a16="http://schemas.microsoft.com/office/drawing/2014/main" xmlns="" id="{DC1C28DB-5F8D-4AF2-AB55-FF3C122E233F}"/>
              </a:ext>
            </a:extLst>
          </p:cNvPr>
          <p:cNvCxnSpPr>
            <a:cxnSpLocks/>
          </p:cNvCxnSpPr>
          <p:nvPr/>
        </p:nvCxnSpPr>
        <p:spPr>
          <a:xfrm>
            <a:off x="3256227" y="0"/>
            <a:ext cx="0" cy="649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AA03F6C9-736B-4401-A0EE-2BE49806D174}"/>
              </a:ext>
            </a:extLst>
          </p:cNvPr>
          <p:cNvSpPr/>
          <p:nvPr/>
        </p:nvSpPr>
        <p:spPr>
          <a:xfrm>
            <a:off x="3173931" y="817184"/>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a:extLst>
              <a:ext uri="{FF2B5EF4-FFF2-40B4-BE49-F238E27FC236}">
                <a16:creationId xmlns:a16="http://schemas.microsoft.com/office/drawing/2014/main" xmlns="" id="{F4E8CACF-443D-4EA2-9AD9-271ACB3D7596}"/>
              </a:ext>
            </a:extLst>
          </p:cNvPr>
          <p:cNvSpPr/>
          <p:nvPr/>
        </p:nvSpPr>
        <p:spPr>
          <a:xfrm>
            <a:off x="3173931" y="2196004"/>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xmlns="" id="{1BD3CF9A-C6BF-4B15-85A1-23419590CDEC}"/>
              </a:ext>
            </a:extLst>
          </p:cNvPr>
          <p:cNvSpPr/>
          <p:nvPr/>
        </p:nvSpPr>
        <p:spPr>
          <a:xfrm>
            <a:off x="3173931" y="3538728"/>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xmlns="" id="{A379BF58-322A-4333-97F3-822980CE0A4B}"/>
              </a:ext>
            </a:extLst>
          </p:cNvPr>
          <p:cNvSpPr/>
          <p:nvPr/>
        </p:nvSpPr>
        <p:spPr>
          <a:xfrm>
            <a:off x="3173931" y="5122083"/>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a:extLst>
              <a:ext uri="{FF2B5EF4-FFF2-40B4-BE49-F238E27FC236}">
                <a16:creationId xmlns:a16="http://schemas.microsoft.com/office/drawing/2014/main" xmlns="" id="{B733EEE7-8B5D-42BA-9AAC-D25A97F9ED37}"/>
              </a:ext>
            </a:extLst>
          </p:cNvPr>
          <p:cNvSpPr/>
          <p:nvPr/>
        </p:nvSpPr>
        <p:spPr>
          <a:xfrm>
            <a:off x="84222" y="1625642"/>
            <a:ext cx="2499683" cy="1077218"/>
          </a:xfrm>
          <a:prstGeom prst="rect">
            <a:avLst/>
          </a:prstGeom>
        </p:spPr>
        <p:txBody>
          <a:bodyPr wrap="square">
            <a:spAutoFit/>
          </a:bodyPr>
          <a:lstStyle/>
          <a:p>
            <a:pPr algn="ctr"/>
            <a:r>
              <a:rPr lang="en-NZ" sz="3200" dirty="0" smtClean="0">
                <a:solidFill>
                  <a:schemeClr val="bg1"/>
                </a:solidFill>
                <a:latin typeface="Arial Black" panose="020B0A04020102020204" pitchFamily="34" charset="0"/>
              </a:rPr>
              <a:t>JANICE’S</a:t>
            </a:r>
          </a:p>
          <a:p>
            <a:pPr algn="ctr"/>
            <a:r>
              <a:rPr lang="en-NZ" sz="3200" dirty="0" smtClean="0">
                <a:solidFill>
                  <a:schemeClr val="bg1"/>
                </a:solidFill>
                <a:latin typeface="Arial Black" panose="020B0A04020102020204" pitchFamily="34" charset="0"/>
              </a:rPr>
              <a:t>STORY</a:t>
            </a:r>
            <a:endParaRPr lang="en-NZ" sz="3200" dirty="0">
              <a:solidFill>
                <a:schemeClr val="bg1"/>
              </a:solidFill>
              <a:latin typeface="Arial Black" panose="020B0A04020102020204" pitchFamily="34" charset="0"/>
            </a:endParaRPr>
          </a:p>
        </p:txBody>
      </p:sp>
      <p:grpSp>
        <p:nvGrpSpPr>
          <p:cNvPr id="17" name="Group 16">
            <a:extLst>
              <a:ext uri="{FF2B5EF4-FFF2-40B4-BE49-F238E27FC236}">
                <a16:creationId xmlns:a16="http://schemas.microsoft.com/office/drawing/2014/main" xmlns="" id="{1D885946-A806-4A60-9DB0-822C6C0E8E55}"/>
              </a:ext>
            </a:extLst>
          </p:cNvPr>
          <p:cNvGrpSpPr/>
          <p:nvPr/>
        </p:nvGrpSpPr>
        <p:grpSpPr>
          <a:xfrm>
            <a:off x="854242" y="469233"/>
            <a:ext cx="1016120" cy="953980"/>
            <a:chOff x="757989" y="1672390"/>
            <a:chExt cx="1016120" cy="953980"/>
          </a:xfrm>
        </p:grpSpPr>
        <p:sp>
          <p:nvSpPr>
            <p:cNvPr id="15" name="Rectangle 14">
              <a:extLst>
                <a:ext uri="{FF2B5EF4-FFF2-40B4-BE49-F238E27FC236}">
                  <a16:creationId xmlns:a16="http://schemas.microsoft.com/office/drawing/2014/main" xmlns="" id="{8BE714B2-F045-4535-B932-E34C66A4E8D4}"/>
                </a:ext>
              </a:extLst>
            </p:cNvPr>
            <p:cNvSpPr/>
            <p:nvPr/>
          </p:nvSpPr>
          <p:spPr>
            <a:xfrm>
              <a:off x="896946" y="1703040"/>
              <a:ext cx="877163" cy="923330"/>
            </a:xfrm>
            <a:prstGeom prst="rect">
              <a:avLst/>
            </a:prstGeom>
          </p:spPr>
          <p:txBody>
            <a:bodyPr wrap="none">
              <a:spAutoFit/>
            </a:bodyPr>
            <a:lstStyle/>
            <a:p>
              <a:r>
                <a:rPr lang="en-NZ" sz="5400" dirty="0">
                  <a:solidFill>
                    <a:schemeClr val="bg1"/>
                  </a:solidFill>
                  <a:latin typeface="Arial Black" panose="020B0A04020102020204" pitchFamily="34" charset="0"/>
                </a:rPr>
                <a:t>1 </a:t>
              </a:r>
              <a:endParaRPr lang="en-NZ" sz="5400" dirty="0"/>
            </a:p>
          </p:txBody>
        </p:sp>
        <p:sp>
          <p:nvSpPr>
            <p:cNvPr id="16" name="Oval 15">
              <a:extLst>
                <a:ext uri="{FF2B5EF4-FFF2-40B4-BE49-F238E27FC236}">
                  <a16:creationId xmlns:a16="http://schemas.microsoft.com/office/drawing/2014/main" xmlns="" id="{4F026DE0-42A0-4599-ADF7-502E4EA8825B}"/>
                </a:ext>
              </a:extLst>
            </p:cNvPr>
            <p:cNvSpPr/>
            <p:nvPr/>
          </p:nvSpPr>
          <p:spPr>
            <a:xfrm>
              <a:off x="757989" y="1672390"/>
              <a:ext cx="938463" cy="9384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9" name="Picture 18">
            <a:extLst>
              <a:ext uri="{FF2B5EF4-FFF2-40B4-BE49-F238E27FC236}">
                <a16:creationId xmlns:a16="http://schemas.microsoft.com/office/drawing/2014/main" xmlns="" id="{22019B67-1067-4FB5-AE6D-F6C2904CC53D}"/>
              </a:ext>
            </a:extLst>
          </p:cNvPr>
          <p:cNvPicPr>
            <a:picLocks noChangeAspect="1"/>
          </p:cNvPicPr>
          <p:nvPr/>
        </p:nvPicPr>
        <p:blipFill rotWithShape="1">
          <a:blip r:embed="rId2"/>
          <a:srcRect l="25889" r="15084" b="768"/>
          <a:stretch/>
        </p:blipFill>
        <p:spPr>
          <a:xfrm>
            <a:off x="1" y="3407193"/>
            <a:ext cx="2743200" cy="3113923"/>
          </a:xfrm>
          <a:prstGeom prst="rect">
            <a:avLst/>
          </a:prstGeom>
        </p:spPr>
      </p:pic>
      <p:sp>
        <p:nvSpPr>
          <p:cNvPr id="21" name="Rectangle 20">
            <a:extLst>
              <a:ext uri="{FF2B5EF4-FFF2-40B4-BE49-F238E27FC236}">
                <a16:creationId xmlns:a16="http://schemas.microsoft.com/office/drawing/2014/main" xmlns="" id="{21436B8C-A620-4F52-8896-31AEA6509BC2}"/>
              </a:ext>
            </a:extLst>
          </p:cNvPr>
          <p:cNvSpPr/>
          <p:nvPr/>
        </p:nvSpPr>
        <p:spPr>
          <a:xfrm>
            <a:off x="0" y="3381152"/>
            <a:ext cx="2762250" cy="3162523"/>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325913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1AEC87B-02DE-4F42-849F-595780B1C826}"/>
              </a:ext>
            </a:extLst>
          </p:cNvPr>
          <p:cNvSpPr/>
          <p:nvPr/>
        </p:nvSpPr>
        <p:spPr>
          <a:xfrm>
            <a:off x="0" y="0"/>
            <a:ext cx="2803358" cy="6521116"/>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xmlns="" id="{A572C6D7-D77F-4A0F-B494-87953F4BC54F}"/>
              </a:ext>
            </a:extLst>
          </p:cNvPr>
          <p:cNvSpPr/>
          <p:nvPr/>
        </p:nvSpPr>
        <p:spPr>
          <a:xfrm>
            <a:off x="0" y="2911643"/>
            <a:ext cx="2743200" cy="493294"/>
          </a:xfrm>
          <a:prstGeom prst="rect">
            <a:avLst/>
          </a:prstGeom>
          <a:solidFill>
            <a:srgbClr val="678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xmlns="" id="{BD280DFB-B85A-405E-A9C9-D0E6CEE99C26}"/>
              </a:ext>
            </a:extLst>
          </p:cNvPr>
          <p:cNvSpPr/>
          <p:nvPr/>
        </p:nvSpPr>
        <p:spPr>
          <a:xfrm>
            <a:off x="2743200" y="0"/>
            <a:ext cx="9448800" cy="65200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a:extLst>
              <a:ext uri="{FF2B5EF4-FFF2-40B4-BE49-F238E27FC236}">
                <a16:creationId xmlns:a16="http://schemas.microsoft.com/office/drawing/2014/main" xmlns="" id="{E1849A9C-DD43-447D-B3BA-6F245C71A1CD}"/>
              </a:ext>
            </a:extLst>
          </p:cNvPr>
          <p:cNvCxnSpPr>
            <a:cxnSpLocks/>
          </p:cNvCxnSpPr>
          <p:nvPr/>
        </p:nvCxnSpPr>
        <p:spPr>
          <a:xfrm>
            <a:off x="3256227" y="0"/>
            <a:ext cx="0" cy="649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C505A094-9F00-4A2E-8C9A-A6F8B4BF2926}"/>
              </a:ext>
            </a:extLst>
          </p:cNvPr>
          <p:cNvSpPr/>
          <p:nvPr/>
        </p:nvSpPr>
        <p:spPr>
          <a:xfrm>
            <a:off x="3173931" y="275763"/>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xmlns="" id="{AFA224FE-C680-4927-BFB4-B547EDC7C157}"/>
              </a:ext>
            </a:extLst>
          </p:cNvPr>
          <p:cNvSpPr/>
          <p:nvPr/>
        </p:nvSpPr>
        <p:spPr>
          <a:xfrm>
            <a:off x="3173931" y="1823024"/>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xmlns="" id="{89654CFF-2208-4039-8993-7564DE8126CB}"/>
              </a:ext>
            </a:extLst>
          </p:cNvPr>
          <p:cNvSpPr/>
          <p:nvPr/>
        </p:nvSpPr>
        <p:spPr>
          <a:xfrm>
            <a:off x="3173931" y="2564169"/>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a:extLst>
              <a:ext uri="{FF2B5EF4-FFF2-40B4-BE49-F238E27FC236}">
                <a16:creationId xmlns:a16="http://schemas.microsoft.com/office/drawing/2014/main" xmlns="" id="{DBFF4BEB-3414-49B5-86AD-337F704F570A}"/>
              </a:ext>
            </a:extLst>
          </p:cNvPr>
          <p:cNvSpPr/>
          <p:nvPr/>
        </p:nvSpPr>
        <p:spPr>
          <a:xfrm>
            <a:off x="3173931" y="3714388"/>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xmlns="" id="{6086026F-98AD-4FCD-81E3-944761678EC4}"/>
              </a:ext>
            </a:extLst>
          </p:cNvPr>
          <p:cNvSpPr/>
          <p:nvPr/>
        </p:nvSpPr>
        <p:spPr>
          <a:xfrm>
            <a:off x="84222" y="1608708"/>
            <a:ext cx="2499683" cy="1077218"/>
          </a:xfrm>
          <a:prstGeom prst="rect">
            <a:avLst/>
          </a:prstGeom>
        </p:spPr>
        <p:txBody>
          <a:bodyPr wrap="square">
            <a:spAutoFit/>
          </a:bodyPr>
          <a:lstStyle/>
          <a:p>
            <a:pPr algn="ctr"/>
            <a:r>
              <a:rPr lang="en-NZ" sz="3200" dirty="0" smtClean="0">
                <a:solidFill>
                  <a:schemeClr val="bg1"/>
                </a:solidFill>
                <a:latin typeface="Arial Black" panose="020B0A04020102020204" pitchFamily="34" charset="0"/>
              </a:rPr>
              <a:t>DAVID’S</a:t>
            </a:r>
          </a:p>
          <a:p>
            <a:pPr algn="ctr"/>
            <a:r>
              <a:rPr lang="en-NZ" sz="3200" dirty="0" smtClean="0">
                <a:solidFill>
                  <a:schemeClr val="bg1"/>
                </a:solidFill>
                <a:latin typeface="Arial Black" panose="020B0A04020102020204" pitchFamily="34" charset="0"/>
              </a:rPr>
              <a:t>STORY</a:t>
            </a:r>
            <a:endParaRPr lang="en-NZ" sz="3200" dirty="0">
              <a:solidFill>
                <a:schemeClr val="bg1"/>
              </a:solidFill>
              <a:latin typeface="Arial Black" panose="020B0A04020102020204" pitchFamily="34" charset="0"/>
            </a:endParaRPr>
          </a:p>
        </p:txBody>
      </p:sp>
      <p:grpSp>
        <p:nvGrpSpPr>
          <p:cNvPr id="17" name="Group 16">
            <a:extLst>
              <a:ext uri="{FF2B5EF4-FFF2-40B4-BE49-F238E27FC236}">
                <a16:creationId xmlns:a16="http://schemas.microsoft.com/office/drawing/2014/main" xmlns="" id="{866FFA4E-4EBC-4269-8098-91786D03B991}"/>
              </a:ext>
            </a:extLst>
          </p:cNvPr>
          <p:cNvGrpSpPr/>
          <p:nvPr/>
        </p:nvGrpSpPr>
        <p:grpSpPr>
          <a:xfrm>
            <a:off x="854242" y="469233"/>
            <a:ext cx="1016120" cy="953980"/>
            <a:chOff x="757989" y="1672390"/>
            <a:chExt cx="1016120" cy="953980"/>
          </a:xfrm>
        </p:grpSpPr>
        <p:sp>
          <p:nvSpPr>
            <p:cNvPr id="18" name="Rectangle 17">
              <a:extLst>
                <a:ext uri="{FF2B5EF4-FFF2-40B4-BE49-F238E27FC236}">
                  <a16:creationId xmlns:a16="http://schemas.microsoft.com/office/drawing/2014/main" xmlns="" id="{DC21A7EE-1CD8-4E7D-AAC1-0AA84F190F26}"/>
                </a:ext>
              </a:extLst>
            </p:cNvPr>
            <p:cNvSpPr/>
            <p:nvPr/>
          </p:nvSpPr>
          <p:spPr>
            <a:xfrm>
              <a:off x="896946" y="1703040"/>
              <a:ext cx="877163" cy="923330"/>
            </a:xfrm>
            <a:prstGeom prst="rect">
              <a:avLst/>
            </a:prstGeom>
          </p:spPr>
          <p:txBody>
            <a:bodyPr wrap="none">
              <a:spAutoFit/>
            </a:bodyPr>
            <a:lstStyle/>
            <a:p>
              <a:r>
                <a:rPr lang="en-NZ" sz="5400" dirty="0">
                  <a:solidFill>
                    <a:schemeClr val="bg1"/>
                  </a:solidFill>
                  <a:latin typeface="Arial Black" panose="020B0A04020102020204" pitchFamily="34" charset="0"/>
                </a:rPr>
                <a:t>2 </a:t>
              </a:r>
              <a:endParaRPr lang="en-NZ" sz="5400" dirty="0"/>
            </a:p>
          </p:txBody>
        </p:sp>
        <p:sp>
          <p:nvSpPr>
            <p:cNvPr id="19" name="Oval 18">
              <a:extLst>
                <a:ext uri="{FF2B5EF4-FFF2-40B4-BE49-F238E27FC236}">
                  <a16:creationId xmlns:a16="http://schemas.microsoft.com/office/drawing/2014/main" xmlns="" id="{ED37C98A-D135-471A-AC22-D2FADF7A513E}"/>
                </a:ext>
              </a:extLst>
            </p:cNvPr>
            <p:cNvSpPr/>
            <p:nvPr/>
          </p:nvSpPr>
          <p:spPr>
            <a:xfrm>
              <a:off x="757989" y="1672390"/>
              <a:ext cx="938463" cy="9384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 name="Rectangle 7"/>
          <p:cNvSpPr/>
          <p:nvPr/>
        </p:nvSpPr>
        <p:spPr>
          <a:xfrm>
            <a:off x="3621507" y="216569"/>
            <a:ext cx="8289757" cy="6509474"/>
          </a:xfrm>
          <a:prstGeom prst="rect">
            <a:avLst/>
          </a:prstGeom>
        </p:spPr>
        <p:txBody>
          <a:bodyPr wrap="square">
            <a:spAutoFit/>
          </a:bodyPr>
          <a:lstStyle/>
          <a:p>
            <a:pPr>
              <a:spcAft>
                <a:spcPts val="600"/>
              </a:spcAft>
            </a:pPr>
            <a:r>
              <a:rPr lang="en-NZ" sz="1400" dirty="0">
                <a:solidFill>
                  <a:schemeClr val="tx1">
                    <a:lumMod val="65000"/>
                    <a:lumOff val="35000"/>
                  </a:schemeClr>
                </a:solidFill>
              </a:rPr>
              <a:t>David had a family matter to resolve and needed legal expertise. It was complicated involving family across 2 countries and 2 languages and he recognised that it would require particular </a:t>
            </a:r>
            <a:r>
              <a:rPr lang="en-NZ" sz="1400" dirty="0" smtClean="0">
                <a:solidFill>
                  <a:schemeClr val="tx1">
                    <a:lumMod val="65000"/>
                    <a:lumOff val="35000"/>
                  </a:schemeClr>
                </a:solidFill>
              </a:rPr>
              <a:t>skill. </a:t>
            </a:r>
            <a:r>
              <a:rPr lang="en-NZ" sz="1400" dirty="0">
                <a:solidFill>
                  <a:schemeClr val="tx1">
                    <a:lumMod val="65000"/>
                    <a:lumOff val="35000"/>
                  </a:schemeClr>
                </a:solidFill>
              </a:rPr>
              <a:t>He believed he did his research well, formulating a short list of 2 firms based on reviews in a trusted forum and on an interview he heard on the radio with the lawyer. After his initial contact things moved quickly, he met for a consultation and the prospects looked good. He paid the required fees and looked forward to speedy resolution. He felt confident and thought the fees reasonable and the process clear (in retrospect he thought perhaps slightly simplified and a bit too “high level”).</a:t>
            </a:r>
          </a:p>
          <a:p>
            <a:pPr>
              <a:spcAft>
                <a:spcPts val="600"/>
              </a:spcAft>
            </a:pPr>
            <a:r>
              <a:rPr lang="en-NZ" sz="1400" dirty="0">
                <a:solidFill>
                  <a:schemeClr val="tx1">
                    <a:lumMod val="65000"/>
                    <a:lumOff val="35000"/>
                  </a:schemeClr>
                </a:solidFill>
              </a:rPr>
              <a:t>David described leaving the initial consultation positive and confident, and believed that the lawyer presenting a “worst case scenario” showed integrity.  Within a few days the initial processes had begun and letters and documents were prepared and sent as expected. Then – silence… </a:t>
            </a:r>
          </a:p>
          <a:p>
            <a:pPr>
              <a:spcAft>
                <a:spcPts val="600"/>
              </a:spcAft>
            </a:pPr>
            <a:r>
              <a:rPr lang="en-NZ" sz="1400" dirty="0">
                <a:solidFill>
                  <a:schemeClr val="tx1">
                    <a:lumMod val="65000"/>
                    <a:lumOff val="35000"/>
                  </a:schemeClr>
                </a:solidFill>
              </a:rPr>
              <a:t>David described growing worried. He was always initiating contact, making phone calls and checking in – only to have his calls unreturned or be given vague updates. Then he received a phone call saying they would be “unable to progress” and that it was “no longer feasible” to continue. He was given a small refund from the deposit. He felt disappointed and powerless – “there is nothing I could do”.  They had made no progress, and he could not face the prospect of spending more time and money on another lawyer.</a:t>
            </a:r>
          </a:p>
          <a:p>
            <a:pPr>
              <a:spcAft>
                <a:spcPts val="600"/>
              </a:spcAft>
            </a:pPr>
            <a:r>
              <a:rPr lang="en-NZ" sz="1400" dirty="0">
                <a:solidFill>
                  <a:schemeClr val="tx1">
                    <a:lumMod val="65000"/>
                    <a:lumOff val="35000"/>
                  </a:schemeClr>
                </a:solidFill>
              </a:rPr>
              <a:t>Taking further action did cross David’s mind. He did not consider that it would be a consumer protection issue but </a:t>
            </a:r>
            <a:r>
              <a:rPr lang="en-NZ" sz="1400" dirty="0" smtClean="0">
                <a:solidFill>
                  <a:schemeClr val="tx1">
                    <a:lumMod val="65000"/>
                    <a:lumOff val="35000"/>
                  </a:schemeClr>
                </a:solidFill>
              </a:rPr>
              <a:t>did wonder </a:t>
            </a:r>
            <a:r>
              <a:rPr lang="en-NZ" sz="1400" dirty="0">
                <a:solidFill>
                  <a:schemeClr val="tx1">
                    <a:lumMod val="65000"/>
                    <a:lumOff val="35000"/>
                  </a:schemeClr>
                </a:solidFill>
              </a:rPr>
              <a:t>whether this was appropriate practice and professional conduct; he considered reporting the matter to a legal association / professional body of some kind. But this consideration was short lived. David described himself as “not that good with words” and felt that trying to build a compelling case against a lawyer – someone who did this every day – was a foolish undertaking. In addition he considered the amount of time it would take to generate the documentation, possibly attend a hearing and so on – and felt the time cost would be too high. Feeling like he was “already worse off” he decided that taking action would likely leave him in a worse position still.</a:t>
            </a:r>
          </a:p>
          <a:p>
            <a:pPr>
              <a:spcAft>
                <a:spcPts val="600"/>
              </a:spcAft>
            </a:pPr>
            <a:r>
              <a:rPr lang="en-NZ" sz="1400" dirty="0">
                <a:solidFill>
                  <a:schemeClr val="tx1">
                    <a:lumMod val="65000"/>
                    <a:lumOff val="35000"/>
                  </a:schemeClr>
                </a:solidFill>
              </a:rPr>
              <a:t>David thought that in an ideal situation he would have gotten more clarity and asked more questions at the initial consultation. He wondered if getting referrals from real people he knows (rather than online and radio) would be better and thought that if he needed to use a lawyer again he would rely on first hand </a:t>
            </a:r>
            <a:r>
              <a:rPr lang="en-NZ" sz="1400" dirty="0" smtClean="0">
                <a:solidFill>
                  <a:schemeClr val="tx1">
                    <a:lumMod val="65000"/>
                    <a:lumOff val="35000"/>
                  </a:schemeClr>
                </a:solidFill>
              </a:rPr>
              <a:t>recommendation and </a:t>
            </a:r>
            <a:r>
              <a:rPr lang="en-NZ" sz="1400" dirty="0">
                <a:solidFill>
                  <a:schemeClr val="tx1">
                    <a:lumMod val="65000"/>
                    <a:lumOff val="35000"/>
                  </a:schemeClr>
                </a:solidFill>
              </a:rPr>
              <a:t>proven reputation.</a:t>
            </a:r>
          </a:p>
          <a:p>
            <a:pPr>
              <a:spcAft>
                <a:spcPts val="600"/>
              </a:spcAft>
            </a:pPr>
            <a:endParaRPr lang="en-NZ" sz="1400" dirty="0">
              <a:solidFill>
                <a:schemeClr val="tx1">
                  <a:lumMod val="65000"/>
                  <a:lumOff val="35000"/>
                </a:schemeClr>
              </a:solidFill>
            </a:endParaRPr>
          </a:p>
        </p:txBody>
      </p:sp>
      <p:sp>
        <p:nvSpPr>
          <p:cNvPr id="21" name="Oval 20">
            <a:extLst>
              <a:ext uri="{FF2B5EF4-FFF2-40B4-BE49-F238E27FC236}">
                <a16:creationId xmlns:a16="http://schemas.microsoft.com/office/drawing/2014/main" xmlns="" id="{4BAAE201-5511-4B17-A2CA-B1FDDA0C3AB9}"/>
              </a:ext>
            </a:extLst>
          </p:cNvPr>
          <p:cNvSpPr/>
          <p:nvPr/>
        </p:nvSpPr>
        <p:spPr>
          <a:xfrm>
            <a:off x="3173931" y="5507093"/>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2" name="Picture 21">
            <a:extLst>
              <a:ext uri="{FF2B5EF4-FFF2-40B4-BE49-F238E27FC236}">
                <a16:creationId xmlns:a16="http://schemas.microsoft.com/office/drawing/2014/main" xmlns="" id="{EC8E1E6B-81A0-441F-89BC-E0027DA42B62}"/>
              </a:ext>
            </a:extLst>
          </p:cNvPr>
          <p:cNvPicPr>
            <a:picLocks noChangeAspect="1"/>
          </p:cNvPicPr>
          <p:nvPr/>
        </p:nvPicPr>
        <p:blipFill rotWithShape="1">
          <a:blip r:embed="rId2"/>
          <a:srcRect l="18371" r="9242" b="1745"/>
          <a:stretch/>
        </p:blipFill>
        <p:spPr>
          <a:xfrm>
            <a:off x="0" y="3396664"/>
            <a:ext cx="2732923" cy="3124451"/>
          </a:xfrm>
          <a:prstGeom prst="rect">
            <a:avLst/>
          </a:prstGeom>
        </p:spPr>
      </p:pic>
      <p:sp>
        <p:nvSpPr>
          <p:cNvPr id="23" name="Rectangle 22">
            <a:extLst>
              <a:ext uri="{FF2B5EF4-FFF2-40B4-BE49-F238E27FC236}">
                <a16:creationId xmlns:a16="http://schemas.microsoft.com/office/drawing/2014/main" xmlns="" id="{1DB4B8B9-75FA-49E1-95E9-DA345EE67268}"/>
              </a:ext>
            </a:extLst>
          </p:cNvPr>
          <p:cNvSpPr/>
          <p:nvPr/>
        </p:nvSpPr>
        <p:spPr>
          <a:xfrm>
            <a:off x="0" y="3381152"/>
            <a:ext cx="2743200" cy="3162523"/>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247529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4F41EF0-9DDB-446F-85E6-2EE8A8AC3E2A}"/>
              </a:ext>
            </a:extLst>
          </p:cNvPr>
          <p:cNvSpPr/>
          <p:nvPr/>
        </p:nvSpPr>
        <p:spPr>
          <a:xfrm>
            <a:off x="0" y="0"/>
            <a:ext cx="2803358" cy="6521116"/>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xmlns="" id="{2C159E2C-763D-4AC7-93A7-39F91D44BE50}"/>
              </a:ext>
            </a:extLst>
          </p:cNvPr>
          <p:cNvSpPr/>
          <p:nvPr/>
        </p:nvSpPr>
        <p:spPr>
          <a:xfrm>
            <a:off x="0" y="2911643"/>
            <a:ext cx="2743200" cy="493294"/>
          </a:xfrm>
          <a:prstGeom prst="rect">
            <a:avLst/>
          </a:prstGeom>
          <a:solidFill>
            <a:srgbClr val="14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xmlns="" id="{44FACB3E-CC59-4C20-B583-DEA3BD377C14}"/>
              </a:ext>
            </a:extLst>
          </p:cNvPr>
          <p:cNvSpPr/>
          <p:nvPr/>
        </p:nvSpPr>
        <p:spPr>
          <a:xfrm>
            <a:off x="2743200" y="0"/>
            <a:ext cx="9448800" cy="65280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a:extLst>
              <a:ext uri="{FF2B5EF4-FFF2-40B4-BE49-F238E27FC236}">
                <a16:creationId xmlns:a16="http://schemas.microsoft.com/office/drawing/2014/main" xmlns="" id="{462FC13D-532C-44E9-B17A-D1363CC68D31}"/>
              </a:ext>
            </a:extLst>
          </p:cNvPr>
          <p:cNvCxnSpPr>
            <a:cxnSpLocks/>
          </p:cNvCxnSpPr>
          <p:nvPr/>
        </p:nvCxnSpPr>
        <p:spPr>
          <a:xfrm>
            <a:off x="3256227" y="0"/>
            <a:ext cx="0" cy="649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8BEF2F00-DB1C-4318-8D4F-5D50415313FA}"/>
              </a:ext>
            </a:extLst>
          </p:cNvPr>
          <p:cNvSpPr/>
          <p:nvPr/>
        </p:nvSpPr>
        <p:spPr>
          <a:xfrm>
            <a:off x="3173931" y="552488"/>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xmlns="" id="{0E0C6D5E-1E0E-4D66-A73E-2F52E87EADE0}"/>
              </a:ext>
            </a:extLst>
          </p:cNvPr>
          <p:cNvSpPr/>
          <p:nvPr/>
        </p:nvSpPr>
        <p:spPr>
          <a:xfrm>
            <a:off x="3173931" y="1269572"/>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xmlns="" id="{28BD123D-0A94-49A7-8FFB-FC591DAD2B7F}"/>
              </a:ext>
            </a:extLst>
          </p:cNvPr>
          <p:cNvSpPr/>
          <p:nvPr/>
        </p:nvSpPr>
        <p:spPr>
          <a:xfrm>
            <a:off x="3173931" y="261229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a:extLst>
              <a:ext uri="{FF2B5EF4-FFF2-40B4-BE49-F238E27FC236}">
                <a16:creationId xmlns:a16="http://schemas.microsoft.com/office/drawing/2014/main" xmlns="" id="{F9AC1CDC-1EF2-475E-BD35-1E76A6635FDC}"/>
              </a:ext>
            </a:extLst>
          </p:cNvPr>
          <p:cNvSpPr/>
          <p:nvPr/>
        </p:nvSpPr>
        <p:spPr>
          <a:xfrm>
            <a:off x="3173931" y="4183620"/>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xmlns="" id="{9B1F9496-1234-497C-86E7-2B4675800CBD}"/>
              </a:ext>
            </a:extLst>
          </p:cNvPr>
          <p:cNvSpPr/>
          <p:nvPr/>
        </p:nvSpPr>
        <p:spPr>
          <a:xfrm>
            <a:off x="84222" y="1583307"/>
            <a:ext cx="2499683" cy="1077218"/>
          </a:xfrm>
          <a:prstGeom prst="rect">
            <a:avLst/>
          </a:prstGeom>
        </p:spPr>
        <p:txBody>
          <a:bodyPr wrap="square">
            <a:spAutoFit/>
          </a:bodyPr>
          <a:lstStyle/>
          <a:p>
            <a:pPr algn="ctr"/>
            <a:r>
              <a:rPr lang="en-NZ" sz="3200" dirty="0" smtClean="0">
                <a:solidFill>
                  <a:schemeClr val="bg1"/>
                </a:solidFill>
                <a:latin typeface="Arial Black" panose="020B0A04020102020204" pitchFamily="34" charset="0"/>
              </a:rPr>
              <a:t>SOPHIA’S</a:t>
            </a:r>
          </a:p>
          <a:p>
            <a:pPr algn="ctr"/>
            <a:r>
              <a:rPr lang="en-NZ" sz="3200" dirty="0" smtClean="0">
                <a:solidFill>
                  <a:schemeClr val="bg1"/>
                </a:solidFill>
                <a:latin typeface="Arial Black" panose="020B0A04020102020204" pitchFamily="34" charset="0"/>
              </a:rPr>
              <a:t>STORY</a:t>
            </a:r>
            <a:endParaRPr lang="en-NZ" sz="3200" dirty="0">
              <a:solidFill>
                <a:schemeClr val="bg1"/>
              </a:solidFill>
              <a:latin typeface="Arial Black" panose="020B0A04020102020204" pitchFamily="34" charset="0"/>
            </a:endParaRPr>
          </a:p>
        </p:txBody>
      </p:sp>
      <p:grpSp>
        <p:nvGrpSpPr>
          <p:cNvPr id="17" name="Group 16">
            <a:extLst>
              <a:ext uri="{FF2B5EF4-FFF2-40B4-BE49-F238E27FC236}">
                <a16:creationId xmlns:a16="http://schemas.microsoft.com/office/drawing/2014/main" xmlns="" id="{869B65B4-A8CD-4BA2-8E36-0B81C6EC7164}"/>
              </a:ext>
            </a:extLst>
          </p:cNvPr>
          <p:cNvGrpSpPr/>
          <p:nvPr/>
        </p:nvGrpSpPr>
        <p:grpSpPr>
          <a:xfrm>
            <a:off x="854242" y="469233"/>
            <a:ext cx="1016120" cy="953980"/>
            <a:chOff x="757989" y="1672390"/>
            <a:chExt cx="1016120" cy="953980"/>
          </a:xfrm>
        </p:grpSpPr>
        <p:sp>
          <p:nvSpPr>
            <p:cNvPr id="18" name="Rectangle 17">
              <a:extLst>
                <a:ext uri="{FF2B5EF4-FFF2-40B4-BE49-F238E27FC236}">
                  <a16:creationId xmlns:a16="http://schemas.microsoft.com/office/drawing/2014/main" xmlns="" id="{9D60AA8D-CA85-41B8-BF47-0310254AFA54}"/>
                </a:ext>
              </a:extLst>
            </p:cNvPr>
            <p:cNvSpPr/>
            <p:nvPr/>
          </p:nvSpPr>
          <p:spPr>
            <a:xfrm>
              <a:off x="896946" y="1703040"/>
              <a:ext cx="877163" cy="923330"/>
            </a:xfrm>
            <a:prstGeom prst="rect">
              <a:avLst/>
            </a:prstGeom>
          </p:spPr>
          <p:txBody>
            <a:bodyPr wrap="none">
              <a:spAutoFit/>
            </a:bodyPr>
            <a:lstStyle/>
            <a:p>
              <a:r>
                <a:rPr lang="en-NZ" sz="5400" dirty="0">
                  <a:solidFill>
                    <a:schemeClr val="bg1"/>
                  </a:solidFill>
                  <a:latin typeface="Arial Black" panose="020B0A04020102020204" pitchFamily="34" charset="0"/>
                </a:rPr>
                <a:t>3 </a:t>
              </a:r>
              <a:endParaRPr lang="en-NZ" sz="5400" dirty="0"/>
            </a:p>
          </p:txBody>
        </p:sp>
        <p:sp>
          <p:nvSpPr>
            <p:cNvPr id="19" name="Oval 18">
              <a:extLst>
                <a:ext uri="{FF2B5EF4-FFF2-40B4-BE49-F238E27FC236}">
                  <a16:creationId xmlns:a16="http://schemas.microsoft.com/office/drawing/2014/main" xmlns="" id="{50579FE8-AB9A-4DCC-99F1-BCEF11894B34}"/>
                </a:ext>
              </a:extLst>
            </p:cNvPr>
            <p:cNvSpPr/>
            <p:nvPr/>
          </p:nvSpPr>
          <p:spPr>
            <a:xfrm>
              <a:off x="757989" y="1672390"/>
              <a:ext cx="938463" cy="9384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 name="Rectangle 4"/>
          <p:cNvSpPr/>
          <p:nvPr/>
        </p:nvSpPr>
        <p:spPr>
          <a:xfrm>
            <a:off x="3561347" y="469232"/>
            <a:ext cx="8217569" cy="6155531"/>
          </a:xfrm>
          <a:prstGeom prst="rect">
            <a:avLst/>
          </a:prstGeom>
        </p:spPr>
        <p:txBody>
          <a:bodyPr wrap="square">
            <a:spAutoFit/>
          </a:bodyPr>
          <a:lstStyle/>
          <a:p>
            <a:pPr>
              <a:spcAft>
                <a:spcPts val="600"/>
              </a:spcAft>
            </a:pPr>
            <a:r>
              <a:rPr lang="en-NZ" sz="1400" dirty="0">
                <a:solidFill>
                  <a:schemeClr val="tx1">
                    <a:lumMod val="65000"/>
                    <a:lumOff val="35000"/>
                  </a:schemeClr>
                </a:solidFill>
              </a:rPr>
              <a:t>A difficult family situation and an ailing mother in a wheelchair requiring care forced Sophia to make some difficult choices. Bringing her mother home from a care facility to live with her meant upheaval for her family and costly renovations to accommodate the wheel chair, but Sophia was determined that it had to be done.</a:t>
            </a:r>
          </a:p>
          <a:p>
            <a:pPr>
              <a:spcAft>
                <a:spcPts val="600"/>
              </a:spcAft>
            </a:pPr>
            <a:r>
              <a:rPr lang="en-NZ" sz="1400" dirty="0">
                <a:solidFill>
                  <a:schemeClr val="tx1">
                    <a:lumMod val="65000"/>
                    <a:lumOff val="35000"/>
                  </a:schemeClr>
                </a:solidFill>
              </a:rPr>
              <a:t>Conscientiously, Sophia collected quotes to have her home made more wheelchair-friendly i.e. having ramps installed in her home as well as doorways </a:t>
            </a:r>
            <a:r>
              <a:rPr lang="en-NZ" sz="1400" dirty="0" smtClean="0">
                <a:solidFill>
                  <a:schemeClr val="tx1">
                    <a:lumMod val="65000"/>
                    <a:lumOff val="35000"/>
                  </a:schemeClr>
                </a:solidFill>
              </a:rPr>
              <a:t>widened. After </a:t>
            </a:r>
            <a:r>
              <a:rPr lang="en-NZ" sz="1400" dirty="0">
                <a:solidFill>
                  <a:schemeClr val="tx1">
                    <a:lumMod val="65000"/>
                    <a:lumOff val="35000"/>
                  </a:schemeClr>
                </a:solidFill>
              </a:rPr>
              <a:t>selecting a contractor that was well priced and experienced she looked forward to the renovations which would make her life easier and her mother’s life more comfortable. A contract containing very specific detail of the task at hand (down to the angles of the ramps and the width of the doorways) was drafted and signed – something which Sophia insisted on having </a:t>
            </a:r>
            <a:r>
              <a:rPr lang="en-NZ" sz="1400" dirty="0" smtClean="0">
                <a:solidFill>
                  <a:schemeClr val="tx1">
                    <a:lumMod val="65000"/>
                    <a:lumOff val="35000"/>
                  </a:schemeClr>
                </a:solidFill>
              </a:rPr>
              <a:t>learnt </a:t>
            </a:r>
            <a:r>
              <a:rPr lang="en-NZ" sz="1400" dirty="0">
                <a:solidFill>
                  <a:schemeClr val="tx1">
                    <a:lumMod val="65000"/>
                    <a:lumOff val="35000"/>
                  </a:schemeClr>
                </a:solidFill>
              </a:rPr>
              <a:t>the hard way from prior experiences that had left her “stung”.</a:t>
            </a:r>
          </a:p>
          <a:p>
            <a:pPr>
              <a:spcAft>
                <a:spcPts val="600"/>
              </a:spcAft>
            </a:pPr>
            <a:r>
              <a:rPr lang="en-NZ" sz="1400" dirty="0">
                <a:solidFill>
                  <a:schemeClr val="tx1">
                    <a:lumMod val="65000"/>
                    <a:lumOff val="35000"/>
                  </a:schemeClr>
                </a:solidFill>
              </a:rPr>
              <a:t>With poor timekeeping and unreliability becoming hallmarks of his service, Sophia became increasingly concerned as to her choice of contractor. With various subcontractors appearing and disappearing, unfinished </a:t>
            </a:r>
            <a:r>
              <a:rPr lang="en-NZ" sz="1400" dirty="0" smtClean="0">
                <a:solidFill>
                  <a:schemeClr val="tx1">
                    <a:lumMod val="65000"/>
                    <a:lumOff val="35000"/>
                  </a:schemeClr>
                </a:solidFill>
              </a:rPr>
              <a:t>work all </a:t>
            </a:r>
            <a:r>
              <a:rPr lang="en-NZ" sz="1400" dirty="0">
                <a:solidFill>
                  <a:schemeClr val="tx1">
                    <a:lumMod val="65000"/>
                    <a:lumOff val="35000"/>
                  </a:schemeClr>
                </a:solidFill>
              </a:rPr>
              <a:t>over the house and </a:t>
            </a:r>
            <a:r>
              <a:rPr lang="en-NZ" sz="1400" dirty="0" smtClean="0">
                <a:solidFill>
                  <a:schemeClr val="tx1">
                    <a:lumMod val="65000"/>
                    <a:lumOff val="35000"/>
                  </a:schemeClr>
                </a:solidFill>
              </a:rPr>
              <a:t>the job slipping </a:t>
            </a:r>
            <a:r>
              <a:rPr lang="en-NZ" sz="1400" dirty="0">
                <a:solidFill>
                  <a:schemeClr val="tx1">
                    <a:lumMod val="65000"/>
                    <a:lumOff val="35000"/>
                  </a:schemeClr>
                </a:solidFill>
              </a:rPr>
              <a:t>behind schedule Sophia informed him that she would be withholding payment until everything was satisfactorily on track and that she was within her rights to do so. Some small actions on his part followed, at which point Sophia realised that the work had not been done correctly. The ramps were wrong and the dimensions of the doorways still too small for the wheelchair. It was effectively a deadlock as he refused to return to site to remedy until payment was made. </a:t>
            </a:r>
          </a:p>
          <a:p>
            <a:pPr>
              <a:spcAft>
                <a:spcPts val="600"/>
              </a:spcAft>
            </a:pPr>
            <a:r>
              <a:rPr lang="en-NZ" sz="1400" dirty="0">
                <a:solidFill>
                  <a:schemeClr val="tx1">
                    <a:lumMod val="65000"/>
                    <a:lumOff val="35000"/>
                  </a:schemeClr>
                </a:solidFill>
              </a:rPr>
              <a:t>Sophia was left with a home that could not be secured and described sleeping in the lounge for months as a security precaution.</a:t>
            </a:r>
          </a:p>
          <a:p>
            <a:pPr>
              <a:spcAft>
                <a:spcPts val="600"/>
              </a:spcAft>
            </a:pPr>
            <a:r>
              <a:rPr lang="en-NZ" sz="1400" dirty="0">
                <a:solidFill>
                  <a:schemeClr val="tx1">
                    <a:lumMod val="65000"/>
                    <a:lumOff val="35000"/>
                  </a:schemeClr>
                </a:solidFill>
              </a:rPr>
              <a:t>“I had to keep going” says Sophia, of the “painful” time describing how she felt angry but remained determined, confident in the contract and the specifics therein as evidence that the fault was </a:t>
            </a:r>
            <a:r>
              <a:rPr lang="en-NZ" sz="1400" dirty="0" smtClean="0">
                <a:solidFill>
                  <a:schemeClr val="tx1">
                    <a:lumMod val="65000"/>
                    <a:lumOff val="35000"/>
                  </a:schemeClr>
                </a:solidFill>
              </a:rPr>
              <a:t>his to remedy. </a:t>
            </a:r>
            <a:r>
              <a:rPr lang="en-NZ" sz="1400" dirty="0">
                <a:solidFill>
                  <a:schemeClr val="tx1">
                    <a:lumMod val="65000"/>
                    <a:lumOff val="35000"/>
                  </a:schemeClr>
                </a:solidFill>
              </a:rPr>
              <a:t>She also armed herself with consumer protection information and kept meticulous record of every exchange and piece of paperwork. Without money to start the process anew and with the needs of her mother and state of her home as constant reminders, Sophia sought remedy from the Disputes Tribunal of New Zealand. </a:t>
            </a:r>
          </a:p>
          <a:p>
            <a:pPr>
              <a:spcAft>
                <a:spcPts val="600"/>
              </a:spcAft>
            </a:pPr>
            <a:r>
              <a:rPr lang="en-NZ" sz="1400" dirty="0">
                <a:solidFill>
                  <a:schemeClr val="tx1">
                    <a:lumMod val="65000"/>
                    <a:lumOff val="35000"/>
                  </a:schemeClr>
                </a:solidFill>
              </a:rPr>
              <a:t>It was a long road but when it was resolved in her favour she felt joy and satisfaction.</a:t>
            </a:r>
          </a:p>
          <a:p>
            <a:pPr>
              <a:spcAft>
                <a:spcPts val="600"/>
              </a:spcAft>
            </a:pPr>
            <a:endParaRPr lang="en-NZ" sz="1400" dirty="0">
              <a:solidFill>
                <a:schemeClr val="tx1">
                  <a:lumMod val="65000"/>
                  <a:lumOff val="35000"/>
                </a:schemeClr>
              </a:solidFill>
            </a:endParaRPr>
          </a:p>
        </p:txBody>
      </p:sp>
      <p:sp>
        <p:nvSpPr>
          <p:cNvPr id="21" name="Oval 20">
            <a:extLst>
              <a:ext uri="{FF2B5EF4-FFF2-40B4-BE49-F238E27FC236}">
                <a16:creationId xmlns:a16="http://schemas.microsoft.com/office/drawing/2014/main" xmlns="" id="{26662B28-6D8B-4491-B49B-7A67766C3751}"/>
              </a:ext>
            </a:extLst>
          </p:cNvPr>
          <p:cNvSpPr/>
          <p:nvPr/>
        </p:nvSpPr>
        <p:spPr>
          <a:xfrm>
            <a:off x="3173931" y="5843977"/>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3" name="Picture 22">
            <a:extLst>
              <a:ext uri="{FF2B5EF4-FFF2-40B4-BE49-F238E27FC236}">
                <a16:creationId xmlns:a16="http://schemas.microsoft.com/office/drawing/2014/main" xmlns="" id="{2B4FA9B0-0FC7-4FAF-B42C-0FC0B397D3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64" r="33841" b="1521"/>
          <a:stretch/>
        </p:blipFill>
        <p:spPr>
          <a:xfrm>
            <a:off x="0" y="3404936"/>
            <a:ext cx="2743200" cy="3116180"/>
          </a:xfrm>
          <a:prstGeom prst="rect">
            <a:avLst/>
          </a:prstGeom>
        </p:spPr>
      </p:pic>
      <p:sp>
        <p:nvSpPr>
          <p:cNvPr id="24" name="Rectangle 23">
            <a:extLst>
              <a:ext uri="{FF2B5EF4-FFF2-40B4-BE49-F238E27FC236}">
                <a16:creationId xmlns:a16="http://schemas.microsoft.com/office/drawing/2014/main" xmlns="" id="{D700C19E-9F4B-4F39-8FF1-3E9E5BCD9545}"/>
              </a:ext>
            </a:extLst>
          </p:cNvPr>
          <p:cNvSpPr/>
          <p:nvPr/>
        </p:nvSpPr>
        <p:spPr>
          <a:xfrm>
            <a:off x="0" y="3381152"/>
            <a:ext cx="2743200" cy="3162523"/>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xmlns="" id="{6C7C8603-6D2A-406A-9D6A-BE66959B05F6}"/>
              </a:ext>
            </a:extLst>
          </p:cNvPr>
          <p:cNvSpPr/>
          <p:nvPr/>
        </p:nvSpPr>
        <p:spPr>
          <a:xfrm>
            <a:off x="0" y="3396343"/>
            <a:ext cx="2743200" cy="31255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766540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C5BE09A-B391-4083-803A-AE65B087FCC0}"/>
              </a:ext>
            </a:extLst>
          </p:cNvPr>
          <p:cNvSpPr/>
          <p:nvPr/>
        </p:nvSpPr>
        <p:spPr>
          <a:xfrm>
            <a:off x="0" y="0"/>
            <a:ext cx="2803358" cy="6521116"/>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xmlns="" id="{6BF147DD-7829-4231-8440-55D08DCE5056}"/>
              </a:ext>
            </a:extLst>
          </p:cNvPr>
          <p:cNvSpPr/>
          <p:nvPr/>
        </p:nvSpPr>
        <p:spPr>
          <a:xfrm>
            <a:off x="0" y="2911643"/>
            <a:ext cx="2743200" cy="493294"/>
          </a:xfrm>
          <a:prstGeom prst="rect">
            <a:avLst/>
          </a:prstGeom>
          <a:solidFill>
            <a:srgbClr val="678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xmlns="" id="{0A2D87D1-9332-456D-AA1D-AC96C8F33CBB}"/>
              </a:ext>
            </a:extLst>
          </p:cNvPr>
          <p:cNvSpPr/>
          <p:nvPr/>
        </p:nvSpPr>
        <p:spPr>
          <a:xfrm>
            <a:off x="84222" y="1625642"/>
            <a:ext cx="2499683" cy="1077218"/>
          </a:xfrm>
          <a:prstGeom prst="rect">
            <a:avLst/>
          </a:prstGeom>
        </p:spPr>
        <p:txBody>
          <a:bodyPr wrap="square">
            <a:spAutoFit/>
          </a:bodyPr>
          <a:lstStyle/>
          <a:p>
            <a:pPr algn="ctr"/>
            <a:r>
              <a:rPr lang="en-NZ" sz="3200" dirty="0" smtClean="0">
                <a:solidFill>
                  <a:schemeClr val="bg1"/>
                </a:solidFill>
                <a:latin typeface="Arial Black" panose="020B0A04020102020204" pitchFamily="34" charset="0"/>
              </a:rPr>
              <a:t>SAHIL’S</a:t>
            </a:r>
          </a:p>
          <a:p>
            <a:pPr algn="ctr"/>
            <a:r>
              <a:rPr lang="en-NZ" sz="3200" dirty="0" smtClean="0">
                <a:solidFill>
                  <a:schemeClr val="bg1"/>
                </a:solidFill>
                <a:latin typeface="Arial Black" panose="020B0A04020102020204" pitchFamily="34" charset="0"/>
              </a:rPr>
              <a:t>STORY</a:t>
            </a:r>
            <a:endParaRPr lang="en-NZ" sz="3200" dirty="0">
              <a:solidFill>
                <a:schemeClr val="bg1"/>
              </a:solidFill>
              <a:latin typeface="Arial Black" panose="020B0A04020102020204" pitchFamily="34" charset="0"/>
            </a:endParaRPr>
          </a:p>
        </p:txBody>
      </p:sp>
      <p:grpSp>
        <p:nvGrpSpPr>
          <p:cNvPr id="16" name="Group 15">
            <a:extLst>
              <a:ext uri="{FF2B5EF4-FFF2-40B4-BE49-F238E27FC236}">
                <a16:creationId xmlns:a16="http://schemas.microsoft.com/office/drawing/2014/main" xmlns="" id="{34EB8A7B-26B8-4BA2-AF0A-3D605CC9B729}"/>
              </a:ext>
            </a:extLst>
          </p:cNvPr>
          <p:cNvGrpSpPr/>
          <p:nvPr/>
        </p:nvGrpSpPr>
        <p:grpSpPr>
          <a:xfrm>
            <a:off x="854242" y="469233"/>
            <a:ext cx="1016120" cy="953980"/>
            <a:chOff x="757989" y="1672390"/>
            <a:chExt cx="1016120" cy="953980"/>
          </a:xfrm>
        </p:grpSpPr>
        <p:sp>
          <p:nvSpPr>
            <p:cNvPr id="17" name="Rectangle 16">
              <a:extLst>
                <a:ext uri="{FF2B5EF4-FFF2-40B4-BE49-F238E27FC236}">
                  <a16:creationId xmlns:a16="http://schemas.microsoft.com/office/drawing/2014/main" xmlns="" id="{EE62953B-AAD8-45AC-B743-065A78EC4A91}"/>
                </a:ext>
              </a:extLst>
            </p:cNvPr>
            <p:cNvSpPr/>
            <p:nvPr/>
          </p:nvSpPr>
          <p:spPr>
            <a:xfrm>
              <a:off x="896946" y="1703040"/>
              <a:ext cx="877163" cy="923330"/>
            </a:xfrm>
            <a:prstGeom prst="rect">
              <a:avLst/>
            </a:prstGeom>
          </p:spPr>
          <p:txBody>
            <a:bodyPr wrap="none">
              <a:spAutoFit/>
            </a:bodyPr>
            <a:lstStyle/>
            <a:p>
              <a:r>
                <a:rPr lang="en-NZ" sz="5400" dirty="0">
                  <a:solidFill>
                    <a:schemeClr val="bg1"/>
                  </a:solidFill>
                  <a:latin typeface="Arial Black" panose="020B0A04020102020204" pitchFamily="34" charset="0"/>
                </a:rPr>
                <a:t>4 </a:t>
              </a:r>
              <a:endParaRPr lang="en-NZ" sz="5400" dirty="0"/>
            </a:p>
          </p:txBody>
        </p:sp>
        <p:sp>
          <p:nvSpPr>
            <p:cNvPr id="18" name="Oval 17">
              <a:extLst>
                <a:ext uri="{FF2B5EF4-FFF2-40B4-BE49-F238E27FC236}">
                  <a16:creationId xmlns:a16="http://schemas.microsoft.com/office/drawing/2014/main" xmlns="" id="{5BDAD9A0-9C35-4AB4-A239-64D5D55A82EA}"/>
                </a:ext>
              </a:extLst>
            </p:cNvPr>
            <p:cNvSpPr/>
            <p:nvPr/>
          </p:nvSpPr>
          <p:spPr>
            <a:xfrm>
              <a:off x="757989" y="1672390"/>
              <a:ext cx="938463" cy="9384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2" name="Rectangle 21">
            <a:extLst>
              <a:ext uri="{FF2B5EF4-FFF2-40B4-BE49-F238E27FC236}">
                <a16:creationId xmlns:a16="http://schemas.microsoft.com/office/drawing/2014/main" xmlns="" id="{3D1F9141-DD45-4D49-90B6-323D99810E32}"/>
              </a:ext>
            </a:extLst>
          </p:cNvPr>
          <p:cNvSpPr/>
          <p:nvPr/>
        </p:nvSpPr>
        <p:spPr>
          <a:xfrm>
            <a:off x="2743200" y="0"/>
            <a:ext cx="9448799" cy="651878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Connector 9">
            <a:extLst>
              <a:ext uri="{FF2B5EF4-FFF2-40B4-BE49-F238E27FC236}">
                <a16:creationId xmlns:a16="http://schemas.microsoft.com/office/drawing/2014/main" xmlns="" id="{3FC17170-DE0A-4CA5-AA13-C46AE9782C27}"/>
              </a:ext>
            </a:extLst>
          </p:cNvPr>
          <p:cNvCxnSpPr>
            <a:cxnSpLocks/>
          </p:cNvCxnSpPr>
          <p:nvPr/>
        </p:nvCxnSpPr>
        <p:spPr>
          <a:xfrm>
            <a:off x="2967465" y="0"/>
            <a:ext cx="0" cy="649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27ADC911-F653-46A4-B59F-EC8284B45344}"/>
              </a:ext>
            </a:extLst>
          </p:cNvPr>
          <p:cNvSpPr/>
          <p:nvPr/>
        </p:nvSpPr>
        <p:spPr>
          <a:xfrm>
            <a:off x="2885169" y="15544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xmlns="" id="{6C84E521-2EB4-43A0-A63E-A04AD97BF195}"/>
              </a:ext>
            </a:extLst>
          </p:cNvPr>
          <p:cNvSpPr/>
          <p:nvPr/>
        </p:nvSpPr>
        <p:spPr>
          <a:xfrm>
            <a:off x="2885169" y="1522232"/>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xmlns="" id="{977F59EA-BDF7-4E6A-8C4D-5F58D3F0090D}"/>
              </a:ext>
            </a:extLst>
          </p:cNvPr>
          <p:cNvSpPr/>
          <p:nvPr/>
        </p:nvSpPr>
        <p:spPr>
          <a:xfrm>
            <a:off x="2885169" y="2913085"/>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a:extLst>
              <a:ext uri="{FF2B5EF4-FFF2-40B4-BE49-F238E27FC236}">
                <a16:creationId xmlns:a16="http://schemas.microsoft.com/office/drawing/2014/main" xmlns="" id="{81D81AE3-317C-43AB-8D2D-E8E710491E78}"/>
              </a:ext>
            </a:extLst>
          </p:cNvPr>
          <p:cNvSpPr/>
          <p:nvPr/>
        </p:nvSpPr>
        <p:spPr>
          <a:xfrm>
            <a:off x="2885169" y="5507093"/>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3080084" y="108285"/>
            <a:ext cx="9003632" cy="6647974"/>
          </a:xfrm>
          <a:prstGeom prst="rect">
            <a:avLst/>
          </a:prstGeom>
        </p:spPr>
        <p:txBody>
          <a:bodyPr wrap="square">
            <a:spAutoFit/>
          </a:bodyPr>
          <a:lstStyle/>
          <a:p>
            <a:pPr>
              <a:spcAft>
                <a:spcPts val="600"/>
              </a:spcAft>
            </a:pPr>
            <a:r>
              <a:rPr lang="en-NZ" sz="1400" dirty="0">
                <a:solidFill>
                  <a:schemeClr val="tx1">
                    <a:lumMod val="65000"/>
                    <a:lumOff val="35000"/>
                  </a:schemeClr>
                </a:solidFill>
              </a:rPr>
              <a:t>Sahil had reached the end of his contract with the ADSL provider at his home and shopped around online for a new contract. Knowing that there were many good offers and that it was very competitive, he was thoughtful about his choice and weighed and compared with care, his criteria included price per month, an unlimited offering and value adds on offer (e.g. limited time offers, special “bonuses” in the first month etc). He selected a large provider who met his needs at “the best price”. Signing up was easy and fully online, and after a confirmatory email </a:t>
            </a:r>
            <a:r>
              <a:rPr lang="en-NZ" sz="1400" dirty="0" smtClean="0">
                <a:solidFill>
                  <a:schemeClr val="tx1">
                    <a:lumMod val="65000"/>
                    <a:lumOff val="35000"/>
                  </a:schemeClr>
                </a:solidFill>
              </a:rPr>
              <a:t>the </a:t>
            </a:r>
            <a:r>
              <a:rPr lang="en-NZ" sz="1400" dirty="0">
                <a:solidFill>
                  <a:schemeClr val="tx1">
                    <a:lumMod val="65000"/>
                    <a:lumOff val="35000"/>
                  </a:schemeClr>
                </a:solidFill>
              </a:rPr>
              <a:t>modem arrived via courier.</a:t>
            </a:r>
          </a:p>
          <a:p>
            <a:pPr>
              <a:spcAft>
                <a:spcPts val="600"/>
              </a:spcAft>
            </a:pPr>
            <a:r>
              <a:rPr lang="en-NZ" sz="1400" dirty="0">
                <a:solidFill>
                  <a:schemeClr val="tx1">
                    <a:lumMod val="65000"/>
                    <a:lumOff val="35000"/>
                  </a:schemeClr>
                </a:solidFill>
              </a:rPr>
              <a:t>Within a month he started experiencing problems and his internet kept “dropping off”; a tedious and repetitive process of phone calls, </a:t>
            </a:r>
            <a:r>
              <a:rPr lang="en-NZ" sz="1400" dirty="0" smtClean="0">
                <a:solidFill>
                  <a:schemeClr val="tx1">
                    <a:lumMod val="65000"/>
                    <a:lumOff val="35000"/>
                  </a:schemeClr>
                </a:solidFill>
              </a:rPr>
              <a:t>telephone </a:t>
            </a:r>
            <a:r>
              <a:rPr lang="en-NZ" sz="1400" dirty="0">
                <a:solidFill>
                  <a:schemeClr val="tx1">
                    <a:lumMod val="65000"/>
                    <a:lumOff val="35000"/>
                  </a:schemeClr>
                </a:solidFill>
              </a:rPr>
              <a:t>trouble shooting and hours on hold had begun. Feeling at first “annoyed” and eventually “furious” Sahil did “his bit” and followed instructions. Adding frustration was automation at the call centre and a lack of consistency in the tracking of his progress on the problem journey (e.g. being made to repeat trouble shooting steps over and over). When a technician finally came to Sahil’s home, on the date and time scheduled, he informed Sahil that there was “nothing wrong” with the line, and he couldn’t help. </a:t>
            </a:r>
          </a:p>
          <a:p>
            <a:pPr>
              <a:spcAft>
                <a:spcPts val="600"/>
              </a:spcAft>
            </a:pPr>
            <a:r>
              <a:rPr lang="en-NZ" sz="1400" dirty="0">
                <a:solidFill>
                  <a:schemeClr val="tx1">
                    <a:lumMod val="65000"/>
                    <a:lumOff val="35000"/>
                  </a:schemeClr>
                </a:solidFill>
              </a:rPr>
              <a:t>Sahil called the provider determined to have the contract stopped and early termination charges waived as he believed he was paying for a service that was not being provided at all. He was further angered and disappointed when he was told to review his contract as there was no early termination without a fee. Determined to fight Sahil called again and again, insistent that there had to be a remedy and he was passed across the company eventually landing in ‘Retentions’, where he was told once again that he could not terminate without the costly fee. The ‘Retentions’ consultant suggested that Sahil upgrade to VDSL as this usually remedied the problem – which Sahil took to be an admission of their poor service offering and plainly disingenuous, which bolstered his resolve. However this was short-lived as every avenue he explored revealed that the contract took precedence and he had very little option, and that this VDSL upgrade proposal could not be </a:t>
            </a:r>
            <a:r>
              <a:rPr lang="en-NZ" sz="1400" dirty="0" smtClean="0">
                <a:solidFill>
                  <a:schemeClr val="tx1">
                    <a:lumMod val="65000"/>
                    <a:lumOff val="35000"/>
                  </a:schemeClr>
                </a:solidFill>
              </a:rPr>
              <a:t>considered </a:t>
            </a:r>
            <a:r>
              <a:rPr lang="en-NZ" sz="1400" dirty="0">
                <a:solidFill>
                  <a:schemeClr val="tx1">
                    <a:lumMod val="65000"/>
                    <a:lumOff val="35000"/>
                  </a:schemeClr>
                </a:solidFill>
              </a:rPr>
              <a:t>as proof of </a:t>
            </a:r>
            <a:r>
              <a:rPr lang="en-NZ" sz="1400" dirty="0" smtClean="0">
                <a:solidFill>
                  <a:schemeClr val="tx1">
                    <a:lumMod val="65000"/>
                    <a:lumOff val="35000"/>
                  </a:schemeClr>
                </a:solidFill>
              </a:rPr>
              <a:t>anything. </a:t>
            </a:r>
            <a:r>
              <a:rPr lang="en-NZ" sz="1400" dirty="0">
                <a:solidFill>
                  <a:schemeClr val="tx1">
                    <a:lumMod val="65000"/>
                    <a:lumOff val="35000"/>
                  </a:schemeClr>
                </a:solidFill>
              </a:rPr>
              <a:t>Through his work Sahil had learnt about the CGA, but after reviewing it online he felt he didn’t know “what to do with it” in this case.   “I felt helpless” he said, adding “I accepted that I did what I could. I knew I could probably try to take them to court but that is too expensive and time consuming. They would bury me in paperwork. You know it will be more time and money than you have”. </a:t>
            </a:r>
          </a:p>
          <a:p>
            <a:pPr>
              <a:spcAft>
                <a:spcPts val="600"/>
              </a:spcAft>
            </a:pPr>
            <a:r>
              <a:rPr lang="en-NZ" sz="1400" dirty="0">
                <a:solidFill>
                  <a:schemeClr val="tx1">
                    <a:lumMod val="65000"/>
                    <a:lumOff val="35000"/>
                  </a:schemeClr>
                </a:solidFill>
              </a:rPr>
              <a:t>So Sahil did his homework again - and put everything in place to terminate his contract in the fastest, most affordable way possible. He took some comfort in the fact that he had taken his business back and in so doing found resolution. Sahil felt that his understanding of the contract was not what he thought it was as he believed that early release in a case like his was possible. Sahil  believes he will revise future contracts </a:t>
            </a:r>
            <a:r>
              <a:rPr lang="en-NZ" sz="1400" dirty="0" smtClean="0">
                <a:solidFill>
                  <a:schemeClr val="tx1">
                    <a:lumMod val="65000"/>
                    <a:lumOff val="35000"/>
                  </a:schemeClr>
                </a:solidFill>
              </a:rPr>
              <a:t>carefully with </a:t>
            </a:r>
            <a:r>
              <a:rPr lang="en-NZ" sz="1400" dirty="0">
                <a:solidFill>
                  <a:schemeClr val="tx1">
                    <a:lumMod val="65000"/>
                    <a:lumOff val="35000"/>
                  </a:schemeClr>
                </a:solidFill>
              </a:rPr>
              <a:t>a focus on release and automatic renewals.</a:t>
            </a:r>
          </a:p>
          <a:p>
            <a:pPr>
              <a:spcAft>
                <a:spcPts val="600"/>
              </a:spcAft>
            </a:pPr>
            <a:endParaRPr lang="en-NZ" sz="1400" dirty="0">
              <a:solidFill>
                <a:schemeClr val="tx1">
                  <a:lumMod val="65000"/>
                  <a:lumOff val="35000"/>
                </a:schemeClr>
              </a:solidFill>
            </a:endParaRPr>
          </a:p>
        </p:txBody>
      </p:sp>
      <p:pic>
        <p:nvPicPr>
          <p:cNvPr id="24" name="Picture 23">
            <a:extLst>
              <a:ext uri="{FF2B5EF4-FFF2-40B4-BE49-F238E27FC236}">
                <a16:creationId xmlns:a16="http://schemas.microsoft.com/office/drawing/2014/main" xmlns="" id="{201ABBD6-A938-4A85-9D86-6C9249C9DCFD}"/>
              </a:ext>
            </a:extLst>
          </p:cNvPr>
          <p:cNvPicPr>
            <a:picLocks noChangeAspect="1"/>
          </p:cNvPicPr>
          <p:nvPr/>
        </p:nvPicPr>
        <p:blipFill rotWithShape="1">
          <a:blip r:embed="rId2"/>
          <a:srcRect r="-79" b="7511"/>
          <a:stretch/>
        </p:blipFill>
        <p:spPr>
          <a:xfrm>
            <a:off x="0" y="3403036"/>
            <a:ext cx="2750574" cy="3117720"/>
          </a:xfrm>
          <a:prstGeom prst="rect">
            <a:avLst/>
          </a:prstGeom>
        </p:spPr>
      </p:pic>
      <p:sp>
        <p:nvSpPr>
          <p:cNvPr id="19" name="Rectangle 18">
            <a:extLst>
              <a:ext uri="{FF2B5EF4-FFF2-40B4-BE49-F238E27FC236}">
                <a16:creationId xmlns:a16="http://schemas.microsoft.com/office/drawing/2014/main" xmlns="" id="{FFF1A512-2961-48E9-8E26-6BF4BC9C5974}"/>
              </a:ext>
            </a:extLst>
          </p:cNvPr>
          <p:cNvSpPr/>
          <p:nvPr/>
        </p:nvSpPr>
        <p:spPr>
          <a:xfrm>
            <a:off x="0" y="3396343"/>
            <a:ext cx="2743200" cy="31255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9802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4170"/>
            <a:ext cx="12192000" cy="5690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3" name="Rectangle: Rounded Corners 132">
            <a:extLst>
              <a:ext uri="{FF2B5EF4-FFF2-40B4-BE49-F238E27FC236}">
                <a16:creationId xmlns:a16="http://schemas.microsoft.com/office/drawing/2014/main" xmlns="" id="{642F5009-0CA8-481F-9287-C9875E1DAD6B}"/>
              </a:ext>
            </a:extLst>
          </p:cNvPr>
          <p:cNvSpPr/>
          <p:nvPr/>
        </p:nvSpPr>
        <p:spPr>
          <a:xfrm>
            <a:off x="7889966" y="3265714"/>
            <a:ext cx="4119154" cy="574766"/>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3" name="Rectangle: Rounded Corners 122">
            <a:extLst>
              <a:ext uri="{FF2B5EF4-FFF2-40B4-BE49-F238E27FC236}">
                <a16:creationId xmlns:a16="http://schemas.microsoft.com/office/drawing/2014/main" xmlns="" id="{164D7BEA-328F-462A-8BE0-1F1A5F419A60}"/>
              </a:ext>
            </a:extLst>
          </p:cNvPr>
          <p:cNvSpPr/>
          <p:nvPr/>
        </p:nvSpPr>
        <p:spPr>
          <a:xfrm>
            <a:off x="7889968" y="4488453"/>
            <a:ext cx="670558" cy="583474"/>
          </a:xfrm>
          <a:prstGeom prst="roundRect">
            <a:avLst>
              <a:gd name="adj" fmla="val 0"/>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4" name="Rectangle: Rounded Corners 123">
            <a:extLst>
              <a:ext uri="{FF2B5EF4-FFF2-40B4-BE49-F238E27FC236}">
                <a16:creationId xmlns:a16="http://schemas.microsoft.com/office/drawing/2014/main" xmlns="" id="{8A9D9CCC-7ECC-4916-8966-8F1694391D4C}"/>
              </a:ext>
            </a:extLst>
          </p:cNvPr>
          <p:cNvSpPr/>
          <p:nvPr/>
        </p:nvSpPr>
        <p:spPr>
          <a:xfrm>
            <a:off x="8656321" y="4488453"/>
            <a:ext cx="862147" cy="583474"/>
          </a:xfrm>
          <a:prstGeom prst="roundRect">
            <a:avLst>
              <a:gd name="adj" fmla="val 0"/>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5" name="Rectangle: Rounded Corners 124">
            <a:extLst>
              <a:ext uri="{FF2B5EF4-FFF2-40B4-BE49-F238E27FC236}">
                <a16:creationId xmlns:a16="http://schemas.microsoft.com/office/drawing/2014/main" xmlns="" id="{5C004F9F-0498-41A4-99E4-4113C3E02368}"/>
              </a:ext>
            </a:extLst>
          </p:cNvPr>
          <p:cNvSpPr/>
          <p:nvPr/>
        </p:nvSpPr>
        <p:spPr>
          <a:xfrm>
            <a:off x="9605554" y="4488453"/>
            <a:ext cx="957943" cy="583474"/>
          </a:xfrm>
          <a:prstGeom prst="roundRect">
            <a:avLst>
              <a:gd name="adj" fmla="val 0"/>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6" name="Rectangle: Rounded Corners 125">
            <a:extLst>
              <a:ext uri="{FF2B5EF4-FFF2-40B4-BE49-F238E27FC236}">
                <a16:creationId xmlns:a16="http://schemas.microsoft.com/office/drawing/2014/main" xmlns="" id="{F5732EE3-857C-4920-AC4A-DBC57C567A99}"/>
              </a:ext>
            </a:extLst>
          </p:cNvPr>
          <p:cNvSpPr/>
          <p:nvPr/>
        </p:nvSpPr>
        <p:spPr>
          <a:xfrm>
            <a:off x="10650584" y="4488453"/>
            <a:ext cx="1358538" cy="583474"/>
          </a:xfrm>
          <a:prstGeom prst="roundRect">
            <a:avLst>
              <a:gd name="adj" fmla="val 0"/>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5" name="Rectangle 114">
            <a:extLst>
              <a:ext uri="{FF2B5EF4-FFF2-40B4-BE49-F238E27FC236}">
                <a16:creationId xmlns:a16="http://schemas.microsoft.com/office/drawing/2014/main" xmlns="" id="{0A92C633-7CDD-47D1-B71B-A9D2CF110B92}"/>
              </a:ext>
            </a:extLst>
          </p:cNvPr>
          <p:cNvSpPr/>
          <p:nvPr/>
        </p:nvSpPr>
        <p:spPr>
          <a:xfrm>
            <a:off x="1071154" y="920804"/>
            <a:ext cx="766355" cy="67056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6" name="Rectangle 115">
            <a:extLst>
              <a:ext uri="{FF2B5EF4-FFF2-40B4-BE49-F238E27FC236}">
                <a16:creationId xmlns:a16="http://schemas.microsoft.com/office/drawing/2014/main" xmlns="" id="{DCA921EE-C2CB-43F1-937F-E90A053C496F}"/>
              </a:ext>
            </a:extLst>
          </p:cNvPr>
          <p:cNvSpPr/>
          <p:nvPr/>
        </p:nvSpPr>
        <p:spPr>
          <a:xfrm>
            <a:off x="4807131" y="920804"/>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 name="Rectangle 116">
            <a:extLst>
              <a:ext uri="{FF2B5EF4-FFF2-40B4-BE49-F238E27FC236}">
                <a16:creationId xmlns:a16="http://schemas.microsoft.com/office/drawing/2014/main" xmlns="" id="{CD887D54-8709-4637-8C3B-A5FB07D6FD01}"/>
              </a:ext>
            </a:extLst>
          </p:cNvPr>
          <p:cNvSpPr/>
          <p:nvPr/>
        </p:nvSpPr>
        <p:spPr>
          <a:xfrm>
            <a:off x="7898673" y="920803"/>
            <a:ext cx="766355" cy="68892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 name="Rectangle: Rounded Corners 111">
            <a:extLst>
              <a:ext uri="{FF2B5EF4-FFF2-40B4-BE49-F238E27FC236}">
                <a16:creationId xmlns:a16="http://schemas.microsoft.com/office/drawing/2014/main" xmlns="" id="{DBFDC11E-19D7-4E75-AFAA-4FC3E4843D3E}"/>
              </a:ext>
            </a:extLst>
          </p:cNvPr>
          <p:cNvSpPr/>
          <p:nvPr/>
        </p:nvSpPr>
        <p:spPr>
          <a:xfrm>
            <a:off x="4807133" y="2200324"/>
            <a:ext cx="2698568" cy="339634"/>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xmlns="" id="{72AA542F-B768-468D-9389-FFF1B2DD27AB}"/>
              </a:ext>
            </a:extLst>
          </p:cNvPr>
          <p:cNvSpPr/>
          <p:nvPr/>
        </p:nvSpPr>
        <p:spPr>
          <a:xfrm>
            <a:off x="0" y="5274048"/>
            <a:ext cx="12192000" cy="12639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xmlns="" id="{15577068-D20C-44C5-BDA5-A6C94B04280F}"/>
              </a:ext>
            </a:extLst>
          </p:cNvPr>
          <p:cNvSpPr/>
          <p:nvPr/>
        </p:nvSpPr>
        <p:spPr>
          <a:xfrm>
            <a:off x="0" y="844171"/>
            <a:ext cx="876694" cy="4426577"/>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29610" y="90561"/>
            <a:ext cx="5113248" cy="714111"/>
          </a:xfrm>
        </p:spPr>
        <p:txBody>
          <a:bodyPr/>
          <a:lstStyle/>
          <a:p>
            <a:r>
              <a:rPr lang="en-NZ" dirty="0"/>
              <a:t>QUALITATIVE METHODOLOGY</a:t>
            </a:r>
          </a:p>
        </p:txBody>
      </p:sp>
      <p:sp>
        <p:nvSpPr>
          <p:cNvPr id="6" name="Rectangle 5"/>
          <p:cNvSpPr/>
          <p:nvPr/>
        </p:nvSpPr>
        <p:spPr>
          <a:xfrm>
            <a:off x="1896511" y="1039568"/>
            <a:ext cx="2417950" cy="491160"/>
          </a:xfrm>
          <a:prstGeom prst="rect">
            <a:avLst/>
          </a:prstGeom>
        </p:spPr>
        <p:txBody>
          <a:bodyPr wrap="square">
            <a:spAutoFit/>
          </a:bodyPr>
          <a:lstStyle/>
          <a:p>
            <a:pPr>
              <a:lnSpc>
                <a:spcPct val="80000"/>
              </a:lnSpc>
            </a:pPr>
            <a:r>
              <a:rPr lang="en-NZ" sz="1600" dirty="0">
                <a:solidFill>
                  <a:schemeClr val="tx1">
                    <a:lumMod val="75000"/>
                  </a:schemeClr>
                </a:solidFill>
                <a:latin typeface="Calibri" panose="020F0502020204030204" pitchFamily="34" charset="0"/>
              </a:rPr>
              <a:t>FACE TO FACE </a:t>
            </a:r>
            <a:br>
              <a:rPr lang="en-NZ" sz="1600" dirty="0">
                <a:solidFill>
                  <a:schemeClr val="tx1">
                    <a:lumMod val="75000"/>
                  </a:schemeClr>
                </a:solidFill>
                <a:latin typeface="Calibri" panose="020F0502020204030204" pitchFamily="34" charset="0"/>
              </a:rPr>
            </a:br>
            <a:r>
              <a:rPr lang="en-NZ" sz="1600" dirty="0">
                <a:solidFill>
                  <a:schemeClr val="tx1">
                    <a:lumMod val="75000"/>
                  </a:schemeClr>
                </a:solidFill>
                <a:latin typeface="Calibri" panose="020F0502020204030204" pitchFamily="34" charset="0"/>
              </a:rPr>
              <a:t>IN-DEPTH </a:t>
            </a:r>
            <a:r>
              <a:rPr lang="en-NZ" sz="1600" dirty="0" smtClean="0">
                <a:solidFill>
                  <a:schemeClr val="tx1">
                    <a:lumMod val="75000"/>
                  </a:schemeClr>
                </a:solidFill>
                <a:latin typeface="Calibri" panose="020F0502020204030204" pitchFamily="34" charset="0"/>
              </a:rPr>
              <a:t>INTERVIEWS</a:t>
            </a:r>
            <a:endParaRPr lang="en-NZ" sz="1200" baseline="30000" dirty="0">
              <a:solidFill>
                <a:schemeClr val="tx1">
                  <a:lumMod val="75000"/>
                </a:schemeClr>
              </a:solidFill>
              <a:latin typeface="Calibri" panose="020F0502020204030204" pitchFamily="34" charset="0"/>
            </a:endParaRPr>
          </a:p>
        </p:txBody>
      </p:sp>
      <p:sp>
        <p:nvSpPr>
          <p:cNvPr id="9" name="Rectangle 8"/>
          <p:cNvSpPr/>
          <p:nvPr/>
        </p:nvSpPr>
        <p:spPr>
          <a:xfrm>
            <a:off x="5290869" y="6064142"/>
            <a:ext cx="2162104" cy="480131"/>
          </a:xfrm>
          <a:prstGeom prst="rect">
            <a:avLst/>
          </a:prstGeom>
          <a:noFill/>
        </p:spPr>
        <p:txBody>
          <a:bodyPr wrap="square">
            <a:spAutoFit/>
          </a:bodyPr>
          <a:lstStyle/>
          <a:p>
            <a:pPr algn="ctr">
              <a:lnSpc>
                <a:spcPct val="80000"/>
              </a:lnSpc>
            </a:pPr>
            <a:r>
              <a:rPr lang="en-NZ" sz="1050" dirty="0">
                <a:solidFill>
                  <a:schemeClr val="bg1"/>
                </a:solidFill>
                <a:latin typeface="Calibri" panose="020F0502020204030204" pitchFamily="34" charset="0"/>
              </a:rPr>
              <a:t>INTERVIEWS &amp; WORKSHOPS TOOK PLACE DURING SEPTEMBER, OCTOBER 2017</a:t>
            </a:r>
          </a:p>
        </p:txBody>
      </p:sp>
      <p:sp>
        <p:nvSpPr>
          <p:cNvPr id="10" name="Rectangle 9"/>
          <p:cNvSpPr/>
          <p:nvPr/>
        </p:nvSpPr>
        <p:spPr>
          <a:xfrm>
            <a:off x="1024129" y="2151844"/>
            <a:ext cx="3425324" cy="1323439"/>
          </a:xfrm>
          <a:prstGeom prst="rect">
            <a:avLst/>
          </a:prstGeom>
        </p:spPr>
        <p:txBody>
          <a:bodyPr wrap="square">
            <a:spAutoFit/>
          </a:bodyPr>
          <a:lstStyle/>
          <a:p>
            <a:r>
              <a:rPr lang="en-NZ" sz="1000" dirty="0">
                <a:solidFill>
                  <a:schemeClr val="tx1">
                    <a:lumMod val="65000"/>
                    <a:lumOff val="35000"/>
                  </a:schemeClr>
                </a:solidFill>
              </a:rPr>
              <a:t>Defined as those with consumer protection issue but have barrier to action (identified in preceding quant phase as: no time, unsure where to go for advice, or what action to take, had concerns about jeopardising relationship with supplier, didn’t think doing something would resolve the issue, have tried to resolve problems in the past and have been unsuccessful, or didn’t want any confrontation) </a:t>
            </a:r>
          </a:p>
          <a:p>
            <a:endParaRPr lang="en-NZ" sz="1000" dirty="0">
              <a:solidFill>
                <a:schemeClr val="tx1">
                  <a:lumMod val="65000"/>
                  <a:lumOff val="35000"/>
                </a:schemeClr>
              </a:solidFill>
            </a:endParaRPr>
          </a:p>
        </p:txBody>
      </p:sp>
      <p:sp>
        <p:nvSpPr>
          <p:cNvPr id="22" name="Rectangle 21"/>
          <p:cNvSpPr/>
          <p:nvPr/>
        </p:nvSpPr>
        <p:spPr>
          <a:xfrm>
            <a:off x="5654833" y="1039568"/>
            <a:ext cx="1878986" cy="491160"/>
          </a:xfrm>
          <a:prstGeom prst="rect">
            <a:avLst/>
          </a:prstGeom>
        </p:spPr>
        <p:txBody>
          <a:bodyPr wrap="square">
            <a:spAutoFit/>
          </a:bodyPr>
          <a:lstStyle/>
          <a:p>
            <a:pPr>
              <a:lnSpc>
                <a:spcPct val="80000"/>
              </a:lnSpc>
            </a:pPr>
            <a:r>
              <a:rPr lang="en-NZ" sz="1600" dirty="0" smtClean="0">
                <a:solidFill>
                  <a:schemeClr val="tx1">
                    <a:lumMod val="75000"/>
                  </a:schemeClr>
                </a:solidFill>
                <a:latin typeface="Calibri" panose="020F0502020204030204" pitchFamily="34" charset="0"/>
              </a:rPr>
              <a:t>TELEPHONE </a:t>
            </a:r>
            <a:r>
              <a:rPr lang="en-NZ" sz="1600" dirty="0">
                <a:solidFill>
                  <a:schemeClr val="tx1">
                    <a:lumMod val="75000"/>
                  </a:schemeClr>
                </a:solidFill>
                <a:latin typeface="Calibri" panose="020F0502020204030204" pitchFamily="34" charset="0"/>
              </a:rPr>
              <a:t>INTERVIEWS</a:t>
            </a:r>
          </a:p>
        </p:txBody>
      </p:sp>
      <p:sp>
        <p:nvSpPr>
          <p:cNvPr id="23" name="Rectangle 22"/>
          <p:cNvSpPr/>
          <p:nvPr/>
        </p:nvSpPr>
        <p:spPr>
          <a:xfrm>
            <a:off x="5794441" y="1695914"/>
            <a:ext cx="1503341" cy="461665"/>
          </a:xfrm>
          <a:prstGeom prst="rect">
            <a:avLst/>
          </a:prstGeom>
        </p:spPr>
        <p:txBody>
          <a:bodyPr wrap="square">
            <a:spAutoFit/>
          </a:bodyPr>
          <a:lstStyle/>
          <a:p>
            <a:r>
              <a:rPr lang="en-NZ" sz="1200" b="1" dirty="0">
                <a:solidFill>
                  <a:srgbClr val="1AADD0"/>
                </a:solidFill>
              </a:rPr>
              <a:t>6 X PEOPLE WHO TOOK ACTION</a:t>
            </a:r>
          </a:p>
        </p:txBody>
      </p:sp>
      <p:sp>
        <p:nvSpPr>
          <p:cNvPr id="24" name="Rectangle 23"/>
          <p:cNvSpPr/>
          <p:nvPr/>
        </p:nvSpPr>
        <p:spPr>
          <a:xfrm>
            <a:off x="8721942" y="1115871"/>
            <a:ext cx="2541815" cy="338554"/>
          </a:xfrm>
          <a:prstGeom prst="rect">
            <a:avLst/>
          </a:prstGeom>
        </p:spPr>
        <p:txBody>
          <a:bodyPr wrap="square">
            <a:spAutoFit/>
          </a:bodyPr>
          <a:lstStyle/>
          <a:p>
            <a:r>
              <a:rPr lang="en-NZ" sz="1600" dirty="0">
                <a:solidFill>
                  <a:schemeClr val="tx1">
                    <a:lumMod val="75000"/>
                  </a:schemeClr>
                </a:solidFill>
                <a:latin typeface="Calibri" panose="020F0502020204030204" pitchFamily="34" charset="0"/>
              </a:rPr>
              <a:t>WORKSHOPS</a:t>
            </a:r>
          </a:p>
        </p:txBody>
      </p:sp>
      <p:sp>
        <p:nvSpPr>
          <p:cNvPr id="25" name="Rectangle 24"/>
          <p:cNvSpPr/>
          <p:nvPr/>
        </p:nvSpPr>
        <p:spPr>
          <a:xfrm>
            <a:off x="7833668" y="1695915"/>
            <a:ext cx="4175452" cy="276999"/>
          </a:xfrm>
          <a:prstGeom prst="rect">
            <a:avLst/>
          </a:prstGeom>
        </p:spPr>
        <p:txBody>
          <a:bodyPr wrap="square">
            <a:spAutoFit/>
          </a:bodyPr>
          <a:lstStyle/>
          <a:p>
            <a:r>
              <a:rPr lang="en-NZ" sz="1200" b="1" dirty="0">
                <a:solidFill>
                  <a:srgbClr val="1AADD0"/>
                </a:solidFill>
              </a:rPr>
              <a:t>CONSUMER JOURNEY WORKSHOPS IN ‘PROBLEM SECTORS’</a:t>
            </a:r>
          </a:p>
        </p:txBody>
      </p:sp>
      <p:sp>
        <p:nvSpPr>
          <p:cNvPr id="29" name="Rectangle 28"/>
          <p:cNvSpPr/>
          <p:nvPr/>
        </p:nvSpPr>
        <p:spPr>
          <a:xfrm rot="16200000">
            <a:off x="-1533979" y="2873247"/>
            <a:ext cx="4104807" cy="369332"/>
          </a:xfrm>
          <a:prstGeom prst="rect">
            <a:avLst/>
          </a:prstGeom>
          <a:noFill/>
        </p:spPr>
        <p:txBody>
          <a:bodyPr wrap="square">
            <a:spAutoFit/>
          </a:bodyPr>
          <a:lstStyle/>
          <a:p>
            <a:pPr algn="ctr"/>
            <a:r>
              <a:rPr lang="en-NZ" b="1" spc="300" dirty="0">
                <a:solidFill>
                  <a:schemeClr val="bg1"/>
                </a:solidFill>
                <a:latin typeface="Calibri" panose="020F0502020204030204" pitchFamily="34" charset="0"/>
              </a:rPr>
              <a:t>FOCUS ON SERVICES ISSUES</a:t>
            </a:r>
          </a:p>
        </p:txBody>
      </p:sp>
      <p:cxnSp>
        <p:nvCxnSpPr>
          <p:cNvPr id="5" name="Straight Connector 4"/>
          <p:cNvCxnSpPr>
            <a:cxnSpLocks/>
          </p:cNvCxnSpPr>
          <p:nvPr/>
        </p:nvCxnSpPr>
        <p:spPr>
          <a:xfrm flipH="1">
            <a:off x="4577879" y="937959"/>
            <a:ext cx="1" cy="328161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4102" y="6064142"/>
            <a:ext cx="2031452" cy="350865"/>
          </a:xfrm>
          <a:prstGeom prst="rect">
            <a:avLst/>
          </a:prstGeom>
          <a:noFill/>
        </p:spPr>
        <p:txBody>
          <a:bodyPr wrap="square">
            <a:spAutoFit/>
          </a:bodyPr>
          <a:lstStyle/>
          <a:p>
            <a:pPr algn="ctr">
              <a:lnSpc>
                <a:spcPct val="80000"/>
              </a:lnSpc>
            </a:pPr>
            <a:r>
              <a:rPr lang="en-NZ" sz="1050" dirty="0">
                <a:solidFill>
                  <a:schemeClr val="bg1"/>
                </a:solidFill>
                <a:latin typeface="Calibri" panose="020F0502020204030204" pitchFamily="34" charset="0"/>
              </a:rPr>
              <a:t>RECRUITED OFF THE PRECEDING QUANTITATIVE SURVEY PHASE</a:t>
            </a:r>
          </a:p>
        </p:txBody>
      </p:sp>
      <p:sp>
        <p:nvSpPr>
          <p:cNvPr id="7" name="Rectangle 6">
            <a:extLst>
              <a:ext uri="{FF2B5EF4-FFF2-40B4-BE49-F238E27FC236}">
                <a16:creationId xmlns:a16="http://schemas.microsoft.com/office/drawing/2014/main" xmlns="" id="{773B7542-BF4C-4F6F-9025-807F977353E0}"/>
              </a:ext>
            </a:extLst>
          </p:cNvPr>
          <p:cNvSpPr/>
          <p:nvPr/>
        </p:nvSpPr>
        <p:spPr>
          <a:xfrm>
            <a:off x="1896511" y="1704623"/>
            <a:ext cx="2375555" cy="461665"/>
          </a:xfrm>
          <a:prstGeom prst="rect">
            <a:avLst/>
          </a:prstGeom>
        </p:spPr>
        <p:txBody>
          <a:bodyPr wrap="square">
            <a:spAutoFit/>
          </a:bodyPr>
          <a:lstStyle/>
          <a:p>
            <a:r>
              <a:rPr lang="en-NZ" sz="1200" b="1" dirty="0">
                <a:solidFill>
                  <a:srgbClr val="1AADD0"/>
                </a:solidFill>
              </a:rPr>
              <a:t>4 X PEOPLE WHO </a:t>
            </a:r>
            <a:r>
              <a:rPr lang="en-NZ" sz="1200" b="1" dirty="0" smtClean="0">
                <a:solidFill>
                  <a:srgbClr val="1AADD0"/>
                </a:solidFill>
              </a:rPr>
              <a:t>DID NOT TAKE ACTION</a:t>
            </a:r>
            <a:endParaRPr lang="en-NZ" sz="1200" b="1" dirty="0">
              <a:solidFill>
                <a:srgbClr val="1AADD0"/>
              </a:solidFill>
            </a:endParaRPr>
          </a:p>
        </p:txBody>
      </p:sp>
      <p:sp>
        <p:nvSpPr>
          <p:cNvPr id="8" name="Rectangle 7">
            <a:extLst>
              <a:ext uri="{FF2B5EF4-FFF2-40B4-BE49-F238E27FC236}">
                <a16:creationId xmlns:a16="http://schemas.microsoft.com/office/drawing/2014/main" xmlns="" id="{9E0C59F6-2B05-48F3-A1FA-B934342E22D1}"/>
              </a:ext>
            </a:extLst>
          </p:cNvPr>
          <p:cNvSpPr/>
          <p:nvPr/>
        </p:nvSpPr>
        <p:spPr>
          <a:xfrm>
            <a:off x="1550127" y="3343995"/>
            <a:ext cx="2769164" cy="461665"/>
          </a:xfrm>
          <a:prstGeom prst="rect">
            <a:avLst/>
          </a:prstGeom>
        </p:spPr>
        <p:txBody>
          <a:bodyPr wrap="square">
            <a:spAutoFit/>
          </a:bodyPr>
          <a:lstStyle/>
          <a:p>
            <a:r>
              <a:rPr lang="en-NZ" sz="1200" b="1" dirty="0">
                <a:solidFill>
                  <a:srgbClr val="1AADD0"/>
                </a:solidFill>
              </a:rPr>
              <a:t>2 X CONSUMERS WITH LOW KNOWLEDGE WHO TOOK ACTION </a:t>
            </a:r>
          </a:p>
        </p:txBody>
      </p:sp>
      <p:sp>
        <p:nvSpPr>
          <p:cNvPr id="11" name="Rectangle 10">
            <a:extLst>
              <a:ext uri="{FF2B5EF4-FFF2-40B4-BE49-F238E27FC236}">
                <a16:creationId xmlns:a16="http://schemas.microsoft.com/office/drawing/2014/main" xmlns="" id="{E26F7E15-7939-42E2-B4E0-64B639123C3E}"/>
              </a:ext>
            </a:extLst>
          </p:cNvPr>
          <p:cNvSpPr/>
          <p:nvPr/>
        </p:nvSpPr>
        <p:spPr>
          <a:xfrm>
            <a:off x="1024129" y="3822755"/>
            <a:ext cx="3254440" cy="400110"/>
          </a:xfrm>
          <a:prstGeom prst="rect">
            <a:avLst/>
          </a:prstGeom>
        </p:spPr>
        <p:txBody>
          <a:bodyPr wrap="square">
            <a:spAutoFit/>
          </a:bodyPr>
          <a:lstStyle/>
          <a:p>
            <a:r>
              <a:rPr lang="en-NZ" sz="1000" dirty="0">
                <a:solidFill>
                  <a:schemeClr val="tx1">
                    <a:lumMod val="65000"/>
                    <a:lumOff val="35000"/>
                  </a:schemeClr>
                </a:solidFill>
              </a:rPr>
              <a:t>Defined as those with low knowledge but took some form of action to resolve their problem</a:t>
            </a:r>
          </a:p>
        </p:txBody>
      </p:sp>
      <p:sp>
        <p:nvSpPr>
          <p:cNvPr id="13" name="Rectangle 12">
            <a:extLst>
              <a:ext uri="{FF2B5EF4-FFF2-40B4-BE49-F238E27FC236}">
                <a16:creationId xmlns:a16="http://schemas.microsoft.com/office/drawing/2014/main" xmlns="" id="{42B05602-D7DB-4D21-99F3-66AE938F6B72}"/>
              </a:ext>
            </a:extLst>
          </p:cNvPr>
          <p:cNvSpPr/>
          <p:nvPr/>
        </p:nvSpPr>
        <p:spPr>
          <a:xfrm>
            <a:off x="9775745" y="6064142"/>
            <a:ext cx="2026612" cy="350865"/>
          </a:xfrm>
          <a:prstGeom prst="rect">
            <a:avLst/>
          </a:prstGeom>
        </p:spPr>
        <p:txBody>
          <a:bodyPr wrap="square">
            <a:spAutoFit/>
          </a:bodyPr>
          <a:lstStyle/>
          <a:p>
            <a:pPr algn="ctr">
              <a:lnSpc>
                <a:spcPct val="80000"/>
              </a:lnSpc>
            </a:pPr>
            <a:r>
              <a:rPr lang="en-NZ" sz="1050" dirty="0" smtClean="0">
                <a:solidFill>
                  <a:schemeClr val="bg1"/>
                </a:solidFill>
                <a:latin typeface="Calibri" panose="020F0502020204030204" pitchFamily="34" charset="0"/>
              </a:rPr>
              <a:t>TELEPHONE </a:t>
            </a:r>
            <a:r>
              <a:rPr lang="en-NZ" sz="1050" dirty="0">
                <a:solidFill>
                  <a:schemeClr val="bg1"/>
                </a:solidFill>
                <a:latin typeface="Calibri" panose="020F0502020204030204" pitchFamily="34" charset="0"/>
              </a:rPr>
              <a:t>INTERVIEWS: NATIONWIDE (VARIOUS)</a:t>
            </a:r>
          </a:p>
        </p:txBody>
      </p:sp>
      <p:sp>
        <p:nvSpPr>
          <p:cNvPr id="14" name="Rectangle 13">
            <a:extLst>
              <a:ext uri="{FF2B5EF4-FFF2-40B4-BE49-F238E27FC236}">
                <a16:creationId xmlns:a16="http://schemas.microsoft.com/office/drawing/2014/main" xmlns="" id="{2928582B-ABF8-4E68-83DE-A21E801CA99D}"/>
              </a:ext>
            </a:extLst>
          </p:cNvPr>
          <p:cNvSpPr/>
          <p:nvPr/>
        </p:nvSpPr>
        <p:spPr>
          <a:xfrm>
            <a:off x="7525641" y="6064142"/>
            <a:ext cx="2448354" cy="480131"/>
          </a:xfrm>
          <a:prstGeom prst="rect">
            <a:avLst/>
          </a:prstGeom>
        </p:spPr>
        <p:txBody>
          <a:bodyPr wrap="square">
            <a:spAutoFit/>
          </a:bodyPr>
          <a:lstStyle/>
          <a:p>
            <a:pPr algn="ctr">
              <a:lnSpc>
                <a:spcPct val="80000"/>
              </a:lnSpc>
            </a:pPr>
            <a:r>
              <a:rPr lang="en-NZ" sz="1050" dirty="0">
                <a:solidFill>
                  <a:schemeClr val="bg1"/>
                </a:solidFill>
                <a:latin typeface="Calibri" panose="020F0502020204030204" pitchFamily="34" charset="0"/>
              </a:rPr>
              <a:t>FACE TO FACE INTERVIEWS: AUCKLAND (MAJORITY) AND </a:t>
            </a:r>
            <a:r>
              <a:rPr lang="en-NZ" sz="1050" dirty="0" smtClean="0">
                <a:solidFill>
                  <a:schemeClr val="bg1"/>
                </a:solidFill>
                <a:latin typeface="Calibri" panose="020F0502020204030204" pitchFamily="34" charset="0"/>
              </a:rPr>
              <a:t>WELLINGTON</a:t>
            </a:r>
          </a:p>
          <a:p>
            <a:pPr algn="ctr">
              <a:lnSpc>
                <a:spcPct val="80000"/>
              </a:lnSpc>
            </a:pPr>
            <a:r>
              <a:rPr lang="en-NZ" sz="1050" dirty="0" smtClean="0">
                <a:solidFill>
                  <a:schemeClr val="bg1"/>
                </a:solidFill>
                <a:latin typeface="Calibri" panose="020F0502020204030204" pitchFamily="34" charset="0"/>
              </a:rPr>
              <a:t>WORKSHOPS: AUCKLAND</a:t>
            </a:r>
            <a:endParaRPr lang="en-NZ" sz="1050" dirty="0">
              <a:solidFill>
                <a:schemeClr val="bg1"/>
              </a:solidFill>
              <a:latin typeface="Calibri" panose="020F0502020204030204" pitchFamily="34" charset="0"/>
            </a:endParaRPr>
          </a:p>
        </p:txBody>
      </p:sp>
      <p:sp>
        <p:nvSpPr>
          <p:cNvPr id="15" name="Rectangle 14">
            <a:extLst>
              <a:ext uri="{FF2B5EF4-FFF2-40B4-BE49-F238E27FC236}">
                <a16:creationId xmlns:a16="http://schemas.microsoft.com/office/drawing/2014/main" xmlns="" id="{96E53256-7B35-40BC-86B2-DAB37CB9F99E}"/>
              </a:ext>
            </a:extLst>
          </p:cNvPr>
          <p:cNvSpPr/>
          <p:nvPr/>
        </p:nvSpPr>
        <p:spPr>
          <a:xfrm>
            <a:off x="3702613" y="6064142"/>
            <a:ext cx="1394791" cy="480131"/>
          </a:xfrm>
          <a:prstGeom prst="rect">
            <a:avLst/>
          </a:prstGeom>
        </p:spPr>
        <p:txBody>
          <a:bodyPr wrap="square">
            <a:spAutoFit/>
          </a:bodyPr>
          <a:lstStyle/>
          <a:p>
            <a:pPr algn="ctr">
              <a:lnSpc>
                <a:spcPct val="80000"/>
              </a:lnSpc>
            </a:pPr>
            <a:r>
              <a:rPr lang="en-NZ" sz="1050" dirty="0">
                <a:solidFill>
                  <a:schemeClr val="bg1"/>
                </a:solidFill>
                <a:latin typeface="Calibri" panose="020F0502020204030204" pitchFamily="34" charset="0"/>
              </a:rPr>
              <a:t>ROUGHLY EVEN SPLIT OF GENDER ACROSS ALL</a:t>
            </a:r>
          </a:p>
        </p:txBody>
      </p:sp>
      <p:sp>
        <p:nvSpPr>
          <p:cNvPr id="18" name="Rectangle 17">
            <a:extLst>
              <a:ext uri="{FF2B5EF4-FFF2-40B4-BE49-F238E27FC236}">
                <a16:creationId xmlns:a16="http://schemas.microsoft.com/office/drawing/2014/main" xmlns="" id="{952B38F0-59B0-4A1C-B8CA-A0977EA18627}"/>
              </a:ext>
            </a:extLst>
          </p:cNvPr>
          <p:cNvSpPr/>
          <p:nvPr/>
        </p:nvSpPr>
        <p:spPr>
          <a:xfrm>
            <a:off x="2615730" y="6064142"/>
            <a:ext cx="846707" cy="221599"/>
          </a:xfrm>
          <a:prstGeom prst="rect">
            <a:avLst/>
          </a:prstGeom>
        </p:spPr>
        <p:txBody>
          <a:bodyPr wrap="none">
            <a:spAutoFit/>
          </a:bodyPr>
          <a:lstStyle/>
          <a:p>
            <a:pPr algn="ctr">
              <a:lnSpc>
                <a:spcPct val="80000"/>
              </a:lnSpc>
            </a:pPr>
            <a:r>
              <a:rPr lang="en-NZ" sz="1050" dirty="0">
                <a:solidFill>
                  <a:schemeClr val="bg1"/>
                </a:solidFill>
                <a:latin typeface="Calibri" panose="020F0502020204030204" pitchFamily="34" charset="0"/>
              </a:rPr>
              <a:t>MIX OF AGE</a:t>
            </a:r>
          </a:p>
        </p:txBody>
      </p:sp>
      <p:sp>
        <p:nvSpPr>
          <p:cNvPr id="19" name="Oval 18">
            <a:extLst>
              <a:ext uri="{FF2B5EF4-FFF2-40B4-BE49-F238E27FC236}">
                <a16:creationId xmlns:a16="http://schemas.microsoft.com/office/drawing/2014/main" xmlns="" id="{128710AA-A821-4A06-B15C-F9DAE7A5EA1C}"/>
              </a:ext>
            </a:extLst>
          </p:cNvPr>
          <p:cNvSpPr/>
          <p:nvPr/>
        </p:nvSpPr>
        <p:spPr>
          <a:xfrm>
            <a:off x="1055802"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a:extLst>
              <a:ext uri="{FF2B5EF4-FFF2-40B4-BE49-F238E27FC236}">
                <a16:creationId xmlns:a16="http://schemas.microsoft.com/office/drawing/2014/main" xmlns="" id="{F19DD3ED-3FEA-4FDC-83CB-1D88F4BD10B7}"/>
              </a:ext>
            </a:extLst>
          </p:cNvPr>
          <p:cNvSpPr/>
          <p:nvPr/>
        </p:nvSpPr>
        <p:spPr>
          <a:xfrm>
            <a:off x="2724346"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a:extLst>
              <a:ext uri="{FF2B5EF4-FFF2-40B4-BE49-F238E27FC236}">
                <a16:creationId xmlns:a16="http://schemas.microsoft.com/office/drawing/2014/main" xmlns="" id="{12170BCB-766B-465B-BFCE-A8DCF220DAFB}"/>
              </a:ext>
            </a:extLst>
          </p:cNvPr>
          <p:cNvSpPr/>
          <p:nvPr/>
        </p:nvSpPr>
        <p:spPr>
          <a:xfrm>
            <a:off x="4091233"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a:extLst>
              <a:ext uri="{FF2B5EF4-FFF2-40B4-BE49-F238E27FC236}">
                <a16:creationId xmlns:a16="http://schemas.microsoft.com/office/drawing/2014/main" xmlns="" id="{A2C6CE0E-CA4B-402B-BD82-E923B6D4CC83}"/>
              </a:ext>
            </a:extLst>
          </p:cNvPr>
          <p:cNvSpPr/>
          <p:nvPr/>
        </p:nvSpPr>
        <p:spPr>
          <a:xfrm>
            <a:off x="6014301"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a:extLst>
              <a:ext uri="{FF2B5EF4-FFF2-40B4-BE49-F238E27FC236}">
                <a16:creationId xmlns:a16="http://schemas.microsoft.com/office/drawing/2014/main" xmlns="" id="{99FEBFC2-942C-46AA-83BB-AF149C37FE69}"/>
              </a:ext>
            </a:extLst>
          </p:cNvPr>
          <p:cNvSpPr/>
          <p:nvPr/>
        </p:nvSpPr>
        <p:spPr>
          <a:xfrm>
            <a:off x="8417679"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a:extLst>
              <a:ext uri="{FF2B5EF4-FFF2-40B4-BE49-F238E27FC236}">
                <a16:creationId xmlns:a16="http://schemas.microsoft.com/office/drawing/2014/main" xmlns="" id="{D7936DE4-C99B-4B4D-9ED3-9081BA375982}"/>
              </a:ext>
            </a:extLst>
          </p:cNvPr>
          <p:cNvSpPr/>
          <p:nvPr/>
        </p:nvSpPr>
        <p:spPr>
          <a:xfrm>
            <a:off x="10426045" y="5363883"/>
            <a:ext cx="631596" cy="6315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xmlns="" id="{1865953B-4A4F-4609-A294-28ACD58B9124}"/>
              </a:ext>
            </a:extLst>
          </p:cNvPr>
          <p:cNvSpPr/>
          <p:nvPr/>
        </p:nvSpPr>
        <p:spPr>
          <a:xfrm>
            <a:off x="1198361" y="837006"/>
            <a:ext cx="527709" cy="830997"/>
          </a:xfrm>
          <a:prstGeom prst="rect">
            <a:avLst/>
          </a:prstGeom>
        </p:spPr>
        <p:txBody>
          <a:bodyPr wrap="none">
            <a:spAutoFit/>
          </a:bodyPr>
          <a:lstStyle/>
          <a:p>
            <a:r>
              <a:rPr lang="en-NZ" sz="4800" b="1" dirty="0">
                <a:solidFill>
                  <a:srgbClr val="1AADD0"/>
                </a:solidFill>
                <a:latin typeface="Arial" panose="020B0604020202020204" pitchFamily="34" charset="0"/>
                <a:cs typeface="Arial" panose="020B0604020202020204" pitchFamily="34" charset="0"/>
              </a:rPr>
              <a:t>6</a:t>
            </a:r>
            <a:endParaRPr lang="en-NZ" sz="4800" dirty="0">
              <a:solidFill>
                <a:srgbClr val="1AADD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E92A964B-2966-48A1-9EF9-A911DE1AD703}"/>
              </a:ext>
            </a:extLst>
          </p:cNvPr>
          <p:cNvSpPr/>
          <p:nvPr/>
        </p:nvSpPr>
        <p:spPr>
          <a:xfrm>
            <a:off x="4924915" y="837006"/>
            <a:ext cx="527709" cy="830997"/>
          </a:xfrm>
          <a:prstGeom prst="rect">
            <a:avLst/>
          </a:prstGeom>
        </p:spPr>
        <p:txBody>
          <a:bodyPr wrap="none">
            <a:spAutoFit/>
          </a:bodyPr>
          <a:lstStyle/>
          <a:p>
            <a:r>
              <a:rPr lang="en-NZ" sz="4800" b="1" dirty="0">
                <a:solidFill>
                  <a:srgbClr val="1AADD0"/>
                </a:solidFill>
                <a:latin typeface="Arial" panose="020B0604020202020204" pitchFamily="34" charset="0"/>
                <a:cs typeface="Arial" panose="020B0604020202020204" pitchFamily="34" charset="0"/>
              </a:rPr>
              <a:t>6</a:t>
            </a:r>
            <a:endParaRPr lang="en-NZ" sz="4800" dirty="0">
              <a:solidFill>
                <a:srgbClr val="1AADD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xmlns="" id="{1A7B3C4B-47E0-4596-B427-7187F4AF8FD4}"/>
              </a:ext>
            </a:extLst>
          </p:cNvPr>
          <p:cNvSpPr/>
          <p:nvPr/>
        </p:nvSpPr>
        <p:spPr>
          <a:xfrm>
            <a:off x="8018088" y="837006"/>
            <a:ext cx="699230" cy="830997"/>
          </a:xfrm>
          <a:prstGeom prst="rect">
            <a:avLst/>
          </a:prstGeom>
        </p:spPr>
        <p:txBody>
          <a:bodyPr wrap="none">
            <a:spAutoFit/>
          </a:bodyPr>
          <a:lstStyle/>
          <a:p>
            <a:r>
              <a:rPr lang="en-NZ" sz="4800" b="1" dirty="0">
                <a:solidFill>
                  <a:srgbClr val="1AADD0"/>
                </a:solidFill>
                <a:latin typeface="Arial" panose="020B0604020202020204" pitchFamily="34" charset="0"/>
                <a:cs typeface="Arial" panose="020B0604020202020204" pitchFamily="34" charset="0"/>
              </a:rPr>
              <a:t>2 </a:t>
            </a:r>
            <a:endParaRPr lang="en-NZ" sz="4800" dirty="0">
              <a:solidFill>
                <a:srgbClr val="1AADD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A73B60F4-9087-4E8D-8132-37E66F534F71}"/>
              </a:ext>
            </a:extLst>
          </p:cNvPr>
          <p:cNvSpPr/>
          <p:nvPr/>
        </p:nvSpPr>
        <p:spPr>
          <a:xfrm>
            <a:off x="7879987" y="2080762"/>
            <a:ext cx="4129134" cy="1015663"/>
          </a:xfrm>
          <a:prstGeom prst="rect">
            <a:avLst/>
          </a:prstGeom>
        </p:spPr>
        <p:txBody>
          <a:bodyPr wrap="square">
            <a:spAutoFit/>
          </a:bodyPr>
          <a:lstStyle/>
          <a:p>
            <a:pPr marL="0" lvl="1">
              <a:spcAft>
                <a:spcPts val="600"/>
              </a:spcAft>
            </a:pPr>
            <a:r>
              <a:rPr lang="en-NZ" sz="1200" i="1" dirty="0" smtClean="0">
                <a:solidFill>
                  <a:prstClr val="black">
                    <a:lumMod val="65000"/>
                    <a:lumOff val="35000"/>
                  </a:prstClr>
                </a:solidFill>
              </a:rPr>
              <a:t>Building</a:t>
            </a:r>
            <a:r>
              <a:rPr lang="en-NZ" sz="1200" dirty="0" smtClean="0">
                <a:solidFill>
                  <a:prstClr val="black">
                    <a:lumMod val="65000"/>
                    <a:lumOff val="35000"/>
                  </a:prstClr>
                </a:solidFill>
              </a:rPr>
              <a:t> and </a:t>
            </a:r>
            <a:r>
              <a:rPr lang="en-NZ" sz="1200" i="1" dirty="0" smtClean="0">
                <a:solidFill>
                  <a:prstClr val="black">
                    <a:lumMod val="65000"/>
                    <a:lumOff val="35000"/>
                  </a:prstClr>
                </a:solidFill>
              </a:rPr>
              <a:t>Contracts</a:t>
            </a:r>
            <a:r>
              <a:rPr lang="en-NZ" sz="1200" dirty="0" smtClean="0">
                <a:solidFill>
                  <a:prstClr val="black">
                    <a:lumMod val="65000"/>
                    <a:lumOff val="35000"/>
                  </a:prstClr>
                </a:solidFill>
              </a:rPr>
              <a:t> were identified as 2 ‘problem sectors’ from the survey. Customer journey creation workshops were undertaken in Auckland. While the outcome of the workshops was to develop customer journey maps, overall learnings from the discussions are woven into the qualitative findings.</a:t>
            </a:r>
            <a:endParaRPr lang="en-NZ" sz="1200" dirty="0">
              <a:solidFill>
                <a:prstClr val="black">
                  <a:lumMod val="65000"/>
                  <a:lumOff val="35000"/>
                </a:prstClr>
              </a:solidFill>
            </a:endParaRPr>
          </a:p>
        </p:txBody>
      </p:sp>
      <p:sp>
        <p:nvSpPr>
          <p:cNvPr id="35" name="Rectangle 34">
            <a:extLst>
              <a:ext uri="{FF2B5EF4-FFF2-40B4-BE49-F238E27FC236}">
                <a16:creationId xmlns:a16="http://schemas.microsoft.com/office/drawing/2014/main" xmlns="" id="{98230916-7A74-4523-9879-C67B2EA2CD1F}"/>
              </a:ext>
            </a:extLst>
          </p:cNvPr>
          <p:cNvSpPr/>
          <p:nvPr/>
        </p:nvSpPr>
        <p:spPr>
          <a:xfrm>
            <a:off x="7837074" y="3334238"/>
            <a:ext cx="4198173" cy="424732"/>
          </a:xfrm>
          <a:prstGeom prst="rect">
            <a:avLst/>
          </a:prstGeom>
        </p:spPr>
        <p:txBody>
          <a:bodyPr wrap="square">
            <a:spAutoFit/>
          </a:bodyPr>
          <a:lstStyle/>
          <a:p>
            <a:pPr lvl="0" algn="ctr">
              <a:lnSpc>
                <a:spcPct val="90000"/>
              </a:lnSpc>
            </a:pPr>
            <a:r>
              <a:rPr lang="en-NZ" sz="1200" b="1" dirty="0">
                <a:solidFill>
                  <a:schemeClr val="tx1">
                    <a:lumMod val="75000"/>
                    <a:lumOff val="25000"/>
                  </a:schemeClr>
                </a:solidFill>
              </a:rPr>
              <a:t>Within two problem sector areas, included a mix of </a:t>
            </a:r>
            <a:r>
              <a:rPr lang="en-NZ" sz="1200" b="1" dirty="0" smtClean="0">
                <a:solidFill>
                  <a:schemeClr val="tx1">
                    <a:lumMod val="75000"/>
                    <a:lumOff val="25000"/>
                  </a:schemeClr>
                </a:solidFill>
              </a:rPr>
              <a:t>participants </a:t>
            </a:r>
            <a:r>
              <a:rPr lang="en-NZ" sz="1200" b="1" dirty="0">
                <a:solidFill>
                  <a:schemeClr val="tx1">
                    <a:lumMod val="75000"/>
                    <a:lumOff val="25000"/>
                  </a:schemeClr>
                </a:solidFill>
              </a:rPr>
              <a:t>with the following characteristics:</a:t>
            </a:r>
            <a:endParaRPr lang="en-NZ" sz="1200" b="1" strike="sngStrike" dirty="0">
              <a:solidFill>
                <a:schemeClr val="tx1">
                  <a:lumMod val="75000"/>
                  <a:lumOff val="25000"/>
                </a:schemeClr>
              </a:solidFill>
              <a:highlight>
                <a:srgbClr val="FFFF00"/>
              </a:highlight>
            </a:endParaRPr>
          </a:p>
        </p:txBody>
      </p:sp>
      <p:sp>
        <p:nvSpPr>
          <p:cNvPr id="36" name="Rectangle 35">
            <a:extLst>
              <a:ext uri="{FF2B5EF4-FFF2-40B4-BE49-F238E27FC236}">
                <a16:creationId xmlns:a16="http://schemas.microsoft.com/office/drawing/2014/main" xmlns="" id="{D15C2214-37C7-44C2-AA98-5922C1E4D907}"/>
              </a:ext>
            </a:extLst>
          </p:cNvPr>
          <p:cNvSpPr/>
          <p:nvPr/>
        </p:nvSpPr>
        <p:spPr>
          <a:xfrm>
            <a:off x="10667999" y="4551666"/>
            <a:ext cx="1367246" cy="498598"/>
          </a:xfrm>
          <a:prstGeom prst="rect">
            <a:avLst/>
          </a:prstGeom>
        </p:spPr>
        <p:txBody>
          <a:bodyPr wrap="square">
            <a:spAutoFit/>
          </a:bodyPr>
          <a:lstStyle/>
          <a:p>
            <a:pPr marL="0" lvl="2" algn="ctr">
              <a:lnSpc>
                <a:spcPct val="80000"/>
              </a:lnSpc>
            </a:pPr>
            <a:r>
              <a:rPr lang="en-NZ" sz="1050" dirty="0"/>
              <a:t>…and had to put in </a:t>
            </a:r>
            <a:br>
              <a:rPr lang="en-NZ" sz="1050" dirty="0"/>
            </a:br>
            <a:r>
              <a:rPr lang="en-NZ" sz="1050" b="1" dirty="0"/>
              <a:t>a lot of effort </a:t>
            </a:r>
            <a:r>
              <a:rPr lang="en-NZ" sz="1050" dirty="0"/>
              <a:t>to resolve the problem </a:t>
            </a:r>
            <a:endParaRPr lang="en-NZ" sz="1400" dirty="0"/>
          </a:p>
        </p:txBody>
      </p:sp>
      <p:grpSp>
        <p:nvGrpSpPr>
          <p:cNvPr id="37" name="Group 44">
            <a:extLst>
              <a:ext uri="{FF2B5EF4-FFF2-40B4-BE49-F238E27FC236}">
                <a16:creationId xmlns:a16="http://schemas.microsoft.com/office/drawing/2014/main" xmlns="" id="{941B41FD-8FD3-4A7F-9F85-B1397C917E81}"/>
              </a:ext>
            </a:extLst>
          </p:cNvPr>
          <p:cNvGrpSpPr>
            <a:grpSpLocks noChangeAspect="1"/>
          </p:cNvGrpSpPr>
          <p:nvPr/>
        </p:nvGrpSpPr>
        <p:grpSpPr bwMode="auto">
          <a:xfrm>
            <a:off x="4167115" y="5571052"/>
            <a:ext cx="466203" cy="286850"/>
            <a:chOff x="4232" y="1127"/>
            <a:chExt cx="811" cy="499"/>
          </a:xfrm>
          <a:solidFill>
            <a:schemeClr val="bg1"/>
          </a:solidFill>
        </p:grpSpPr>
        <p:sp>
          <p:nvSpPr>
            <p:cNvPr id="38" name="Freeform 46">
              <a:extLst>
                <a:ext uri="{FF2B5EF4-FFF2-40B4-BE49-F238E27FC236}">
                  <a16:creationId xmlns:a16="http://schemas.microsoft.com/office/drawing/2014/main" xmlns="" id="{0DA07B50-BCB5-48DC-A569-3474EB0E24F9}"/>
                </a:ext>
              </a:extLst>
            </p:cNvPr>
            <p:cNvSpPr>
              <a:spLocks noEditPoints="1"/>
            </p:cNvSpPr>
            <p:nvPr/>
          </p:nvSpPr>
          <p:spPr bwMode="auto">
            <a:xfrm>
              <a:off x="4606" y="1127"/>
              <a:ext cx="437" cy="443"/>
            </a:xfrm>
            <a:custGeom>
              <a:avLst/>
              <a:gdLst>
                <a:gd name="T0" fmla="*/ 656 w 2184"/>
                <a:gd name="T1" fmla="*/ 771 h 2214"/>
                <a:gd name="T2" fmla="*/ 487 w 2184"/>
                <a:gd name="T3" fmla="*/ 857 h 2214"/>
                <a:gd name="T4" fmla="*/ 366 w 2184"/>
                <a:gd name="T5" fmla="*/ 984 h 2214"/>
                <a:gd name="T6" fmla="*/ 313 w 2184"/>
                <a:gd name="T7" fmla="*/ 1065 h 2214"/>
                <a:gd name="T8" fmla="*/ 262 w 2184"/>
                <a:gd name="T9" fmla="*/ 1182 h 2214"/>
                <a:gd name="T10" fmla="*/ 236 w 2184"/>
                <a:gd name="T11" fmla="*/ 1370 h 2214"/>
                <a:gd name="T12" fmla="*/ 281 w 2184"/>
                <a:gd name="T13" fmla="*/ 1603 h 2214"/>
                <a:gd name="T14" fmla="*/ 401 w 2184"/>
                <a:gd name="T15" fmla="*/ 1781 h 2214"/>
                <a:gd name="T16" fmla="*/ 571 w 2184"/>
                <a:gd name="T17" fmla="*/ 1902 h 2214"/>
                <a:gd name="T18" fmla="*/ 771 w 2184"/>
                <a:gd name="T19" fmla="*/ 1962 h 2214"/>
                <a:gd name="T20" fmla="*/ 980 w 2184"/>
                <a:gd name="T21" fmla="*/ 1958 h 2214"/>
                <a:gd name="T22" fmla="*/ 1179 w 2184"/>
                <a:gd name="T23" fmla="*/ 1889 h 2214"/>
                <a:gd name="T24" fmla="*/ 1345 w 2184"/>
                <a:gd name="T25" fmla="*/ 1749 h 2214"/>
                <a:gd name="T26" fmla="*/ 1465 w 2184"/>
                <a:gd name="T27" fmla="*/ 1514 h 2214"/>
                <a:gd name="T28" fmla="*/ 1476 w 2184"/>
                <a:gd name="T29" fmla="*/ 1247 h 2214"/>
                <a:gd name="T30" fmla="*/ 1376 w 2184"/>
                <a:gd name="T31" fmla="*/ 1017 h 2214"/>
                <a:gd name="T32" fmla="*/ 1195 w 2184"/>
                <a:gd name="T33" fmla="*/ 844 h 2214"/>
                <a:gd name="T34" fmla="*/ 960 w 2184"/>
                <a:gd name="T35" fmla="*/ 752 h 2214"/>
                <a:gd name="T36" fmla="*/ 2045 w 2184"/>
                <a:gd name="T37" fmla="*/ 0 h 2214"/>
                <a:gd name="T38" fmla="*/ 2184 w 2184"/>
                <a:gd name="T39" fmla="*/ 794 h 2214"/>
                <a:gd name="T40" fmla="*/ 1852 w 2184"/>
                <a:gd name="T41" fmla="*/ 497 h 2214"/>
                <a:gd name="T42" fmla="*/ 1636 w 2184"/>
                <a:gd name="T43" fmla="*/ 715 h 2214"/>
                <a:gd name="T44" fmla="*/ 1614 w 2184"/>
                <a:gd name="T45" fmla="*/ 951 h 2214"/>
                <a:gd name="T46" fmla="*/ 1703 w 2184"/>
                <a:gd name="T47" fmla="*/ 1223 h 2214"/>
                <a:gd name="T48" fmla="*/ 1698 w 2184"/>
                <a:gd name="T49" fmla="*/ 1498 h 2214"/>
                <a:gd name="T50" fmla="*/ 1612 w 2184"/>
                <a:gd name="T51" fmla="*/ 1756 h 2214"/>
                <a:gd name="T52" fmla="*/ 1452 w 2184"/>
                <a:gd name="T53" fmla="*/ 1975 h 2214"/>
                <a:gd name="T54" fmla="*/ 1230 w 2184"/>
                <a:gd name="T55" fmla="*/ 2134 h 2214"/>
                <a:gd name="T56" fmla="*/ 956 w 2184"/>
                <a:gd name="T57" fmla="*/ 2210 h 2214"/>
                <a:gd name="T58" fmla="*/ 648 w 2184"/>
                <a:gd name="T59" fmla="*/ 2190 h 2214"/>
                <a:gd name="T60" fmla="*/ 392 w 2184"/>
                <a:gd name="T61" fmla="*/ 2081 h 2214"/>
                <a:gd name="T62" fmla="*/ 194 w 2184"/>
                <a:gd name="T63" fmla="*/ 1903 h 2214"/>
                <a:gd name="T64" fmla="*/ 61 w 2184"/>
                <a:gd name="T65" fmla="*/ 1674 h 2214"/>
                <a:gd name="T66" fmla="*/ 2 w 2184"/>
                <a:gd name="T67" fmla="*/ 1412 h 2214"/>
                <a:gd name="T68" fmla="*/ 22 w 2184"/>
                <a:gd name="T69" fmla="*/ 1149 h 2214"/>
                <a:gd name="T70" fmla="*/ 117 w 2184"/>
                <a:gd name="T71" fmla="*/ 912 h 2214"/>
                <a:gd name="T72" fmla="*/ 283 w 2184"/>
                <a:gd name="T73" fmla="*/ 710 h 2214"/>
                <a:gd name="T74" fmla="*/ 512 w 2184"/>
                <a:gd name="T75" fmla="*/ 566 h 2214"/>
                <a:gd name="T76" fmla="*/ 795 w 2184"/>
                <a:gd name="T77" fmla="*/ 500 h 2214"/>
                <a:gd name="T78" fmla="*/ 1064 w 2184"/>
                <a:gd name="T79" fmla="*/ 519 h 2214"/>
                <a:gd name="T80" fmla="*/ 1248 w 2184"/>
                <a:gd name="T81" fmla="*/ 594 h 2214"/>
                <a:gd name="T82" fmla="*/ 1478 w 2184"/>
                <a:gd name="T83" fmla="*/ 541 h 2214"/>
                <a:gd name="T84" fmla="*/ 1724 w 2184"/>
                <a:gd name="T85" fmla="*/ 298 h 2214"/>
                <a:gd name="T86" fmla="*/ 1363 w 2184"/>
                <a:gd name="T87" fmla="*/ 184 h 2214"/>
                <a:gd name="T88" fmla="*/ 1362 w 2184"/>
                <a:gd name="T89" fmla="*/ 54 h 2214"/>
                <a:gd name="T90" fmla="*/ 1468 w 2184"/>
                <a:gd name="T91" fmla="*/ 2 h 2214"/>
                <a:gd name="T92" fmla="*/ 1720 w 2184"/>
                <a:gd name="T93" fmla="*/ 2 h 2214"/>
                <a:gd name="T94" fmla="*/ 1986 w 2184"/>
                <a:gd name="T9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4" h="2214">
                  <a:moveTo>
                    <a:pt x="832" y="742"/>
                  </a:moveTo>
                  <a:lnTo>
                    <a:pt x="766" y="747"/>
                  </a:lnTo>
                  <a:lnTo>
                    <a:pt x="708" y="758"/>
                  </a:lnTo>
                  <a:lnTo>
                    <a:pt x="656" y="771"/>
                  </a:lnTo>
                  <a:lnTo>
                    <a:pt x="608" y="789"/>
                  </a:lnTo>
                  <a:lnTo>
                    <a:pt x="563" y="808"/>
                  </a:lnTo>
                  <a:lnTo>
                    <a:pt x="523" y="832"/>
                  </a:lnTo>
                  <a:lnTo>
                    <a:pt x="487" y="857"/>
                  </a:lnTo>
                  <a:lnTo>
                    <a:pt x="453" y="886"/>
                  </a:lnTo>
                  <a:lnTo>
                    <a:pt x="422" y="917"/>
                  </a:lnTo>
                  <a:lnTo>
                    <a:pt x="393" y="950"/>
                  </a:lnTo>
                  <a:lnTo>
                    <a:pt x="366" y="984"/>
                  </a:lnTo>
                  <a:lnTo>
                    <a:pt x="342" y="1021"/>
                  </a:lnTo>
                  <a:lnTo>
                    <a:pt x="334" y="1031"/>
                  </a:lnTo>
                  <a:lnTo>
                    <a:pt x="326" y="1046"/>
                  </a:lnTo>
                  <a:lnTo>
                    <a:pt x="313" y="1065"/>
                  </a:lnTo>
                  <a:lnTo>
                    <a:pt x="301" y="1089"/>
                  </a:lnTo>
                  <a:lnTo>
                    <a:pt x="288" y="1117"/>
                  </a:lnTo>
                  <a:lnTo>
                    <a:pt x="274" y="1148"/>
                  </a:lnTo>
                  <a:lnTo>
                    <a:pt x="262" y="1182"/>
                  </a:lnTo>
                  <a:lnTo>
                    <a:pt x="252" y="1220"/>
                  </a:lnTo>
                  <a:lnTo>
                    <a:pt x="243" y="1261"/>
                  </a:lnTo>
                  <a:lnTo>
                    <a:pt x="238" y="1304"/>
                  </a:lnTo>
                  <a:lnTo>
                    <a:pt x="236" y="1370"/>
                  </a:lnTo>
                  <a:lnTo>
                    <a:pt x="240" y="1433"/>
                  </a:lnTo>
                  <a:lnTo>
                    <a:pt x="248" y="1493"/>
                  </a:lnTo>
                  <a:lnTo>
                    <a:pt x="263" y="1549"/>
                  </a:lnTo>
                  <a:lnTo>
                    <a:pt x="281" y="1603"/>
                  </a:lnTo>
                  <a:lnTo>
                    <a:pt x="306" y="1652"/>
                  </a:lnTo>
                  <a:lnTo>
                    <a:pt x="333" y="1699"/>
                  </a:lnTo>
                  <a:lnTo>
                    <a:pt x="365" y="1742"/>
                  </a:lnTo>
                  <a:lnTo>
                    <a:pt x="401" y="1781"/>
                  </a:lnTo>
                  <a:lnTo>
                    <a:pt x="439" y="1817"/>
                  </a:lnTo>
                  <a:lnTo>
                    <a:pt x="481" y="1849"/>
                  </a:lnTo>
                  <a:lnTo>
                    <a:pt x="524" y="1877"/>
                  </a:lnTo>
                  <a:lnTo>
                    <a:pt x="571" y="1902"/>
                  </a:lnTo>
                  <a:lnTo>
                    <a:pt x="619" y="1922"/>
                  </a:lnTo>
                  <a:lnTo>
                    <a:pt x="668" y="1940"/>
                  </a:lnTo>
                  <a:lnTo>
                    <a:pt x="720" y="1952"/>
                  </a:lnTo>
                  <a:lnTo>
                    <a:pt x="771" y="1962"/>
                  </a:lnTo>
                  <a:lnTo>
                    <a:pt x="823" y="1967"/>
                  </a:lnTo>
                  <a:lnTo>
                    <a:pt x="876" y="1968"/>
                  </a:lnTo>
                  <a:lnTo>
                    <a:pt x="929" y="1965"/>
                  </a:lnTo>
                  <a:lnTo>
                    <a:pt x="980" y="1958"/>
                  </a:lnTo>
                  <a:lnTo>
                    <a:pt x="1032" y="1947"/>
                  </a:lnTo>
                  <a:lnTo>
                    <a:pt x="1083" y="1932"/>
                  </a:lnTo>
                  <a:lnTo>
                    <a:pt x="1132" y="1913"/>
                  </a:lnTo>
                  <a:lnTo>
                    <a:pt x="1179" y="1889"/>
                  </a:lnTo>
                  <a:lnTo>
                    <a:pt x="1224" y="1861"/>
                  </a:lnTo>
                  <a:lnTo>
                    <a:pt x="1267" y="1828"/>
                  </a:lnTo>
                  <a:lnTo>
                    <a:pt x="1308" y="1791"/>
                  </a:lnTo>
                  <a:lnTo>
                    <a:pt x="1345" y="1749"/>
                  </a:lnTo>
                  <a:lnTo>
                    <a:pt x="1379" y="1704"/>
                  </a:lnTo>
                  <a:lnTo>
                    <a:pt x="1409" y="1653"/>
                  </a:lnTo>
                  <a:lnTo>
                    <a:pt x="1442" y="1583"/>
                  </a:lnTo>
                  <a:lnTo>
                    <a:pt x="1465" y="1514"/>
                  </a:lnTo>
                  <a:lnTo>
                    <a:pt x="1480" y="1445"/>
                  </a:lnTo>
                  <a:lnTo>
                    <a:pt x="1486" y="1378"/>
                  </a:lnTo>
                  <a:lnTo>
                    <a:pt x="1485" y="1312"/>
                  </a:lnTo>
                  <a:lnTo>
                    <a:pt x="1476" y="1247"/>
                  </a:lnTo>
                  <a:lnTo>
                    <a:pt x="1460" y="1186"/>
                  </a:lnTo>
                  <a:lnTo>
                    <a:pt x="1438" y="1127"/>
                  </a:lnTo>
                  <a:lnTo>
                    <a:pt x="1410" y="1070"/>
                  </a:lnTo>
                  <a:lnTo>
                    <a:pt x="1376" y="1017"/>
                  </a:lnTo>
                  <a:lnTo>
                    <a:pt x="1337" y="968"/>
                  </a:lnTo>
                  <a:lnTo>
                    <a:pt x="1293" y="923"/>
                  </a:lnTo>
                  <a:lnTo>
                    <a:pt x="1245" y="881"/>
                  </a:lnTo>
                  <a:lnTo>
                    <a:pt x="1195" y="844"/>
                  </a:lnTo>
                  <a:lnTo>
                    <a:pt x="1139" y="813"/>
                  </a:lnTo>
                  <a:lnTo>
                    <a:pt x="1081" y="786"/>
                  </a:lnTo>
                  <a:lnTo>
                    <a:pt x="1021" y="765"/>
                  </a:lnTo>
                  <a:lnTo>
                    <a:pt x="960" y="752"/>
                  </a:lnTo>
                  <a:lnTo>
                    <a:pt x="897" y="743"/>
                  </a:lnTo>
                  <a:lnTo>
                    <a:pt x="832" y="742"/>
                  </a:lnTo>
                  <a:close/>
                  <a:moveTo>
                    <a:pt x="1986" y="0"/>
                  </a:moveTo>
                  <a:lnTo>
                    <a:pt x="2045" y="0"/>
                  </a:lnTo>
                  <a:lnTo>
                    <a:pt x="2098" y="0"/>
                  </a:lnTo>
                  <a:lnTo>
                    <a:pt x="2145" y="2"/>
                  </a:lnTo>
                  <a:lnTo>
                    <a:pt x="2184" y="2"/>
                  </a:lnTo>
                  <a:lnTo>
                    <a:pt x="2184" y="794"/>
                  </a:lnTo>
                  <a:lnTo>
                    <a:pt x="1956" y="794"/>
                  </a:lnTo>
                  <a:lnTo>
                    <a:pt x="1956" y="407"/>
                  </a:lnTo>
                  <a:lnTo>
                    <a:pt x="1905" y="450"/>
                  </a:lnTo>
                  <a:lnTo>
                    <a:pt x="1852" y="497"/>
                  </a:lnTo>
                  <a:lnTo>
                    <a:pt x="1799" y="549"/>
                  </a:lnTo>
                  <a:lnTo>
                    <a:pt x="1745" y="603"/>
                  </a:lnTo>
                  <a:lnTo>
                    <a:pt x="1691" y="658"/>
                  </a:lnTo>
                  <a:lnTo>
                    <a:pt x="1636" y="715"/>
                  </a:lnTo>
                  <a:lnTo>
                    <a:pt x="1584" y="769"/>
                  </a:lnTo>
                  <a:lnTo>
                    <a:pt x="1532" y="822"/>
                  </a:lnTo>
                  <a:lnTo>
                    <a:pt x="1576" y="886"/>
                  </a:lnTo>
                  <a:lnTo>
                    <a:pt x="1614" y="951"/>
                  </a:lnTo>
                  <a:lnTo>
                    <a:pt x="1645" y="1017"/>
                  </a:lnTo>
                  <a:lnTo>
                    <a:pt x="1671" y="1085"/>
                  </a:lnTo>
                  <a:lnTo>
                    <a:pt x="1689" y="1154"/>
                  </a:lnTo>
                  <a:lnTo>
                    <a:pt x="1703" y="1223"/>
                  </a:lnTo>
                  <a:lnTo>
                    <a:pt x="1710" y="1292"/>
                  </a:lnTo>
                  <a:lnTo>
                    <a:pt x="1711" y="1362"/>
                  </a:lnTo>
                  <a:lnTo>
                    <a:pt x="1708" y="1431"/>
                  </a:lnTo>
                  <a:lnTo>
                    <a:pt x="1698" y="1498"/>
                  </a:lnTo>
                  <a:lnTo>
                    <a:pt x="1684" y="1566"/>
                  </a:lnTo>
                  <a:lnTo>
                    <a:pt x="1665" y="1631"/>
                  </a:lnTo>
                  <a:lnTo>
                    <a:pt x="1640" y="1695"/>
                  </a:lnTo>
                  <a:lnTo>
                    <a:pt x="1612" y="1756"/>
                  </a:lnTo>
                  <a:lnTo>
                    <a:pt x="1577" y="1815"/>
                  </a:lnTo>
                  <a:lnTo>
                    <a:pt x="1540" y="1872"/>
                  </a:lnTo>
                  <a:lnTo>
                    <a:pt x="1497" y="1926"/>
                  </a:lnTo>
                  <a:lnTo>
                    <a:pt x="1452" y="1975"/>
                  </a:lnTo>
                  <a:lnTo>
                    <a:pt x="1401" y="2022"/>
                  </a:lnTo>
                  <a:lnTo>
                    <a:pt x="1348" y="2064"/>
                  </a:lnTo>
                  <a:lnTo>
                    <a:pt x="1291" y="2101"/>
                  </a:lnTo>
                  <a:lnTo>
                    <a:pt x="1230" y="2134"/>
                  </a:lnTo>
                  <a:lnTo>
                    <a:pt x="1166" y="2161"/>
                  </a:lnTo>
                  <a:lnTo>
                    <a:pt x="1099" y="2183"/>
                  </a:lnTo>
                  <a:lnTo>
                    <a:pt x="1028" y="2199"/>
                  </a:lnTo>
                  <a:lnTo>
                    <a:pt x="956" y="2210"/>
                  </a:lnTo>
                  <a:lnTo>
                    <a:pt x="875" y="2214"/>
                  </a:lnTo>
                  <a:lnTo>
                    <a:pt x="796" y="2213"/>
                  </a:lnTo>
                  <a:lnTo>
                    <a:pt x="721" y="2204"/>
                  </a:lnTo>
                  <a:lnTo>
                    <a:pt x="648" y="2190"/>
                  </a:lnTo>
                  <a:lnTo>
                    <a:pt x="579" y="2171"/>
                  </a:lnTo>
                  <a:lnTo>
                    <a:pt x="513" y="2145"/>
                  </a:lnTo>
                  <a:lnTo>
                    <a:pt x="451" y="2115"/>
                  </a:lnTo>
                  <a:lnTo>
                    <a:pt x="392" y="2081"/>
                  </a:lnTo>
                  <a:lnTo>
                    <a:pt x="337" y="2043"/>
                  </a:lnTo>
                  <a:lnTo>
                    <a:pt x="285" y="2000"/>
                  </a:lnTo>
                  <a:lnTo>
                    <a:pt x="237" y="1953"/>
                  </a:lnTo>
                  <a:lnTo>
                    <a:pt x="194" y="1903"/>
                  </a:lnTo>
                  <a:lnTo>
                    <a:pt x="153" y="1850"/>
                  </a:lnTo>
                  <a:lnTo>
                    <a:pt x="119" y="1793"/>
                  </a:lnTo>
                  <a:lnTo>
                    <a:pt x="87" y="1735"/>
                  </a:lnTo>
                  <a:lnTo>
                    <a:pt x="61" y="1674"/>
                  </a:lnTo>
                  <a:lnTo>
                    <a:pt x="39" y="1611"/>
                  </a:lnTo>
                  <a:lnTo>
                    <a:pt x="22" y="1546"/>
                  </a:lnTo>
                  <a:lnTo>
                    <a:pt x="9" y="1480"/>
                  </a:lnTo>
                  <a:lnTo>
                    <a:pt x="2" y="1412"/>
                  </a:lnTo>
                  <a:lnTo>
                    <a:pt x="0" y="1344"/>
                  </a:lnTo>
                  <a:lnTo>
                    <a:pt x="2" y="1276"/>
                  </a:lnTo>
                  <a:lnTo>
                    <a:pt x="9" y="1212"/>
                  </a:lnTo>
                  <a:lnTo>
                    <a:pt x="22" y="1149"/>
                  </a:lnTo>
                  <a:lnTo>
                    <a:pt x="38" y="1087"/>
                  </a:lnTo>
                  <a:lnTo>
                    <a:pt x="60" y="1027"/>
                  </a:lnTo>
                  <a:lnTo>
                    <a:pt x="86" y="968"/>
                  </a:lnTo>
                  <a:lnTo>
                    <a:pt x="117" y="912"/>
                  </a:lnTo>
                  <a:lnTo>
                    <a:pt x="152" y="857"/>
                  </a:lnTo>
                  <a:lnTo>
                    <a:pt x="192" y="805"/>
                  </a:lnTo>
                  <a:lnTo>
                    <a:pt x="235" y="755"/>
                  </a:lnTo>
                  <a:lnTo>
                    <a:pt x="283" y="710"/>
                  </a:lnTo>
                  <a:lnTo>
                    <a:pt x="334" y="668"/>
                  </a:lnTo>
                  <a:lnTo>
                    <a:pt x="390" y="630"/>
                  </a:lnTo>
                  <a:lnTo>
                    <a:pt x="449" y="596"/>
                  </a:lnTo>
                  <a:lnTo>
                    <a:pt x="512" y="566"/>
                  </a:lnTo>
                  <a:lnTo>
                    <a:pt x="577" y="541"/>
                  </a:lnTo>
                  <a:lnTo>
                    <a:pt x="647" y="522"/>
                  </a:lnTo>
                  <a:lnTo>
                    <a:pt x="720" y="507"/>
                  </a:lnTo>
                  <a:lnTo>
                    <a:pt x="795" y="500"/>
                  </a:lnTo>
                  <a:lnTo>
                    <a:pt x="873" y="497"/>
                  </a:lnTo>
                  <a:lnTo>
                    <a:pt x="956" y="502"/>
                  </a:lnTo>
                  <a:lnTo>
                    <a:pt x="1012" y="508"/>
                  </a:lnTo>
                  <a:lnTo>
                    <a:pt x="1064" y="519"/>
                  </a:lnTo>
                  <a:lnTo>
                    <a:pt x="1112" y="533"/>
                  </a:lnTo>
                  <a:lnTo>
                    <a:pt x="1159" y="550"/>
                  </a:lnTo>
                  <a:lnTo>
                    <a:pt x="1203" y="571"/>
                  </a:lnTo>
                  <a:lnTo>
                    <a:pt x="1248" y="594"/>
                  </a:lnTo>
                  <a:lnTo>
                    <a:pt x="1294" y="621"/>
                  </a:lnTo>
                  <a:lnTo>
                    <a:pt x="1342" y="652"/>
                  </a:lnTo>
                  <a:lnTo>
                    <a:pt x="1411" y="598"/>
                  </a:lnTo>
                  <a:lnTo>
                    <a:pt x="1478" y="541"/>
                  </a:lnTo>
                  <a:lnTo>
                    <a:pt x="1540" y="481"/>
                  </a:lnTo>
                  <a:lnTo>
                    <a:pt x="1602" y="421"/>
                  </a:lnTo>
                  <a:lnTo>
                    <a:pt x="1664" y="359"/>
                  </a:lnTo>
                  <a:lnTo>
                    <a:pt x="1724" y="298"/>
                  </a:lnTo>
                  <a:lnTo>
                    <a:pt x="1787" y="238"/>
                  </a:lnTo>
                  <a:lnTo>
                    <a:pt x="1372" y="238"/>
                  </a:lnTo>
                  <a:lnTo>
                    <a:pt x="1367" y="213"/>
                  </a:lnTo>
                  <a:lnTo>
                    <a:pt x="1363" y="184"/>
                  </a:lnTo>
                  <a:lnTo>
                    <a:pt x="1361" y="153"/>
                  </a:lnTo>
                  <a:lnTo>
                    <a:pt x="1360" y="120"/>
                  </a:lnTo>
                  <a:lnTo>
                    <a:pt x="1360" y="86"/>
                  </a:lnTo>
                  <a:lnTo>
                    <a:pt x="1362" y="54"/>
                  </a:lnTo>
                  <a:lnTo>
                    <a:pt x="1366" y="26"/>
                  </a:lnTo>
                  <a:lnTo>
                    <a:pt x="1372" y="2"/>
                  </a:lnTo>
                  <a:lnTo>
                    <a:pt x="1416" y="2"/>
                  </a:lnTo>
                  <a:lnTo>
                    <a:pt x="1468" y="2"/>
                  </a:lnTo>
                  <a:lnTo>
                    <a:pt x="1526" y="2"/>
                  </a:lnTo>
                  <a:lnTo>
                    <a:pt x="1587" y="2"/>
                  </a:lnTo>
                  <a:lnTo>
                    <a:pt x="1652" y="2"/>
                  </a:lnTo>
                  <a:lnTo>
                    <a:pt x="1720" y="2"/>
                  </a:lnTo>
                  <a:lnTo>
                    <a:pt x="1789" y="0"/>
                  </a:lnTo>
                  <a:lnTo>
                    <a:pt x="1857" y="0"/>
                  </a:lnTo>
                  <a:lnTo>
                    <a:pt x="1922" y="0"/>
                  </a:lnTo>
                  <a:lnTo>
                    <a:pt x="19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47">
              <a:extLst>
                <a:ext uri="{FF2B5EF4-FFF2-40B4-BE49-F238E27FC236}">
                  <a16:creationId xmlns:a16="http://schemas.microsoft.com/office/drawing/2014/main" xmlns="" id="{36C7C844-606B-41A1-88E1-517B6BCBEE91}"/>
                </a:ext>
              </a:extLst>
            </p:cNvPr>
            <p:cNvSpPr>
              <a:spLocks noEditPoints="1"/>
            </p:cNvSpPr>
            <p:nvPr/>
          </p:nvSpPr>
          <p:spPr bwMode="auto">
            <a:xfrm>
              <a:off x="4232" y="1127"/>
              <a:ext cx="359" cy="499"/>
            </a:xfrm>
            <a:custGeom>
              <a:avLst/>
              <a:gdLst>
                <a:gd name="T0" fmla="*/ 748 w 1797"/>
                <a:gd name="T1" fmla="*/ 271 h 2496"/>
                <a:gd name="T2" fmla="*/ 571 w 1797"/>
                <a:gd name="T3" fmla="*/ 338 h 2496"/>
                <a:gd name="T4" fmla="*/ 431 w 1797"/>
                <a:gd name="T5" fmla="*/ 442 h 2496"/>
                <a:gd name="T6" fmla="*/ 334 w 1797"/>
                <a:gd name="T7" fmla="*/ 570 h 2496"/>
                <a:gd name="T8" fmla="*/ 309 w 1797"/>
                <a:gd name="T9" fmla="*/ 619 h 2496"/>
                <a:gd name="T10" fmla="*/ 277 w 1797"/>
                <a:gd name="T11" fmla="*/ 709 h 2496"/>
                <a:gd name="T12" fmla="*/ 249 w 1797"/>
                <a:gd name="T13" fmla="*/ 854 h 2496"/>
                <a:gd name="T14" fmla="*/ 257 w 1797"/>
                <a:gd name="T15" fmla="*/ 1040 h 2496"/>
                <a:gd name="T16" fmla="*/ 313 w 1797"/>
                <a:gd name="T17" fmla="*/ 1199 h 2496"/>
                <a:gd name="T18" fmla="*/ 409 w 1797"/>
                <a:gd name="T19" fmla="*/ 1328 h 2496"/>
                <a:gd name="T20" fmla="*/ 533 w 1797"/>
                <a:gd name="T21" fmla="*/ 1427 h 2496"/>
                <a:gd name="T22" fmla="*/ 679 w 1797"/>
                <a:gd name="T23" fmla="*/ 1495 h 2496"/>
                <a:gd name="T24" fmla="*/ 838 w 1797"/>
                <a:gd name="T25" fmla="*/ 1529 h 2496"/>
                <a:gd name="T26" fmla="*/ 1001 w 1797"/>
                <a:gd name="T27" fmla="*/ 1527 h 2496"/>
                <a:gd name="T28" fmla="*/ 1158 w 1797"/>
                <a:gd name="T29" fmla="*/ 1488 h 2496"/>
                <a:gd name="T30" fmla="*/ 1301 w 1797"/>
                <a:gd name="T31" fmla="*/ 1408 h 2496"/>
                <a:gd name="T32" fmla="*/ 1421 w 1797"/>
                <a:gd name="T33" fmla="*/ 1288 h 2496"/>
                <a:gd name="T34" fmla="*/ 1508 w 1797"/>
                <a:gd name="T35" fmla="*/ 1132 h 2496"/>
                <a:gd name="T36" fmla="*/ 1540 w 1797"/>
                <a:gd name="T37" fmla="*/ 966 h 2496"/>
                <a:gd name="T38" fmla="*/ 1530 w 1797"/>
                <a:gd name="T39" fmla="*/ 794 h 2496"/>
                <a:gd name="T40" fmla="*/ 1487 w 1797"/>
                <a:gd name="T41" fmla="*/ 634 h 2496"/>
                <a:gd name="T42" fmla="*/ 1418 w 1797"/>
                <a:gd name="T43" fmla="*/ 501 h 2496"/>
                <a:gd name="T44" fmla="*/ 1311 w 1797"/>
                <a:gd name="T45" fmla="*/ 391 h 2496"/>
                <a:gd name="T46" fmla="*/ 1151 w 1797"/>
                <a:gd name="T47" fmla="*/ 301 h 2496"/>
                <a:gd name="T48" fmla="*/ 957 w 1797"/>
                <a:gd name="T49" fmla="*/ 257 h 2496"/>
                <a:gd name="T50" fmla="*/ 955 w 1797"/>
                <a:gd name="T51" fmla="*/ 1 h 2496"/>
                <a:gd name="T52" fmla="*/ 1186 w 1797"/>
                <a:gd name="T53" fmla="*/ 41 h 2496"/>
                <a:gd name="T54" fmla="*/ 1387 w 1797"/>
                <a:gd name="T55" fmla="*/ 132 h 2496"/>
                <a:gd name="T56" fmla="*/ 1553 w 1797"/>
                <a:gd name="T57" fmla="*/ 268 h 2496"/>
                <a:gd name="T58" fmla="*/ 1680 w 1797"/>
                <a:gd name="T59" fmla="*/ 439 h 2496"/>
                <a:gd name="T60" fmla="*/ 1762 w 1797"/>
                <a:gd name="T61" fmla="*/ 639 h 2496"/>
                <a:gd name="T62" fmla="*/ 1797 w 1797"/>
                <a:gd name="T63" fmla="*/ 863 h 2496"/>
                <a:gd name="T64" fmla="*/ 1778 w 1797"/>
                <a:gd name="T65" fmla="*/ 1099 h 2496"/>
                <a:gd name="T66" fmla="*/ 1708 w 1797"/>
                <a:gd name="T67" fmla="*/ 1303 h 2496"/>
                <a:gd name="T68" fmla="*/ 1591 w 1797"/>
                <a:gd name="T69" fmla="*/ 1475 h 2496"/>
                <a:gd name="T70" fmla="*/ 1434 w 1797"/>
                <a:gd name="T71" fmla="*/ 1612 h 2496"/>
                <a:gd name="T72" fmla="*/ 1242 w 1797"/>
                <a:gd name="T73" fmla="*/ 1714 h 2496"/>
                <a:gd name="T74" fmla="*/ 1023 w 1797"/>
                <a:gd name="T75" fmla="*/ 1779 h 2496"/>
                <a:gd name="T76" fmla="*/ 1021 w 1797"/>
                <a:gd name="T77" fmla="*/ 1821 h 2496"/>
                <a:gd name="T78" fmla="*/ 1020 w 1797"/>
                <a:gd name="T79" fmla="*/ 1876 h 2496"/>
                <a:gd name="T80" fmla="*/ 1136 w 1797"/>
                <a:gd name="T81" fmla="*/ 1902 h 2496"/>
                <a:gd name="T82" fmla="*/ 1334 w 1797"/>
                <a:gd name="T83" fmla="*/ 1901 h 2496"/>
                <a:gd name="T84" fmla="*/ 1532 w 1797"/>
                <a:gd name="T85" fmla="*/ 1901 h 2496"/>
                <a:gd name="T86" fmla="*/ 1021 w 1797"/>
                <a:gd name="T87" fmla="*/ 2171 h 2496"/>
                <a:gd name="T88" fmla="*/ 1023 w 1797"/>
                <a:gd name="T89" fmla="*/ 2271 h 2496"/>
                <a:gd name="T90" fmla="*/ 1024 w 1797"/>
                <a:gd name="T91" fmla="*/ 2383 h 2496"/>
                <a:gd name="T92" fmla="*/ 1018 w 1797"/>
                <a:gd name="T93" fmla="*/ 2475 h 2496"/>
                <a:gd name="T94" fmla="*/ 768 w 1797"/>
                <a:gd name="T95" fmla="*/ 2147 h 2496"/>
                <a:gd name="T96" fmla="*/ 768 w 1797"/>
                <a:gd name="T97" fmla="*/ 1901 h 2496"/>
                <a:gd name="T98" fmla="*/ 635 w 1797"/>
                <a:gd name="T99" fmla="*/ 1748 h 2496"/>
                <a:gd name="T100" fmla="*/ 453 w 1797"/>
                <a:gd name="T101" fmla="*/ 1666 h 2496"/>
                <a:gd name="T102" fmla="*/ 293 w 1797"/>
                <a:gd name="T103" fmla="*/ 1555 h 2496"/>
                <a:gd name="T104" fmla="*/ 162 w 1797"/>
                <a:gd name="T105" fmla="*/ 1415 h 2496"/>
                <a:gd name="T106" fmla="*/ 66 w 1797"/>
                <a:gd name="T107" fmla="*/ 1244 h 2496"/>
                <a:gd name="T108" fmla="*/ 11 w 1797"/>
                <a:gd name="T109" fmla="*/ 1042 h 2496"/>
                <a:gd name="T110" fmla="*/ 4 w 1797"/>
                <a:gd name="T111" fmla="*/ 809 h 2496"/>
                <a:gd name="T112" fmla="*/ 55 w 1797"/>
                <a:gd name="T113" fmla="*/ 584 h 2496"/>
                <a:gd name="T114" fmla="*/ 159 w 1797"/>
                <a:gd name="T115" fmla="*/ 383 h 2496"/>
                <a:gd name="T116" fmla="*/ 306 w 1797"/>
                <a:gd name="T117" fmla="*/ 215 h 2496"/>
                <a:gd name="T118" fmla="*/ 492 w 1797"/>
                <a:gd name="T119" fmla="*/ 89 h 2496"/>
                <a:gd name="T120" fmla="*/ 709 w 1797"/>
                <a:gd name="T121" fmla="*/ 16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2496">
                  <a:moveTo>
                    <a:pt x="887" y="254"/>
                  </a:moveTo>
                  <a:lnTo>
                    <a:pt x="815" y="259"/>
                  </a:lnTo>
                  <a:lnTo>
                    <a:pt x="748" y="271"/>
                  </a:lnTo>
                  <a:lnTo>
                    <a:pt x="685" y="289"/>
                  </a:lnTo>
                  <a:lnTo>
                    <a:pt x="626" y="311"/>
                  </a:lnTo>
                  <a:lnTo>
                    <a:pt x="571" y="338"/>
                  </a:lnTo>
                  <a:lnTo>
                    <a:pt x="521" y="370"/>
                  </a:lnTo>
                  <a:lnTo>
                    <a:pt x="474" y="404"/>
                  </a:lnTo>
                  <a:lnTo>
                    <a:pt x="431" y="442"/>
                  </a:lnTo>
                  <a:lnTo>
                    <a:pt x="394" y="483"/>
                  </a:lnTo>
                  <a:lnTo>
                    <a:pt x="361" y="526"/>
                  </a:lnTo>
                  <a:lnTo>
                    <a:pt x="334" y="570"/>
                  </a:lnTo>
                  <a:lnTo>
                    <a:pt x="327" y="581"/>
                  </a:lnTo>
                  <a:lnTo>
                    <a:pt x="319" y="599"/>
                  </a:lnTo>
                  <a:lnTo>
                    <a:pt x="309" y="619"/>
                  </a:lnTo>
                  <a:lnTo>
                    <a:pt x="299" y="645"/>
                  </a:lnTo>
                  <a:lnTo>
                    <a:pt x="287" y="676"/>
                  </a:lnTo>
                  <a:lnTo>
                    <a:pt x="277" y="709"/>
                  </a:lnTo>
                  <a:lnTo>
                    <a:pt x="266" y="747"/>
                  </a:lnTo>
                  <a:lnTo>
                    <a:pt x="257" y="788"/>
                  </a:lnTo>
                  <a:lnTo>
                    <a:pt x="249" y="854"/>
                  </a:lnTo>
                  <a:lnTo>
                    <a:pt x="245" y="920"/>
                  </a:lnTo>
                  <a:lnTo>
                    <a:pt x="249" y="981"/>
                  </a:lnTo>
                  <a:lnTo>
                    <a:pt x="257" y="1040"/>
                  </a:lnTo>
                  <a:lnTo>
                    <a:pt x="271" y="1095"/>
                  </a:lnTo>
                  <a:lnTo>
                    <a:pt x="289" y="1148"/>
                  </a:lnTo>
                  <a:lnTo>
                    <a:pt x="313" y="1199"/>
                  </a:lnTo>
                  <a:lnTo>
                    <a:pt x="341" y="1244"/>
                  </a:lnTo>
                  <a:lnTo>
                    <a:pt x="373" y="1288"/>
                  </a:lnTo>
                  <a:lnTo>
                    <a:pt x="409" y="1328"/>
                  </a:lnTo>
                  <a:lnTo>
                    <a:pt x="447" y="1365"/>
                  </a:lnTo>
                  <a:lnTo>
                    <a:pt x="489" y="1398"/>
                  </a:lnTo>
                  <a:lnTo>
                    <a:pt x="533" y="1427"/>
                  </a:lnTo>
                  <a:lnTo>
                    <a:pt x="580" y="1454"/>
                  </a:lnTo>
                  <a:lnTo>
                    <a:pt x="629" y="1477"/>
                  </a:lnTo>
                  <a:lnTo>
                    <a:pt x="679" y="1495"/>
                  </a:lnTo>
                  <a:lnTo>
                    <a:pt x="731" y="1510"/>
                  </a:lnTo>
                  <a:lnTo>
                    <a:pt x="784" y="1522"/>
                  </a:lnTo>
                  <a:lnTo>
                    <a:pt x="838" y="1529"/>
                  </a:lnTo>
                  <a:lnTo>
                    <a:pt x="892" y="1532"/>
                  </a:lnTo>
                  <a:lnTo>
                    <a:pt x="946" y="1532"/>
                  </a:lnTo>
                  <a:lnTo>
                    <a:pt x="1001" y="1527"/>
                  </a:lnTo>
                  <a:lnTo>
                    <a:pt x="1053" y="1518"/>
                  </a:lnTo>
                  <a:lnTo>
                    <a:pt x="1106" y="1505"/>
                  </a:lnTo>
                  <a:lnTo>
                    <a:pt x="1158" y="1488"/>
                  </a:lnTo>
                  <a:lnTo>
                    <a:pt x="1207" y="1466"/>
                  </a:lnTo>
                  <a:lnTo>
                    <a:pt x="1255" y="1438"/>
                  </a:lnTo>
                  <a:lnTo>
                    <a:pt x="1301" y="1408"/>
                  </a:lnTo>
                  <a:lnTo>
                    <a:pt x="1344" y="1373"/>
                  </a:lnTo>
                  <a:lnTo>
                    <a:pt x="1385" y="1333"/>
                  </a:lnTo>
                  <a:lnTo>
                    <a:pt x="1421" y="1288"/>
                  </a:lnTo>
                  <a:lnTo>
                    <a:pt x="1456" y="1238"/>
                  </a:lnTo>
                  <a:lnTo>
                    <a:pt x="1485" y="1184"/>
                  </a:lnTo>
                  <a:lnTo>
                    <a:pt x="1508" y="1132"/>
                  </a:lnTo>
                  <a:lnTo>
                    <a:pt x="1524" y="1079"/>
                  </a:lnTo>
                  <a:lnTo>
                    <a:pt x="1533" y="1023"/>
                  </a:lnTo>
                  <a:lnTo>
                    <a:pt x="1540" y="966"/>
                  </a:lnTo>
                  <a:lnTo>
                    <a:pt x="1541" y="908"/>
                  </a:lnTo>
                  <a:lnTo>
                    <a:pt x="1537" y="851"/>
                  </a:lnTo>
                  <a:lnTo>
                    <a:pt x="1530" y="794"/>
                  </a:lnTo>
                  <a:lnTo>
                    <a:pt x="1519" y="739"/>
                  </a:lnTo>
                  <a:lnTo>
                    <a:pt x="1504" y="685"/>
                  </a:lnTo>
                  <a:lnTo>
                    <a:pt x="1487" y="634"/>
                  </a:lnTo>
                  <a:lnTo>
                    <a:pt x="1466" y="585"/>
                  </a:lnTo>
                  <a:lnTo>
                    <a:pt x="1442" y="541"/>
                  </a:lnTo>
                  <a:lnTo>
                    <a:pt x="1418" y="501"/>
                  </a:lnTo>
                  <a:lnTo>
                    <a:pt x="1391" y="467"/>
                  </a:lnTo>
                  <a:lnTo>
                    <a:pt x="1354" y="428"/>
                  </a:lnTo>
                  <a:lnTo>
                    <a:pt x="1311" y="391"/>
                  </a:lnTo>
                  <a:lnTo>
                    <a:pt x="1261" y="358"/>
                  </a:lnTo>
                  <a:lnTo>
                    <a:pt x="1209" y="327"/>
                  </a:lnTo>
                  <a:lnTo>
                    <a:pt x="1151" y="301"/>
                  </a:lnTo>
                  <a:lnTo>
                    <a:pt x="1090" y="280"/>
                  </a:lnTo>
                  <a:lnTo>
                    <a:pt x="1025" y="265"/>
                  </a:lnTo>
                  <a:lnTo>
                    <a:pt x="957" y="257"/>
                  </a:lnTo>
                  <a:lnTo>
                    <a:pt x="887" y="254"/>
                  </a:lnTo>
                  <a:close/>
                  <a:moveTo>
                    <a:pt x="873" y="0"/>
                  </a:moveTo>
                  <a:lnTo>
                    <a:pt x="955" y="1"/>
                  </a:lnTo>
                  <a:lnTo>
                    <a:pt x="1035" y="8"/>
                  </a:lnTo>
                  <a:lnTo>
                    <a:pt x="1113" y="22"/>
                  </a:lnTo>
                  <a:lnTo>
                    <a:pt x="1186" y="41"/>
                  </a:lnTo>
                  <a:lnTo>
                    <a:pt x="1257" y="67"/>
                  </a:lnTo>
                  <a:lnTo>
                    <a:pt x="1324" y="97"/>
                  </a:lnTo>
                  <a:lnTo>
                    <a:pt x="1387" y="132"/>
                  </a:lnTo>
                  <a:lnTo>
                    <a:pt x="1446" y="173"/>
                  </a:lnTo>
                  <a:lnTo>
                    <a:pt x="1501" y="219"/>
                  </a:lnTo>
                  <a:lnTo>
                    <a:pt x="1553" y="268"/>
                  </a:lnTo>
                  <a:lnTo>
                    <a:pt x="1600" y="321"/>
                  </a:lnTo>
                  <a:lnTo>
                    <a:pt x="1643" y="377"/>
                  </a:lnTo>
                  <a:lnTo>
                    <a:pt x="1680" y="439"/>
                  </a:lnTo>
                  <a:lnTo>
                    <a:pt x="1713" y="503"/>
                  </a:lnTo>
                  <a:lnTo>
                    <a:pt x="1740" y="569"/>
                  </a:lnTo>
                  <a:lnTo>
                    <a:pt x="1762" y="639"/>
                  </a:lnTo>
                  <a:lnTo>
                    <a:pt x="1780" y="712"/>
                  </a:lnTo>
                  <a:lnTo>
                    <a:pt x="1792" y="787"/>
                  </a:lnTo>
                  <a:lnTo>
                    <a:pt x="1797" y="863"/>
                  </a:lnTo>
                  <a:lnTo>
                    <a:pt x="1797" y="945"/>
                  </a:lnTo>
                  <a:lnTo>
                    <a:pt x="1791" y="1024"/>
                  </a:lnTo>
                  <a:lnTo>
                    <a:pt x="1778" y="1099"/>
                  </a:lnTo>
                  <a:lnTo>
                    <a:pt x="1760" y="1170"/>
                  </a:lnTo>
                  <a:lnTo>
                    <a:pt x="1736" y="1239"/>
                  </a:lnTo>
                  <a:lnTo>
                    <a:pt x="1708" y="1303"/>
                  </a:lnTo>
                  <a:lnTo>
                    <a:pt x="1674" y="1365"/>
                  </a:lnTo>
                  <a:lnTo>
                    <a:pt x="1634" y="1421"/>
                  </a:lnTo>
                  <a:lnTo>
                    <a:pt x="1591" y="1475"/>
                  </a:lnTo>
                  <a:lnTo>
                    <a:pt x="1542" y="1525"/>
                  </a:lnTo>
                  <a:lnTo>
                    <a:pt x="1490" y="1570"/>
                  </a:lnTo>
                  <a:lnTo>
                    <a:pt x="1434" y="1612"/>
                  </a:lnTo>
                  <a:lnTo>
                    <a:pt x="1373" y="1650"/>
                  </a:lnTo>
                  <a:lnTo>
                    <a:pt x="1309" y="1683"/>
                  </a:lnTo>
                  <a:lnTo>
                    <a:pt x="1242" y="1714"/>
                  </a:lnTo>
                  <a:lnTo>
                    <a:pt x="1172" y="1740"/>
                  </a:lnTo>
                  <a:lnTo>
                    <a:pt x="1099" y="1761"/>
                  </a:lnTo>
                  <a:lnTo>
                    <a:pt x="1023" y="1779"/>
                  </a:lnTo>
                  <a:lnTo>
                    <a:pt x="1020" y="1789"/>
                  </a:lnTo>
                  <a:lnTo>
                    <a:pt x="1020" y="1804"/>
                  </a:lnTo>
                  <a:lnTo>
                    <a:pt x="1021" y="1821"/>
                  </a:lnTo>
                  <a:lnTo>
                    <a:pt x="1023" y="1841"/>
                  </a:lnTo>
                  <a:lnTo>
                    <a:pt x="1023" y="1859"/>
                  </a:lnTo>
                  <a:lnTo>
                    <a:pt x="1020" y="1876"/>
                  </a:lnTo>
                  <a:lnTo>
                    <a:pt x="1013" y="1892"/>
                  </a:lnTo>
                  <a:lnTo>
                    <a:pt x="1073" y="1898"/>
                  </a:lnTo>
                  <a:lnTo>
                    <a:pt x="1136" y="1902"/>
                  </a:lnTo>
                  <a:lnTo>
                    <a:pt x="1201" y="1903"/>
                  </a:lnTo>
                  <a:lnTo>
                    <a:pt x="1268" y="1902"/>
                  </a:lnTo>
                  <a:lnTo>
                    <a:pt x="1334" y="1901"/>
                  </a:lnTo>
                  <a:lnTo>
                    <a:pt x="1402" y="1901"/>
                  </a:lnTo>
                  <a:lnTo>
                    <a:pt x="1468" y="1900"/>
                  </a:lnTo>
                  <a:lnTo>
                    <a:pt x="1532" y="1901"/>
                  </a:lnTo>
                  <a:lnTo>
                    <a:pt x="1532" y="2147"/>
                  </a:lnTo>
                  <a:lnTo>
                    <a:pt x="1023" y="2147"/>
                  </a:lnTo>
                  <a:lnTo>
                    <a:pt x="1021" y="2171"/>
                  </a:lnTo>
                  <a:lnTo>
                    <a:pt x="1021" y="2201"/>
                  </a:lnTo>
                  <a:lnTo>
                    <a:pt x="1021" y="2234"/>
                  </a:lnTo>
                  <a:lnTo>
                    <a:pt x="1023" y="2271"/>
                  </a:lnTo>
                  <a:lnTo>
                    <a:pt x="1023" y="2308"/>
                  </a:lnTo>
                  <a:lnTo>
                    <a:pt x="1024" y="2346"/>
                  </a:lnTo>
                  <a:lnTo>
                    <a:pt x="1024" y="2383"/>
                  </a:lnTo>
                  <a:lnTo>
                    <a:pt x="1023" y="2417"/>
                  </a:lnTo>
                  <a:lnTo>
                    <a:pt x="1021" y="2448"/>
                  </a:lnTo>
                  <a:lnTo>
                    <a:pt x="1018" y="2475"/>
                  </a:lnTo>
                  <a:lnTo>
                    <a:pt x="1013" y="2496"/>
                  </a:lnTo>
                  <a:lnTo>
                    <a:pt x="768" y="2496"/>
                  </a:lnTo>
                  <a:lnTo>
                    <a:pt x="768" y="2147"/>
                  </a:lnTo>
                  <a:lnTo>
                    <a:pt x="249" y="2147"/>
                  </a:lnTo>
                  <a:lnTo>
                    <a:pt x="249" y="1901"/>
                  </a:lnTo>
                  <a:lnTo>
                    <a:pt x="768" y="1901"/>
                  </a:lnTo>
                  <a:lnTo>
                    <a:pt x="768" y="1788"/>
                  </a:lnTo>
                  <a:lnTo>
                    <a:pt x="700" y="1769"/>
                  </a:lnTo>
                  <a:lnTo>
                    <a:pt x="635" y="1748"/>
                  </a:lnTo>
                  <a:lnTo>
                    <a:pt x="572" y="1724"/>
                  </a:lnTo>
                  <a:lnTo>
                    <a:pt x="511" y="1697"/>
                  </a:lnTo>
                  <a:lnTo>
                    <a:pt x="453" y="1666"/>
                  </a:lnTo>
                  <a:lnTo>
                    <a:pt x="396" y="1633"/>
                  </a:lnTo>
                  <a:lnTo>
                    <a:pt x="343" y="1596"/>
                  </a:lnTo>
                  <a:lnTo>
                    <a:pt x="293" y="1555"/>
                  </a:lnTo>
                  <a:lnTo>
                    <a:pt x="246" y="1512"/>
                  </a:lnTo>
                  <a:lnTo>
                    <a:pt x="202" y="1466"/>
                  </a:lnTo>
                  <a:lnTo>
                    <a:pt x="162" y="1415"/>
                  </a:lnTo>
                  <a:lnTo>
                    <a:pt x="127" y="1362"/>
                  </a:lnTo>
                  <a:lnTo>
                    <a:pt x="95" y="1306"/>
                  </a:lnTo>
                  <a:lnTo>
                    <a:pt x="66" y="1244"/>
                  </a:lnTo>
                  <a:lnTo>
                    <a:pt x="43" y="1180"/>
                  </a:lnTo>
                  <a:lnTo>
                    <a:pt x="25" y="1113"/>
                  </a:lnTo>
                  <a:lnTo>
                    <a:pt x="11" y="1042"/>
                  </a:lnTo>
                  <a:lnTo>
                    <a:pt x="2" y="967"/>
                  </a:lnTo>
                  <a:lnTo>
                    <a:pt x="0" y="888"/>
                  </a:lnTo>
                  <a:lnTo>
                    <a:pt x="4" y="809"/>
                  </a:lnTo>
                  <a:lnTo>
                    <a:pt x="15" y="733"/>
                  </a:lnTo>
                  <a:lnTo>
                    <a:pt x="32" y="658"/>
                  </a:lnTo>
                  <a:lnTo>
                    <a:pt x="55" y="584"/>
                  </a:lnTo>
                  <a:lnTo>
                    <a:pt x="85" y="514"/>
                  </a:lnTo>
                  <a:lnTo>
                    <a:pt x="119" y="447"/>
                  </a:lnTo>
                  <a:lnTo>
                    <a:pt x="159" y="383"/>
                  </a:lnTo>
                  <a:lnTo>
                    <a:pt x="203" y="323"/>
                  </a:lnTo>
                  <a:lnTo>
                    <a:pt x="252" y="267"/>
                  </a:lnTo>
                  <a:lnTo>
                    <a:pt x="306" y="215"/>
                  </a:lnTo>
                  <a:lnTo>
                    <a:pt x="364" y="168"/>
                  </a:lnTo>
                  <a:lnTo>
                    <a:pt x="427" y="125"/>
                  </a:lnTo>
                  <a:lnTo>
                    <a:pt x="492" y="89"/>
                  </a:lnTo>
                  <a:lnTo>
                    <a:pt x="561" y="59"/>
                  </a:lnTo>
                  <a:lnTo>
                    <a:pt x="634" y="34"/>
                  </a:lnTo>
                  <a:lnTo>
                    <a:pt x="709" y="16"/>
                  </a:lnTo>
                  <a:lnTo>
                    <a:pt x="786" y="5"/>
                  </a:lnTo>
                  <a:lnTo>
                    <a:pt x="8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41" name="Rectangle 40">
            <a:extLst>
              <a:ext uri="{FF2B5EF4-FFF2-40B4-BE49-F238E27FC236}">
                <a16:creationId xmlns:a16="http://schemas.microsoft.com/office/drawing/2014/main" xmlns="" id="{5A459C64-A260-4955-92B3-C2E600981BDE}"/>
              </a:ext>
            </a:extLst>
          </p:cNvPr>
          <p:cNvSpPr/>
          <p:nvPr/>
        </p:nvSpPr>
        <p:spPr>
          <a:xfrm>
            <a:off x="4710983" y="2604952"/>
            <a:ext cx="2763835" cy="1631216"/>
          </a:xfrm>
          <a:prstGeom prst="rect">
            <a:avLst/>
          </a:prstGeom>
        </p:spPr>
        <p:txBody>
          <a:bodyPr wrap="square">
            <a:spAutoFit/>
          </a:bodyPr>
          <a:lstStyle/>
          <a:p>
            <a:pPr lvl="0">
              <a:spcAft>
                <a:spcPts val="600"/>
              </a:spcAft>
            </a:pPr>
            <a:r>
              <a:rPr lang="en-NZ" b="1" dirty="0">
                <a:solidFill>
                  <a:prstClr val="black">
                    <a:lumMod val="65000"/>
                    <a:lumOff val="35000"/>
                  </a:prstClr>
                </a:solidFill>
              </a:rPr>
              <a:t>2</a:t>
            </a:r>
            <a:r>
              <a:rPr lang="en-NZ" sz="1200" dirty="0">
                <a:solidFill>
                  <a:prstClr val="black">
                    <a:lumMod val="65000"/>
                    <a:lumOff val="35000"/>
                  </a:prstClr>
                </a:solidFill>
              </a:rPr>
              <a:t> x who first sought out information about their rights</a:t>
            </a:r>
          </a:p>
          <a:p>
            <a:pPr lvl="0">
              <a:spcAft>
                <a:spcPts val="600"/>
              </a:spcAft>
            </a:pPr>
            <a:r>
              <a:rPr lang="en-NZ" b="1" dirty="0">
                <a:solidFill>
                  <a:prstClr val="black">
                    <a:lumMod val="65000"/>
                    <a:lumOff val="35000"/>
                  </a:prstClr>
                </a:solidFill>
              </a:rPr>
              <a:t>2</a:t>
            </a:r>
            <a:r>
              <a:rPr lang="en-NZ" sz="1200" dirty="0">
                <a:solidFill>
                  <a:prstClr val="black">
                    <a:lumMod val="65000"/>
                    <a:lumOff val="35000"/>
                  </a:prstClr>
                </a:solidFill>
              </a:rPr>
              <a:t> x whose issue is not resolved to satisfaction or unlikely to be resolved </a:t>
            </a:r>
          </a:p>
          <a:p>
            <a:pPr lvl="0">
              <a:spcAft>
                <a:spcPts val="600"/>
              </a:spcAft>
            </a:pPr>
            <a:r>
              <a:rPr lang="en-NZ" b="1" dirty="0">
                <a:solidFill>
                  <a:prstClr val="black">
                    <a:lumMod val="65000"/>
                    <a:lumOff val="35000"/>
                  </a:prstClr>
                </a:solidFill>
              </a:rPr>
              <a:t>2</a:t>
            </a:r>
            <a:r>
              <a:rPr lang="en-NZ" sz="1200" dirty="0">
                <a:solidFill>
                  <a:prstClr val="black">
                    <a:lumMod val="65000"/>
                    <a:lumOff val="35000"/>
                  </a:prstClr>
                </a:solidFill>
              </a:rPr>
              <a:t> x whose issue </a:t>
            </a:r>
            <a:r>
              <a:rPr lang="en-NZ" sz="1200" dirty="0">
                <a:highlight>
                  <a:srgbClr val="F2F2F2"/>
                </a:highlight>
              </a:rPr>
              <a:t>was</a:t>
            </a:r>
            <a:r>
              <a:rPr lang="en-NZ" sz="1200" dirty="0">
                <a:solidFill>
                  <a:srgbClr val="FF0000"/>
                </a:solidFill>
                <a:highlight>
                  <a:srgbClr val="F2F2F2"/>
                </a:highlight>
              </a:rPr>
              <a:t> </a:t>
            </a:r>
            <a:r>
              <a:rPr lang="en-NZ" sz="1200" dirty="0">
                <a:solidFill>
                  <a:prstClr val="black">
                    <a:lumMod val="65000"/>
                    <a:lumOff val="35000"/>
                  </a:prstClr>
                </a:solidFill>
                <a:highlight>
                  <a:srgbClr val="F2F2F2"/>
                </a:highlight>
              </a:rPr>
              <a:t>resolved but had to put a lot of effort in</a:t>
            </a:r>
          </a:p>
        </p:txBody>
      </p:sp>
      <p:sp>
        <p:nvSpPr>
          <p:cNvPr id="42" name="Rectangle 41">
            <a:extLst>
              <a:ext uri="{FF2B5EF4-FFF2-40B4-BE49-F238E27FC236}">
                <a16:creationId xmlns:a16="http://schemas.microsoft.com/office/drawing/2014/main" xmlns="" id="{AD1CF9DD-B7BD-4BCC-837E-D190109A3A22}"/>
              </a:ext>
            </a:extLst>
          </p:cNvPr>
          <p:cNvSpPr/>
          <p:nvPr/>
        </p:nvSpPr>
        <p:spPr>
          <a:xfrm>
            <a:off x="4860748" y="2227340"/>
            <a:ext cx="2698292" cy="276999"/>
          </a:xfrm>
          <a:prstGeom prst="rect">
            <a:avLst/>
          </a:prstGeom>
        </p:spPr>
        <p:txBody>
          <a:bodyPr wrap="square">
            <a:spAutoFit/>
          </a:bodyPr>
          <a:lstStyle/>
          <a:p>
            <a:pPr algn="ctr"/>
            <a:r>
              <a:rPr lang="en-NZ" sz="1200" b="1" dirty="0">
                <a:solidFill>
                  <a:schemeClr val="tx1">
                    <a:lumMod val="75000"/>
                    <a:lumOff val="25000"/>
                  </a:schemeClr>
                </a:solidFill>
              </a:rPr>
              <a:t>Specific considerations as follows:</a:t>
            </a:r>
          </a:p>
        </p:txBody>
      </p:sp>
      <p:grpSp>
        <p:nvGrpSpPr>
          <p:cNvPr id="58" name="Group 57">
            <a:extLst>
              <a:ext uri="{FF2B5EF4-FFF2-40B4-BE49-F238E27FC236}">
                <a16:creationId xmlns:a16="http://schemas.microsoft.com/office/drawing/2014/main" xmlns="" id="{364B04A0-668D-4F0E-82E4-1B0C7D5ED5F7}"/>
              </a:ext>
            </a:extLst>
          </p:cNvPr>
          <p:cNvGrpSpPr/>
          <p:nvPr/>
        </p:nvGrpSpPr>
        <p:grpSpPr>
          <a:xfrm>
            <a:off x="1142830" y="1757203"/>
            <a:ext cx="603674" cy="304246"/>
            <a:chOff x="1115398" y="1612238"/>
            <a:chExt cx="740834" cy="373373"/>
          </a:xfrm>
          <a:solidFill>
            <a:srgbClr val="404040"/>
          </a:solidFill>
        </p:grpSpPr>
        <p:grpSp>
          <p:nvGrpSpPr>
            <p:cNvPr id="46" name="Group 45">
              <a:extLst>
                <a:ext uri="{FF2B5EF4-FFF2-40B4-BE49-F238E27FC236}">
                  <a16:creationId xmlns:a16="http://schemas.microsoft.com/office/drawing/2014/main" xmlns="" id="{A5AABB03-7CFC-40DF-B62C-1BA684BF58C6}"/>
                </a:ext>
              </a:extLst>
            </p:cNvPr>
            <p:cNvGrpSpPr>
              <a:grpSpLocks noChangeAspect="1"/>
            </p:cNvGrpSpPr>
            <p:nvPr/>
          </p:nvGrpSpPr>
          <p:grpSpPr>
            <a:xfrm>
              <a:off x="1115398" y="1612238"/>
              <a:ext cx="146474" cy="373373"/>
              <a:chOff x="1072807" y="1408226"/>
              <a:chExt cx="364954" cy="930305"/>
            </a:xfrm>
            <a:grpFill/>
          </p:grpSpPr>
          <p:sp>
            <p:nvSpPr>
              <p:cNvPr id="47" name="Freeform 166">
                <a:extLst>
                  <a:ext uri="{FF2B5EF4-FFF2-40B4-BE49-F238E27FC236}">
                    <a16:creationId xmlns:a16="http://schemas.microsoft.com/office/drawing/2014/main" xmlns="" id="{DFDD202C-1D1A-450E-B4D4-DCBBB90C8FD7}"/>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Oval 167">
                <a:extLst>
                  <a:ext uri="{FF2B5EF4-FFF2-40B4-BE49-F238E27FC236}">
                    <a16:creationId xmlns:a16="http://schemas.microsoft.com/office/drawing/2014/main" xmlns="" id="{C5D13889-9053-447C-A062-FC5BF30CB4F3}"/>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a:extLst>
                <a:ext uri="{FF2B5EF4-FFF2-40B4-BE49-F238E27FC236}">
                  <a16:creationId xmlns:a16="http://schemas.microsoft.com/office/drawing/2014/main" xmlns="" id="{B13F8FAB-08F4-41FF-9D1B-0FA84701EFEF}"/>
                </a:ext>
              </a:extLst>
            </p:cNvPr>
            <p:cNvGrpSpPr>
              <a:grpSpLocks noChangeAspect="1"/>
            </p:cNvGrpSpPr>
            <p:nvPr/>
          </p:nvGrpSpPr>
          <p:grpSpPr>
            <a:xfrm>
              <a:off x="1307422" y="1612238"/>
              <a:ext cx="146474" cy="373373"/>
              <a:chOff x="1072807" y="1408226"/>
              <a:chExt cx="364954" cy="930305"/>
            </a:xfrm>
            <a:grpFill/>
          </p:grpSpPr>
          <p:sp>
            <p:nvSpPr>
              <p:cNvPr id="50" name="Freeform 166">
                <a:extLst>
                  <a:ext uri="{FF2B5EF4-FFF2-40B4-BE49-F238E27FC236}">
                    <a16:creationId xmlns:a16="http://schemas.microsoft.com/office/drawing/2014/main" xmlns="" id="{9829ECAA-8434-4417-9A5E-F137811886B1}"/>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Oval 167">
                <a:extLst>
                  <a:ext uri="{FF2B5EF4-FFF2-40B4-BE49-F238E27FC236}">
                    <a16:creationId xmlns:a16="http://schemas.microsoft.com/office/drawing/2014/main" xmlns="" id="{B3B3B296-922E-484E-AF45-AB5FB7CC4CEC}"/>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2" name="Group 51">
              <a:extLst>
                <a:ext uri="{FF2B5EF4-FFF2-40B4-BE49-F238E27FC236}">
                  <a16:creationId xmlns:a16="http://schemas.microsoft.com/office/drawing/2014/main" xmlns="" id="{1E22A7BB-F4C0-4B94-9F51-2792CC9CEF78}"/>
                </a:ext>
              </a:extLst>
            </p:cNvPr>
            <p:cNvGrpSpPr>
              <a:grpSpLocks noChangeAspect="1"/>
            </p:cNvGrpSpPr>
            <p:nvPr/>
          </p:nvGrpSpPr>
          <p:grpSpPr>
            <a:xfrm>
              <a:off x="1508590" y="1612238"/>
              <a:ext cx="146474" cy="373373"/>
              <a:chOff x="1072807" y="1408226"/>
              <a:chExt cx="364954" cy="930305"/>
            </a:xfrm>
            <a:grpFill/>
          </p:grpSpPr>
          <p:sp>
            <p:nvSpPr>
              <p:cNvPr id="53" name="Freeform 166">
                <a:extLst>
                  <a:ext uri="{FF2B5EF4-FFF2-40B4-BE49-F238E27FC236}">
                    <a16:creationId xmlns:a16="http://schemas.microsoft.com/office/drawing/2014/main" xmlns="" id="{F03AA7BE-4830-466F-BBBC-58EBF8D717AF}"/>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Oval 167">
                <a:extLst>
                  <a:ext uri="{FF2B5EF4-FFF2-40B4-BE49-F238E27FC236}">
                    <a16:creationId xmlns:a16="http://schemas.microsoft.com/office/drawing/2014/main" xmlns="" id="{2528D135-B4C6-4B9E-B1D1-C3E77878E675}"/>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a:extLst>
                <a:ext uri="{FF2B5EF4-FFF2-40B4-BE49-F238E27FC236}">
                  <a16:creationId xmlns:a16="http://schemas.microsoft.com/office/drawing/2014/main" xmlns="" id="{4C936BD5-EBCF-4458-81AD-DE07A5A9AAD9}"/>
                </a:ext>
              </a:extLst>
            </p:cNvPr>
            <p:cNvGrpSpPr>
              <a:grpSpLocks noChangeAspect="1"/>
            </p:cNvGrpSpPr>
            <p:nvPr/>
          </p:nvGrpSpPr>
          <p:grpSpPr>
            <a:xfrm>
              <a:off x="1709758" y="1612238"/>
              <a:ext cx="146474" cy="373373"/>
              <a:chOff x="1072807" y="1408226"/>
              <a:chExt cx="364954" cy="930305"/>
            </a:xfrm>
            <a:grpFill/>
          </p:grpSpPr>
          <p:sp>
            <p:nvSpPr>
              <p:cNvPr id="56" name="Freeform 166">
                <a:extLst>
                  <a:ext uri="{FF2B5EF4-FFF2-40B4-BE49-F238E27FC236}">
                    <a16:creationId xmlns:a16="http://schemas.microsoft.com/office/drawing/2014/main" xmlns="" id="{947B76F4-FBCD-4AB0-AA74-2BF9CF3A4F96}"/>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Oval 167">
                <a:extLst>
                  <a:ext uri="{FF2B5EF4-FFF2-40B4-BE49-F238E27FC236}">
                    <a16:creationId xmlns:a16="http://schemas.microsoft.com/office/drawing/2014/main" xmlns="" id="{45F043F5-F669-4E78-B079-91A185ED6B48}"/>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9" name="Group 98">
            <a:extLst>
              <a:ext uri="{FF2B5EF4-FFF2-40B4-BE49-F238E27FC236}">
                <a16:creationId xmlns:a16="http://schemas.microsoft.com/office/drawing/2014/main" xmlns="" id="{80B5C933-0053-4173-A0D2-545EBC6BDDA3}"/>
              </a:ext>
            </a:extLst>
          </p:cNvPr>
          <p:cNvGrpSpPr/>
          <p:nvPr/>
        </p:nvGrpSpPr>
        <p:grpSpPr>
          <a:xfrm>
            <a:off x="4795205" y="1757203"/>
            <a:ext cx="915907" cy="304246"/>
            <a:chOff x="4891870" y="1557375"/>
            <a:chExt cx="915907" cy="304246"/>
          </a:xfrm>
          <a:solidFill>
            <a:srgbClr val="404040"/>
          </a:solidFill>
        </p:grpSpPr>
        <p:grpSp>
          <p:nvGrpSpPr>
            <p:cNvPr id="59" name="Group 58">
              <a:extLst>
                <a:ext uri="{FF2B5EF4-FFF2-40B4-BE49-F238E27FC236}">
                  <a16:creationId xmlns:a16="http://schemas.microsoft.com/office/drawing/2014/main" xmlns="" id="{37F93240-7495-4455-911B-A27A9F5511AE}"/>
                </a:ext>
              </a:extLst>
            </p:cNvPr>
            <p:cNvGrpSpPr/>
            <p:nvPr/>
          </p:nvGrpSpPr>
          <p:grpSpPr>
            <a:xfrm>
              <a:off x="4891870" y="1557375"/>
              <a:ext cx="603674" cy="304246"/>
              <a:chOff x="1115398" y="1612238"/>
              <a:chExt cx="740834" cy="373373"/>
            </a:xfrm>
            <a:grpFill/>
          </p:grpSpPr>
          <p:grpSp>
            <p:nvGrpSpPr>
              <p:cNvPr id="60" name="Group 59">
                <a:extLst>
                  <a:ext uri="{FF2B5EF4-FFF2-40B4-BE49-F238E27FC236}">
                    <a16:creationId xmlns:a16="http://schemas.microsoft.com/office/drawing/2014/main" xmlns="" id="{B64E88AA-613D-46BF-9681-410BD59CCC58}"/>
                  </a:ext>
                </a:extLst>
              </p:cNvPr>
              <p:cNvGrpSpPr>
                <a:grpSpLocks noChangeAspect="1"/>
              </p:cNvGrpSpPr>
              <p:nvPr/>
            </p:nvGrpSpPr>
            <p:grpSpPr>
              <a:xfrm>
                <a:off x="1115398" y="1612238"/>
                <a:ext cx="146474" cy="373373"/>
                <a:chOff x="1072807" y="1408226"/>
                <a:chExt cx="364954" cy="930305"/>
              </a:xfrm>
              <a:grpFill/>
            </p:grpSpPr>
            <p:sp>
              <p:nvSpPr>
                <p:cNvPr id="70" name="Freeform 166">
                  <a:extLst>
                    <a:ext uri="{FF2B5EF4-FFF2-40B4-BE49-F238E27FC236}">
                      <a16:creationId xmlns:a16="http://schemas.microsoft.com/office/drawing/2014/main" xmlns="" id="{6CABF79E-74C9-4F6B-AB37-4EBD0DDA9F6B}"/>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Oval 167">
                  <a:extLst>
                    <a:ext uri="{FF2B5EF4-FFF2-40B4-BE49-F238E27FC236}">
                      <a16:creationId xmlns:a16="http://schemas.microsoft.com/office/drawing/2014/main" xmlns="" id="{6C039FB4-46BF-4C67-859B-660058F89EAD}"/>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a:extLst>
                  <a:ext uri="{FF2B5EF4-FFF2-40B4-BE49-F238E27FC236}">
                    <a16:creationId xmlns:a16="http://schemas.microsoft.com/office/drawing/2014/main" xmlns="" id="{52835FF5-5B82-442A-85AB-8AAB1873DB31}"/>
                  </a:ext>
                </a:extLst>
              </p:cNvPr>
              <p:cNvGrpSpPr>
                <a:grpSpLocks noChangeAspect="1"/>
              </p:cNvGrpSpPr>
              <p:nvPr/>
            </p:nvGrpSpPr>
            <p:grpSpPr>
              <a:xfrm>
                <a:off x="1307422" y="1612238"/>
                <a:ext cx="146474" cy="373373"/>
                <a:chOff x="1072807" y="1408226"/>
                <a:chExt cx="364954" cy="930305"/>
              </a:xfrm>
              <a:grpFill/>
            </p:grpSpPr>
            <p:sp>
              <p:nvSpPr>
                <p:cNvPr id="68" name="Freeform 166">
                  <a:extLst>
                    <a:ext uri="{FF2B5EF4-FFF2-40B4-BE49-F238E27FC236}">
                      <a16:creationId xmlns:a16="http://schemas.microsoft.com/office/drawing/2014/main" xmlns="" id="{63A03C23-02FA-440F-AC4E-EE565FDA13F0}"/>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Oval 167">
                  <a:extLst>
                    <a:ext uri="{FF2B5EF4-FFF2-40B4-BE49-F238E27FC236}">
                      <a16:creationId xmlns:a16="http://schemas.microsoft.com/office/drawing/2014/main" xmlns="" id="{91A7B533-67B1-4C04-9970-6A732E9015C5}"/>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xmlns="" id="{3FABBE5E-BDCB-45EA-8256-785097941E5A}"/>
                  </a:ext>
                </a:extLst>
              </p:cNvPr>
              <p:cNvGrpSpPr>
                <a:grpSpLocks noChangeAspect="1"/>
              </p:cNvGrpSpPr>
              <p:nvPr/>
            </p:nvGrpSpPr>
            <p:grpSpPr>
              <a:xfrm>
                <a:off x="1508590" y="1612238"/>
                <a:ext cx="146474" cy="373373"/>
                <a:chOff x="1072807" y="1408226"/>
                <a:chExt cx="364954" cy="930305"/>
              </a:xfrm>
              <a:grpFill/>
            </p:grpSpPr>
            <p:sp>
              <p:nvSpPr>
                <p:cNvPr id="66" name="Freeform 166">
                  <a:extLst>
                    <a:ext uri="{FF2B5EF4-FFF2-40B4-BE49-F238E27FC236}">
                      <a16:creationId xmlns:a16="http://schemas.microsoft.com/office/drawing/2014/main" xmlns="" id="{474D2F81-49AD-4511-A3DD-84D7F7B4E0D3}"/>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Oval 167">
                  <a:extLst>
                    <a:ext uri="{FF2B5EF4-FFF2-40B4-BE49-F238E27FC236}">
                      <a16:creationId xmlns:a16="http://schemas.microsoft.com/office/drawing/2014/main" xmlns="" id="{04D43384-5BE6-4614-AA54-7632C2AA4B4E}"/>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xmlns="" id="{49423EFC-8836-4136-AB81-F9F5878C22BB}"/>
                  </a:ext>
                </a:extLst>
              </p:cNvPr>
              <p:cNvGrpSpPr>
                <a:grpSpLocks noChangeAspect="1"/>
              </p:cNvGrpSpPr>
              <p:nvPr/>
            </p:nvGrpSpPr>
            <p:grpSpPr>
              <a:xfrm>
                <a:off x="1709758" y="1612238"/>
                <a:ext cx="146474" cy="373373"/>
                <a:chOff x="1072807" y="1408226"/>
                <a:chExt cx="364954" cy="930305"/>
              </a:xfrm>
              <a:grpFill/>
            </p:grpSpPr>
            <p:sp>
              <p:nvSpPr>
                <p:cNvPr id="64" name="Freeform 166">
                  <a:extLst>
                    <a:ext uri="{FF2B5EF4-FFF2-40B4-BE49-F238E27FC236}">
                      <a16:creationId xmlns:a16="http://schemas.microsoft.com/office/drawing/2014/main" xmlns="" id="{208D6820-F025-4707-A487-4984423002A2}"/>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Oval 167">
                  <a:extLst>
                    <a:ext uri="{FF2B5EF4-FFF2-40B4-BE49-F238E27FC236}">
                      <a16:creationId xmlns:a16="http://schemas.microsoft.com/office/drawing/2014/main" xmlns="" id="{5022820B-610B-4242-91EA-F9FA29BAFE00}"/>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3" name="Group 72">
              <a:extLst>
                <a:ext uri="{FF2B5EF4-FFF2-40B4-BE49-F238E27FC236}">
                  <a16:creationId xmlns:a16="http://schemas.microsoft.com/office/drawing/2014/main" xmlns="" id="{D1E31C3D-65F6-4D01-AB3C-6F8D7B902D5E}"/>
                </a:ext>
              </a:extLst>
            </p:cNvPr>
            <p:cNvGrpSpPr>
              <a:grpSpLocks noChangeAspect="1"/>
            </p:cNvGrpSpPr>
            <p:nvPr/>
          </p:nvGrpSpPr>
          <p:grpSpPr>
            <a:xfrm>
              <a:off x="5531950" y="1557375"/>
              <a:ext cx="119355" cy="304246"/>
              <a:chOff x="1072807" y="1408226"/>
              <a:chExt cx="364954" cy="930305"/>
            </a:xfrm>
            <a:grpFill/>
          </p:grpSpPr>
          <p:sp>
            <p:nvSpPr>
              <p:cNvPr id="83" name="Freeform 166">
                <a:extLst>
                  <a:ext uri="{FF2B5EF4-FFF2-40B4-BE49-F238E27FC236}">
                    <a16:creationId xmlns:a16="http://schemas.microsoft.com/office/drawing/2014/main" xmlns="" id="{E5F36DF8-D7C0-46A4-8A15-506132B13B9A}"/>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Oval 167">
                <a:extLst>
                  <a:ext uri="{FF2B5EF4-FFF2-40B4-BE49-F238E27FC236}">
                    <a16:creationId xmlns:a16="http://schemas.microsoft.com/office/drawing/2014/main" xmlns="" id="{0879A856-BCA1-4397-805E-8AC1689746FB}"/>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73">
              <a:extLst>
                <a:ext uri="{FF2B5EF4-FFF2-40B4-BE49-F238E27FC236}">
                  <a16:creationId xmlns:a16="http://schemas.microsoft.com/office/drawing/2014/main" xmlns="" id="{5C023D7C-8031-4D37-B2FB-D5FEE9F7A34F}"/>
                </a:ext>
              </a:extLst>
            </p:cNvPr>
            <p:cNvGrpSpPr>
              <a:grpSpLocks noChangeAspect="1"/>
            </p:cNvGrpSpPr>
            <p:nvPr/>
          </p:nvGrpSpPr>
          <p:grpSpPr>
            <a:xfrm>
              <a:off x="5688422" y="1557375"/>
              <a:ext cx="119355" cy="304246"/>
              <a:chOff x="1072807" y="1408226"/>
              <a:chExt cx="364954" cy="930305"/>
            </a:xfrm>
            <a:grpFill/>
          </p:grpSpPr>
          <p:sp>
            <p:nvSpPr>
              <p:cNvPr id="81" name="Freeform 166">
                <a:extLst>
                  <a:ext uri="{FF2B5EF4-FFF2-40B4-BE49-F238E27FC236}">
                    <a16:creationId xmlns:a16="http://schemas.microsoft.com/office/drawing/2014/main" xmlns="" id="{331CD493-58E1-4971-A0AF-8974CE272E26}"/>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Oval 167">
                <a:extLst>
                  <a:ext uri="{FF2B5EF4-FFF2-40B4-BE49-F238E27FC236}">
                    <a16:creationId xmlns:a16="http://schemas.microsoft.com/office/drawing/2014/main" xmlns="" id="{CBC9FF86-B63C-4C3F-8984-532CFD470E0D}"/>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xmlns="" id="{A335B33E-54AD-4725-AE5E-E18DEF095AD1}"/>
              </a:ext>
            </a:extLst>
          </p:cNvPr>
          <p:cNvGrpSpPr/>
          <p:nvPr/>
        </p:nvGrpSpPr>
        <p:grpSpPr>
          <a:xfrm>
            <a:off x="1134911" y="3428544"/>
            <a:ext cx="283279" cy="304246"/>
            <a:chOff x="1463225" y="3925671"/>
            <a:chExt cx="283279" cy="304246"/>
          </a:xfrm>
          <a:solidFill>
            <a:srgbClr val="404040"/>
          </a:solidFill>
        </p:grpSpPr>
        <p:grpSp>
          <p:nvGrpSpPr>
            <p:cNvPr id="88" name="Group 87">
              <a:extLst>
                <a:ext uri="{FF2B5EF4-FFF2-40B4-BE49-F238E27FC236}">
                  <a16:creationId xmlns:a16="http://schemas.microsoft.com/office/drawing/2014/main" xmlns="" id="{602E521F-48AC-45AD-B6EB-CF5AB27FB203}"/>
                </a:ext>
              </a:extLst>
            </p:cNvPr>
            <p:cNvGrpSpPr>
              <a:grpSpLocks noChangeAspect="1"/>
            </p:cNvGrpSpPr>
            <p:nvPr/>
          </p:nvGrpSpPr>
          <p:grpSpPr>
            <a:xfrm>
              <a:off x="1463225" y="3925671"/>
              <a:ext cx="119355" cy="304246"/>
              <a:chOff x="1072807" y="1408226"/>
              <a:chExt cx="364954" cy="930305"/>
            </a:xfrm>
            <a:grpFill/>
          </p:grpSpPr>
          <p:sp>
            <p:nvSpPr>
              <p:cNvPr id="92" name="Freeform 166">
                <a:extLst>
                  <a:ext uri="{FF2B5EF4-FFF2-40B4-BE49-F238E27FC236}">
                    <a16:creationId xmlns:a16="http://schemas.microsoft.com/office/drawing/2014/main" xmlns="" id="{4DAA5992-329A-4441-A93A-AD51017C6447}"/>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Oval 167">
                <a:extLst>
                  <a:ext uri="{FF2B5EF4-FFF2-40B4-BE49-F238E27FC236}">
                    <a16:creationId xmlns:a16="http://schemas.microsoft.com/office/drawing/2014/main" xmlns="" id="{077F6A72-D9F4-432D-9D40-C90FF3829050}"/>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88">
              <a:extLst>
                <a:ext uri="{FF2B5EF4-FFF2-40B4-BE49-F238E27FC236}">
                  <a16:creationId xmlns:a16="http://schemas.microsoft.com/office/drawing/2014/main" xmlns="" id="{C5BA596C-F762-4D62-BA69-6084ACF95E4C}"/>
                </a:ext>
              </a:extLst>
            </p:cNvPr>
            <p:cNvGrpSpPr>
              <a:grpSpLocks noChangeAspect="1"/>
            </p:cNvGrpSpPr>
            <p:nvPr/>
          </p:nvGrpSpPr>
          <p:grpSpPr>
            <a:xfrm>
              <a:off x="1627149" y="3925671"/>
              <a:ext cx="119355" cy="304246"/>
              <a:chOff x="1072807" y="1408226"/>
              <a:chExt cx="364954" cy="930305"/>
            </a:xfrm>
            <a:grpFill/>
          </p:grpSpPr>
          <p:sp>
            <p:nvSpPr>
              <p:cNvPr id="90" name="Freeform 166">
                <a:extLst>
                  <a:ext uri="{FF2B5EF4-FFF2-40B4-BE49-F238E27FC236}">
                    <a16:creationId xmlns:a16="http://schemas.microsoft.com/office/drawing/2014/main" xmlns="" id="{07552CD1-C61B-4370-B6FE-7B232BC6788C}"/>
                  </a:ext>
                </a:extLst>
              </p:cNvPr>
              <p:cNvSpPr>
                <a:spLocks/>
              </p:cNvSpPr>
              <p:nvPr/>
            </p:nvSpPr>
            <p:spPr bwMode="auto">
              <a:xfrm>
                <a:off x="1072807" y="1583959"/>
                <a:ext cx="364954" cy="754572"/>
              </a:xfrm>
              <a:custGeom>
                <a:avLst/>
                <a:gdLst>
                  <a:gd name="T0" fmla="*/ 301 w 401"/>
                  <a:gd name="T1" fmla="*/ 0 h 829"/>
                  <a:gd name="T2" fmla="*/ 99 w 401"/>
                  <a:gd name="T3" fmla="*/ 0 h 829"/>
                  <a:gd name="T4" fmla="*/ 0 w 401"/>
                  <a:gd name="T5" fmla="*/ 74 h 829"/>
                  <a:gd name="T6" fmla="*/ 0 w 401"/>
                  <a:gd name="T7" fmla="*/ 395 h 829"/>
                  <a:gd name="T8" fmla="*/ 74 w 401"/>
                  <a:gd name="T9" fmla="*/ 340 h 829"/>
                  <a:gd name="T10" fmla="*/ 74 w 401"/>
                  <a:gd name="T11" fmla="*/ 134 h 829"/>
                  <a:gd name="T12" fmla="*/ 96 w 401"/>
                  <a:gd name="T13" fmla="*/ 118 h 829"/>
                  <a:gd name="T14" fmla="*/ 96 w 401"/>
                  <a:gd name="T15" fmla="*/ 829 h 829"/>
                  <a:gd name="T16" fmla="*/ 194 w 401"/>
                  <a:gd name="T17" fmla="*/ 757 h 829"/>
                  <a:gd name="T18" fmla="*/ 194 w 401"/>
                  <a:gd name="T19" fmla="*/ 411 h 829"/>
                  <a:gd name="T20" fmla="*/ 200 w 401"/>
                  <a:gd name="T21" fmla="*/ 406 h 829"/>
                  <a:gd name="T22" fmla="*/ 207 w 401"/>
                  <a:gd name="T23" fmla="*/ 411 h 829"/>
                  <a:gd name="T24" fmla="*/ 207 w 401"/>
                  <a:gd name="T25" fmla="*/ 757 h 829"/>
                  <a:gd name="T26" fmla="*/ 305 w 401"/>
                  <a:gd name="T27" fmla="*/ 829 h 829"/>
                  <a:gd name="T28" fmla="*/ 305 w 401"/>
                  <a:gd name="T29" fmla="*/ 118 h 829"/>
                  <a:gd name="T30" fmla="*/ 326 w 401"/>
                  <a:gd name="T31" fmla="*/ 134 h 829"/>
                  <a:gd name="T32" fmla="*/ 326 w 401"/>
                  <a:gd name="T33" fmla="*/ 340 h 829"/>
                  <a:gd name="T34" fmla="*/ 401 w 401"/>
                  <a:gd name="T35" fmla="*/ 395 h 829"/>
                  <a:gd name="T36" fmla="*/ 401 w 401"/>
                  <a:gd name="T37" fmla="*/ 74 h 829"/>
                  <a:gd name="T38" fmla="*/ 301 w 401"/>
                  <a:gd name="T39" fmla="*/ 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829">
                    <a:moveTo>
                      <a:pt x="301" y="0"/>
                    </a:moveTo>
                    <a:cubicBezTo>
                      <a:pt x="99" y="0"/>
                      <a:pt x="99" y="0"/>
                      <a:pt x="99" y="0"/>
                    </a:cubicBezTo>
                    <a:cubicBezTo>
                      <a:pt x="99" y="0"/>
                      <a:pt x="0" y="1"/>
                      <a:pt x="0" y="74"/>
                    </a:cubicBezTo>
                    <a:cubicBezTo>
                      <a:pt x="0" y="395"/>
                      <a:pt x="0" y="395"/>
                      <a:pt x="0" y="395"/>
                    </a:cubicBezTo>
                    <a:cubicBezTo>
                      <a:pt x="0" y="395"/>
                      <a:pt x="74" y="395"/>
                      <a:pt x="74" y="340"/>
                    </a:cubicBezTo>
                    <a:cubicBezTo>
                      <a:pt x="74" y="283"/>
                      <a:pt x="74" y="134"/>
                      <a:pt x="74" y="134"/>
                    </a:cubicBezTo>
                    <a:cubicBezTo>
                      <a:pt x="74" y="118"/>
                      <a:pt x="96" y="118"/>
                      <a:pt x="96" y="118"/>
                    </a:cubicBezTo>
                    <a:cubicBezTo>
                      <a:pt x="96" y="829"/>
                      <a:pt x="96" y="829"/>
                      <a:pt x="96" y="829"/>
                    </a:cubicBezTo>
                    <a:cubicBezTo>
                      <a:pt x="96" y="829"/>
                      <a:pt x="194" y="829"/>
                      <a:pt x="194" y="757"/>
                    </a:cubicBezTo>
                    <a:cubicBezTo>
                      <a:pt x="194" y="411"/>
                      <a:pt x="194" y="411"/>
                      <a:pt x="194" y="411"/>
                    </a:cubicBezTo>
                    <a:cubicBezTo>
                      <a:pt x="194" y="407"/>
                      <a:pt x="200" y="406"/>
                      <a:pt x="200" y="406"/>
                    </a:cubicBezTo>
                    <a:cubicBezTo>
                      <a:pt x="201" y="406"/>
                      <a:pt x="207" y="407"/>
                      <a:pt x="207" y="411"/>
                    </a:cubicBezTo>
                    <a:cubicBezTo>
                      <a:pt x="207" y="757"/>
                      <a:pt x="207" y="757"/>
                      <a:pt x="207" y="757"/>
                    </a:cubicBezTo>
                    <a:cubicBezTo>
                      <a:pt x="207" y="829"/>
                      <a:pt x="305" y="829"/>
                      <a:pt x="305" y="829"/>
                    </a:cubicBezTo>
                    <a:cubicBezTo>
                      <a:pt x="305" y="118"/>
                      <a:pt x="305" y="118"/>
                      <a:pt x="305" y="118"/>
                    </a:cubicBezTo>
                    <a:cubicBezTo>
                      <a:pt x="305" y="118"/>
                      <a:pt x="326" y="118"/>
                      <a:pt x="326" y="134"/>
                    </a:cubicBezTo>
                    <a:cubicBezTo>
                      <a:pt x="326" y="134"/>
                      <a:pt x="326" y="283"/>
                      <a:pt x="326" y="340"/>
                    </a:cubicBezTo>
                    <a:cubicBezTo>
                      <a:pt x="326" y="395"/>
                      <a:pt x="401" y="395"/>
                      <a:pt x="401" y="395"/>
                    </a:cubicBezTo>
                    <a:cubicBezTo>
                      <a:pt x="401" y="74"/>
                      <a:pt x="401" y="74"/>
                      <a:pt x="401" y="74"/>
                    </a:cubicBezTo>
                    <a:cubicBezTo>
                      <a:pt x="401" y="1"/>
                      <a:pt x="301" y="0"/>
                      <a:pt x="30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Oval 167">
                <a:extLst>
                  <a:ext uri="{FF2B5EF4-FFF2-40B4-BE49-F238E27FC236}">
                    <a16:creationId xmlns:a16="http://schemas.microsoft.com/office/drawing/2014/main" xmlns="" id="{F37FCEB6-CBAD-485F-BCEB-496AE4887950}"/>
                  </a:ext>
                </a:extLst>
              </p:cNvPr>
              <p:cNvSpPr>
                <a:spLocks noChangeArrowheads="1"/>
              </p:cNvSpPr>
              <p:nvPr/>
            </p:nvSpPr>
            <p:spPr bwMode="auto">
              <a:xfrm>
                <a:off x="1175703" y="1408226"/>
                <a:ext cx="159162" cy="159162"/>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cxnSp>
        <p:nvCxnSpPr>
          <p:cNvPr id="104" name="Straight Connector 103">
            <a:extLst>
              <a:ext uri="{FF2B5EF4-FFF2-40B4-BE49-F238E27FC236}">
                <a16:creationId xmlns:a16="http://schemas.microsoft.com/office/drawing/2014/main" xmlns="" id="{D86ECCAA-9DEA-4FE3-BE8C-74AC65E512A3}"/>
              </a:ext>
            </a:extLst>
          </p:cNvPr>
          <p:cNvCxnSpPr>
            <a:cxnSpLocks/>
          </p:cNvCxnSpPr>
          <p:nvPr/>
        </p:nvCxnSpPr>
        <p:spPr>
          <a:xfrm>
            <a:off x="7702950" y="937959"/>
            <a:ext cx="0" cy="417696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xmlns="" id="{5A289365-E78A-4533-ABC5-98ABFB431CFA}"/>
              </a:ext>
            </a:extLst>
          </p:cNvPr>
          <p:cNvSpPr/>
          <p:nvPr/>
        </p:nvSpPr>
        <p:spPr>
          <a:xfrm>
            <a:off x="8937176" y="3970954"/>
            <a:ext cx="2072490" cy="338554"/>
          </a:xfrm>
          <a:prstGeom prst="rect">
            <a:avLst/>
          </a:prstGeom>
        </p:spPr>
        <p:txBody>
          <a:bodyPr wrap="none">
            <a:spAutoFit/>
          </a:bodyPr>
          <a:lstStyle/>
          <a:p>
            <a:r>
              <a:rPr lang="en-NZ" sz="1600" b="1" spc="300" dirty="0">
                <a:solidFill>
                  <a:srgbClr val="1AADD0"/>
                </a:solidFill>
              </a:rPr>
              <a:t>TOOK ACTION… </a:t>
            </a:r>
          </a:p>
        </p:txBody>
      </p:sp>
      <p:sp>
        <p:nvSpPr>
          <p:cNvPr id="120" name="Rectangle 119">
            <a:extLst>
              <a:ext uri="{FF2B5EF4-FFF2-40B4-BE49-F238E27FC236}">
                <a16:creationId xmlns:a16="http://schemas.microsoft.com/office/drawing/2014/main" xmlns="" id="{6A57E865-424D-4C6B-8C6E-82357CCEDD02}"/>
              </a:ext>
            </a:extLst>
          </p:cNvPr>
          <p:cNvSpPr/>
          <p:nvPr/>
        </p:nvSpPr>
        <p:spPr>
          <a:xfrm>
            <a:off x="7809918" y="4551666"/>
            <a:ext cx="811565" cy="498598"/>
          </a:xfrm>
          <a:prstGeom prst="rect">
            <a:avLst/>
          </a:prstGeom>
        </p:spPr>
        <p:txBody>
          <a:bodyPr wrap="square">
            <a:spAutoFit/>
          </a:bodyPr>
          <a:lstStyle/>
          <a:p>
            <a:pPr marL="0" lvl="2" algn="ctr">
              <a:lnSpc>
                <a:spcPct val="80000"/>
              </a:lnSpc>
            </a:pPr>
            <a:r>
              <a:rPr lang="en-NZ" sz="1050" b="1" dirty="0"/>
              <a:t>…but</a:t>
            </a:r>
            <a:r>
              <a:rPr lang="en-NZ" sz="1050" dirty="0"/>
              <a:t> the seller did nothing </a:t>
            </a:r>
          </a:p>
        </p:txBody>
      </p:sp>
      <p:sp>
        <p:nvSpPr>
          <p:cNvPr id="121" name="Rectangle 120">
            <a:extLst>
              <a:ext uri="{FF2B5EF4-FFF2-40B4-BE49-F238E27FC236}">
                <a16:creationId xmlns:a16="http://schemas.microsoft.com/office/drawing/2014/main" xmlns="" id="{483FF153-4E4F-4803-81BA-1292C12E4DFB}"/>
              </a:ext>
            </a:extLst>
          </p:cNvPr>
          <p:cNvSpPr/>
          <p:nvPr/>
        </p:nvSpPr>
        <p:spPr>
          <a:xfrm>
            <a:off x="8528208" y="4551666"/>
            <a:ext cx="1120886" cy="480131"/>
          </a:xfrm>
          <a:prstGeom prst="rect">
            <a:avLst/>
          </a:prstGeom>
        </p:spPr>
        <p:txBody>
          <a:bodyPr wrap="square">
            <a:spAutoFit/>
          </a:bodyPr>
          <a:lstStyle/>
          <a:p>
            <a:pPr marL="0" lvl="2" algn="ctr">
              <a:lnSpc>
                <a:spcPct val="80000"/>
              </a:lnSpc>
            </a:pPr>
            <a:r>
              <a:rPr lang="en-NZ" sz="1050" dirty="0"/>
              <a:t>…and </a:t>
            </a:r>
            <a:r>
              <a:rPr lang="en-NZ" sz="1050" b="1" dirty="0"/>
              <a:t>satisfactorily resolved </a:t>
            </a:r>
          </a:p>
        </p:txBody>
      </p:sp>
      <p:sp>
        <p:nvSpPr>
          <p:cNvPr id="122" name="Rectangle 121">
            <a:extLst>
              <a:ext uri="{FF2B5EF4-FFF2-40B4-BE49-F238E27FC236}">
                <a16:creationId xmlns:a16="http://schemas.microsoft.com/office/drawing/2014/main" xmlns="" id="{488620A7-8AC2-4D39-9DC3-073DA5F8873C}"/>
              </a:ext>
            </a:extLst>
          </p:cNvPr>
          <p:cNvSpPr/>
          <p:nvPr/>
        </p:nvSpPr>
        <p:spPr>
          <a:xfrm>
            <a:off x="9555744" y="4508802"/>
            <a:ext cx="1055105" cy="609398"/>
          </a:xfrm>
          <a:prstGeom prst="rect">
            <a:avLst/>
          </a:prstGeom>
        </p:spPr>
        <p:txBody>
          <a:bodyPr wrap="square">
            <a:spAutoFit/>
          </a:bodyPr>
          <a:lstStyle/>
          <a:p>
            <a:pPr marL="0" lvl="2" algn="ctr">
              <a:lnSpc>
                <a:spcPct val="80000"/>
              </a:lnSpc>
            </a:pPr>
            <a:r>
              <a:rPr lang="en-NZ" sz="1050" b="1" dirty="0"/>
              <a:t>…but not resolved </a:t>
            </a:r>
            <a:r>
              <a:rPr lang="en-NZ" sz="1050" dirty="0"/>
              <a:t>to their satisfaction</a:t>
            </a:r>
          </a:p>
        </p:txBody>
      </p:sp>
      <p:sp>
        <p:nvSpPr>
          <p:cNvPr id="127" name="Left Bracket 126">
            <a:extLst>
              <a:ext uri="{FF2B5EF4-FFF2-40B4-BE49-F238E27FC236}">
                <a16:creationId xmlns:a16="http://schemas.microsoft.com/office/drawing/2014/main" xmlns="" id="{7F99D600-1ACC-4611-BA22-04DE9E1E4C85}"/>
              </a:ext>
            </a:extLst>
          </p:cNvPr>
          <p:cNvSpPr/>
          <p:nvPr/>
        </p:nvSpPr>
        <p:spPr>
          <a:xfrm rot="5400000">
            <a:off x="9742291" y="2821701"/>
            <a:ext cx="140184" cy="3156856"/>
          </a:xfrm>
          <a:prstGeom prst="leftBracket">
            <a:avLst>
              <a:gd name="adj" fmla="val 39583"/>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132" name="Group 131">
            <a:extLst>
              <a:ext uri="{FF2B5EF4-FFF2-40B4-BE49-F238E27FC236}">
                <a16:creationId xmlns:a16="http://schemas.microsoft.com/office/drawing/2014/main" xmlns="" id="{7527A168-1387-4713-B65D-100F67B3B66C}"/>
              </a:ext>
            </a:extLst>
          </p:cNvPr>
          <p:cNvGrpSpPr/>
          <p:nvPr/>
        </p:nvGrpSpPr>
        <p:grpSpPr>
          <a:xfrm>
            <a:off x="9104268" y="4339590"/>
            <a:ext cx="1009378" cy="130629"/>
            <a:chOff x="9104268" y="3962400"/>
            <a:chExt cx="1009378" cy="165463"/>
          </a:xfrm>
        </p:grpSpPr>
        <p:cxnSp>
          <p:nvCxnSpPr>
            <p:cNvPr id="129" name="Straight Connector 128">
              <a:extLst>
                <a:ext uri="{FF2B5EF4-FFF2-40B4-BE49-F238E27FC236}">
                  <a16:creationId xmlns:a16="http://schemas.microsoft.com/office/drawing/2014/main" xmlns="" id="{6BED4690-3BC7-475A-BC53-C13A5A63338A}"/>
                </a:ext>
              </a:extLst>
            </p:cNvPr>
            <p:cNvCxnSpPr>
              <a:cxnSpLocks/>
            </p:cNvCxnSpPr>
            <p:nvPr/>
          </p:nvCxnSpPr>
          <p:spPr>
            <a:xfrm>
              <a:off x="9104268" y="3962400"/>
              <a:ext cx="0" cy="16546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793CB833-B668-4A05-A3AD-6C4D878F47AD}"/>
                </a:ext>
              </a:extLst>
            </p:cNvPr>
            <p:cNvCxnSpPr>
              <a:cxnSpLocks/>
            </p:cNvCxnSpPr>
            <p:nvPr/>
          </p:nvCxnSpPr>
          <p:spPr>
            <a:xfrm>
              <a:off x="10113646" y="3962400"/>
              <a:ext cx="0" cy="16546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37" name="Freeform 5">
            <a:extLst>
              <a:ext uri="{FF2B5EF4-FFF2-40B4-BE49-F238E27FC236}">
                <a16:creationId xmlns:a16="http://schemas.microsoft.com/office/drawing/2014/main" xmlns="" id="{88FB6E7B-45BC-4B52-B625-3E43F69E1B68}"/>
              </a:ext>
            </a:extLst>
          </p:cNvPr>
          <p:cNvSpPr>
            <a:spLocks noEditPoints="1"/>
          </p:cNvSpPr>
          <p:nvPr/>
        </p:nvSpPr>
        <p:spPr bwMode="auto">
          <a:xfrm>
            <a:off x="6126360" y="5518424"/>
            <a:ext cx="398462" cy="323201"/>
          </a:xfrm>
          <a:custGeom>
            <a:avLst/>
            <a:gdLst>
              <a:gd name="T0" fmla="*/ 1131 w 2263"/>
              <a:gd name="T1" fmla="*/ 0 h 1832"/>
              <a:gd name="T2" fmla="*/ 859 w 2263"/>
              <a:gd name="T3" fmla="*/ 278 h 1832"/>
              <a:gd name="T4" fmla="*/ 972 w 2263"/>
              <a:gd name="T5" fmla="*/ 504 h 1832"/>
              <a:gd name="T6" fmla="*/ 656 w 2263"/>
              <a:gd name="T7" fmla="*/ 849 h 1832"/>
              <a:gd name="T8" fmla="*/ 1131 w 2263"/>
              <a:gd name="T9" fmla="*/ 809 h 1832"/>
              <a:gd name="T10" fmla="*/ 1606 w 2263"/>
              <a:gd name="T11" fmla="*/ 849 h 1832"/>
              <a:gd name="T12" fmla="*/ 1290 w 2263"/>
              <a:gd name="T13" fmla="*/ 504 h 1832"/>
              <a:gd name="T14" fmla="*/ 1403 w 2263"/>
              <a:gd name="T15" fmla="*/ 278 h 1832"/>
              <a:gd name="T16" fmla="*/ 1131 w 2263"/>
              <a:gd name="T17" fmla="*/ 0 h 1832"/>
              <a:gd name="T18" fmla="*/ 404 w 2263"/>
              <a:gd name="T19" fmla="*/ 243 h 1832"/>
              <a:gd name="T20" fmla="*/ 161 w 2263"/>
              <a:gd name="T21" fmla="*/ 485 h 1832"/>
              <a:gd name="T22" fmla="*/ 296 w 2263"/>
              <a:gd name="T23" fmla="*/ 701 h 1832"/>
              <a:gd name="T24" fmla="*/ 0 w 2263"/>
              <a:gd name="T25" fmla="*/ 1051 h 1832"/>
              <a:gd name="T26" fmla="*/ 0 w 2263"/>
              <a:gd name="T27" fmla="*/ 1133 h 1832"/>
              <a:gd name="T28" fmla="*/ 14 w 2263"/>
              <a:gd name="T29" fmla="*/ 1118 h 1832"/>
              <a:gd name="T30" fmla="*/ 291 w 2263"/>
              <a:gd name="T31" fmla="*/ 950 h 1832"/>
              <a:gd name="T32" fmla="*/ 543 w 2263"/>
              <a:gd name="T33" fmla="*/ 873 h 1832"/>
              <a:gd name="T34" fmla="*/ 591 w 2263"/>
              <a:gd name="T35" fmla="*/ 713 h 1832"/>
              <a:gd name="T36" fmla="*/ 511 w 2263"/>
              <a:gd name="T37" fmla="*/ 701 h 1832"/>
              <a:gd name="T38" fmla="*/ 646 w 2263"/>
              <a:gd name="T39" fmla="*/ 485 h 1832"/>
              <a:gd name="T40" fmla="*/ 404 w 2263"/>
              <a:gd name="T41" fmla="*/ 243 h 1832"/>
              <a:gd name="T42" fmla="*/ 1858 w 2263"/>
              <a:gd name="T43" fmla="*/ 243 h 1832"/>
              <a:gd name="T44" fmla="*/ 1616 w 2263"/>
              <a:gd name="T45" fmla="*/ 485 h 1832"/>
              <a:gd name="T46" fmla="*/ 1751 w 2263"/>
              <a:gd name="T47" fmla="*/ 701 h 1832"/>
              <a:gd name="T48" fmla="*/ 1672 w 2263"/>
              <a:gd name="T49" fmla="*/ 713 h 1832"/>
              <a:gd name="T50" fmla="*/ 1719 w 2263"/>
              <a:gd name="T51" fmla="*/ 873 h 1832"/>
              <a:gd name="T52" fmla="*/ 1971 w 2263"/>
              <a:gd name="T53" fmla="*/ 950 h 1832"/>
              <a:gd name="T54" fmla="*/ 2248 w 2263"/>
              <a:gd name="T55" fmla="*/ 1118 h 1832"/>
              <a:gd name="T56" fmla="*/ 2263 w 2263"/>
              <a:gd name="T57" fmla="*/ 1133 h 1832"/>
              <a:gd name="T58" fmla="*/ 2263 w 2263"/>
              <a:gd name="T59" fmla="*/ 1051 h 1832"/>
              <a:gd name="T60" fmla="*/ 1966 w 2263"/>
              <a:gd name="T61" fmla="*/ 701 h 1832"/>
              <a:gd name="T62" fmla="*/ 2101 w 2263"/>
              <a:gd name="T63" fmla="*/ 485 h 1832"/>
              <a:gd name="T64" fmla="*/ 1858 w 2263"/>
              <a:gd name="T65" fmla="*/ 243 h 1832"/>
              <a:gd name="T66" fmla="*/ 1131 w 2263"/>
              <a:gd name="T67" fmla="*/ 916 h 1832"/>
              <a:gd name="T68" fmla="*/ 0 w 2263"/>
              <a:gd name="T69" fmla="*/ 1374 h 1832"/>
              <a:gd name="T70" fmla="*/ 1131 w 2263"/>
              <a:gd name="T71" fmla="*/ 1832 h 1832"/>
              <a:gd name="T72" fmla="*/ 2263 w 2263"/>
              <a:gd name="T73" fmla="*/ 1374 h 1832"/>
              <a:gd name="T74" fmla="*/ 1131 w 2263"/>
              <a:gd name="T75" fmla="*/ 91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3" h="1832">
                <a:moveTo>
                  <a:pt x="1131" y="0"/>
                </a:moveTo>
                <a:cubicBezTo>
                  <a:pt x="981" y="0"/>
                  <a:pt x="859" y="125"/>
                  <a:pt x="859" y="278"/>
                </a:cubicBezTo>
                <a:cubicBezTo>
                  <a:pt x="859" y="371"/>
                  <a:pt x="904" y="453"/>
                  <a:pt x="972" y="504"/>
                </a:cubicBezTo>
                <a:cubicBezTo>
                  <a:pt x="815" y="557"/>
                  <a:pt x="693" y="688"/>
                  <a:pt x="656" y="849"/>
                </a:cubicBezTo>
                <a:cubicBezTo>
                  <a:pt x="803" y="823"/>
                  <a:pt x="962" y="809"/>
                  <a:pt x="1131" y="809"/>
                </a:cubicBezTo>
                <a:cubicBezTo>
                  <a:pt x="1300" y="809"/>
                  <a:pt x="1460" y="823"/>
                  <a:pt x="1606" y="849"/>
                </a:cubicBezTo>
                <a:cubicBezTo>
                  <a:pt x="1569" y="688"/>
                  <a:pt x="1448" y="557"/>
                  <a:pt x="1290" y="504"/>
                </a:cubicBezTo>
                <a:cubicBezTo>
                  <a:pt x="1359" y="453"/>
                  <a:pt x="1403" y="371"/>
                  <a:pt x="1403" y="278"/>
                </a:cubicBezTo>
                <a:cubicBezTo>
                  <a:pt x="1403" y="125"/>
                  <a:pt x="1281" y="0"/>
                  <a:pt x="1131" y="0"/>
                </a:cubicBezTo>
                <a:close/>
                <a:moveTo>
                  <a:pt x="404" y="243"/>
                </a:moveTo>
                <a:cubicBezTo>
                  <a:pt x="270" y="243"/>
                  <a:pt x="161" y="352"/>
                  <a:pt x="161" y="485"/>
                </a:cubicBezTo>
                <a:cubicBezTo>
                  <a:pt x="161" y="580"/>
                  <a:pt x="217" y="661"/>
                  <a:pt x="296" y="701"/>
                </a:cubicBezTo>
                <a:cubicBezTo>
                  <a:pt x="134" y="728"/>
                  <a:pt x="0" y="879"/>
                  <a:pt x="0" y="1051"/>
                </a:cubicBezTo>
                <a:cubicBezTo>
                  <a:pt x="0" y="1133"/>
                  <a:pt x="0" y="1133"/>
                  <a:pt x="0" y="1133"/>
                </a:cubicBezTo>
                <a:cubicBezTo>
                  <a:pt x="4" y="1128"/>
                  <a:pt x="9" y="1122"/>
                  <a:pt x="14" y="1118"/>
                </a:cubicBezTo>
                <a:cubicBezTo>
                  <a:pt x="85" y="1049"/>
                  <a:pt x="180" y="995"/>
                  <a:pt x="291" y="950"/>
                </a:cubicBezTo>
                <a:cubicBezTo>
                  <a:pt x="367" y="919"/>
                  <a:pt x="452" y="894"/>
                  <a:pt x="543" y="873"/>
                </a:cubicBezTo>
                <a:cubicBezTo>
                  <a:pt x="552" y="816"/>
                  <a:pt x="567" y="763"/>
                  <a:pt x="591" y="713"/>
                </a:cubicBezTo>
                <a:cubicBezTo>
                  <a:pt x="564" y="705"/>
                  <a:pt x="536" y="701"/>
                  <a:pt x="511" y="701"/>
                </a:cubicBezTo>
                <a:cubicBezTo>
                  <a:pt x="591" y="661"/>
                  <a:pt x="646" y="581"/>
                  <a:pt x="646" y="485"/>
                </a:cubicBezTo>
                <a:cubicBezTo>
                  <a:pt x="646" y="352"/>
                  <a:pt x="538" y="243"/>
                  <a:pt x="404" y="243"/>
                </a:cubicBezTo>
                <a:close/>
                <a:moveTo>
                  <a:pt x="1858" y="243"/>
                </a:moveTo>
                <a:cubicBezTo>
                  <a:pt x="1725" y="243"/>
                  <a:pt x="1616" y="352"/>
                  <a:pt x="1616" y="485"/>
                </a:cubicBezTo>
                <a:cubicBezTo>
                  <a:pt x="1616" y="581"/>
                  <a:pt x="1671" y="661"/>
                  <a:pt x="1751" y="701"/>
                </a:cubicBezTo>
                <a:cubicBezTo>
                  <a:pt x="1726" y="701"/>
                  <a:pt x="1698" y="705"/>
                  <a:pt x="1672" y="713"/>
                </a:cubicBezTo>
                <a:cubicBezTo>
                  <a:pt x="1695" y="763"/>
                  <a:pt x="1711" y="816"/>
                  <a:pt x="1719" y="873"/>
                </a:cubicBezTo>
                <a:cubicBezTo>
                  <a:pt x="1810" y="894"/>
                  <a:pt x="1895" y="919"/>
                  <a:pt x="1971" y="950"/>
                </a:cubicBezTo>
                <a:cubicBezTo>
                  <a:pt x="2083" y="995"/>
                  <a:pt x="2177" y="1049"/>
                  <a:pt x="2248" y="1118"/>
                </a:cubicBezTo>
                <a:cubicBezTo>
                  <a:pt x="2253" y="1122"/>
                  <a:pt x="2258" y="1128"/>
                  <a:pt x="2263" y="1133"/>
                </a:cubicBezTo>
                <a:cubicBezTo>
                  <a:pt x="2263" y="1051"/>
                  <a:pt x="2263" y="1051"/>
                  <a:pt x="2263" y="1051"/>
                </a:cubicBezTo>
                <a:cubicBezTo>
                  <a:pt x="2263" y="879"/>
                  <a:pt x="2128" y="728"/>
                  <a:pt x="1966" y="701"/>
                </a:cubicBezTo>
                <a:cubicBezTo>
                  <a:pt x="2045" y="661"/>
                  <a:pt x="2101" y="580"/>
                  <a:pt x="2101" y="485"/>
                </a:cubicBezTo>
                <a:cubicBezTo>
                  <a:pt x="2101" y="352"/>
                  <a:pt x="1992" y="243"/>
                  <a:pt x="1858" y="243"/>
                </a:cubicBezTo>
                <a:close/>
                <a:moveTo>
                  <a:pt x="1131" y="916"/>
                </a:moveTo>
                <a:cubicBezTo>
                  <a:pt x="506" y="916"/>
                  <a:pt x="0" y="1122"/>
                  <a:pt x="0" y="1374"/>
                </a:cubicBezTo>
                <a:cubicBezTo>
                  <a:pt x="0" y="1627"/>
                  <a:pt x="506" y="1832"/>
                  <a:pt x="1131" y="1832"/>
                </a:cubicBezTo>
                <a:cubicBezTo>
                  <a:pt x="1756" y="1832"/>
                  <a:pt x="2263" y="1627"/>
                  <a:pt x="2263" y="1374"/>
                </a:cubicBezTo>
                <a:cubicBezTo>
                  <a:pt x="2263" y="1122"/>
                  <a:pt x="1756" y="916"/>
                  <a:pt x="1131" y="9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NZ"/>
          </a:p>
        </p:txBody>
      </p:sp>
      <p:grpSp>
        <p:nvGrpSpPr>
          <p:cNvPr id="139" name="Group 8">
            <a:extLst>
              <a:ext uri="{FF2B5EF4-FFF2-40B4-BE49-F238E27FC236}">
                <a16:creationId xmlns:a16="http://schemas.microsoft.com/office/drawing/2014/main" xmlns="" id="{471B4125-8AAF-49CE-BC87-04817BA0BB6E}"/>
              </a:ext>
            </a:extLst>
          </p:cNvPr>
          <p:cNvGrpSpPr>
            <a:grpSpLocks noChangeAspect="1"/>
          </p:cNvGrpSpPr>
          <p:nvPr/>
        </p:nvGrpSpPr>
        <p:grpSpPr bwMode="auto">
          <a:xfrm>
            <a:off x="8541996" y="5495229"/>
            <a:ext cx="381000" cy="394021"/>
            <a:chOff x="-744" y="1644"/>
            <a:chExt cx="673" cy="696"/>
          </a:xfrm>
          <a:solidFill>
            <a:schemeClr val="bg1"/>
          </a:solidFill>
        </p:grpSpPr>
        <p:sp>
          <p:nvSpPr>
            <p:cNvPr id="141" name="Oval 9">
              <a:extLst>
                <a:ext uri="{FF2B5EF4-FFF2-40B4-BE49-F238E27FC236}">
                  <a16:creationId xmlns:a16="http://schemas.microsoft.com/office/drawing/2014/main" xmlns="" id="{7721901D-A9DE-4085-803F-CE72364B23EF}"/>
                </a:ext>
              </a:extLst>
            </p:cNvPr>
            <p:cNvSpPr>
              <a:spLocks noChangeArrowheads="1"/>
            </p:cNvSpPr>
            <p:nvPr/>
          </p:nvSpPr>
          <p:spPr bwMode="auto">
            <a:xfrm>
              <a:off x="-672" y="1752"/>
              <a:ext cx="188" cy="1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2" name="Oval 10">
              <a:extLst>
                <a:ext uri="{FF2B5EF4-FFF2-40B4-BE49-F238E27FC236}">
                  <a16:creationId xmlns:a16="http://schemas.microsoft.com/office/drawing/2014/main" xmlns="" id="{B14A0FF5-98F9-424F-9B8F-246304D35580}"/>
                </a:ext>
              </a:extLst>
            </p:cNvPr>
            <p:cNvSpPr>
              <a:spLocks noChangeArrowheads="1"/>
            </p:cNvSpPr>
            <p:nvPr/>
          </p:nvSpPr>
          <p:spPr bwMode="auto">
            <a:xfrm>
              <a:off x="-333" y="1873"/>
              <a:ext cx="188" cy="1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3" name="Freeform 11">
              <a:extLst>
                <a:ext uri="{FF2B5EF4-FFF2-40B4-BE49-F238E27FC236}">
                  <a16:creationId xmlns:a16="http://schemas.microsoft.com/office/drawing/2014/main" xmlns="" id="{486ABAE0-93B4-4BB1-BEDE-982EABA4C2E2}"/>
                </a:ext>
              </a:extLst>
            </p:cNvPr>
            <p:cNvSpPr>
              <a:spLocks/>
            </p:cNvSpPr>
            <p:nvPr/>
          </p:nvSpPr>
          <p:spPr bwMode="auto">
            <a:xfrm>
              <a:off x="-395" y="1644"/>
              <a:ext cx="313" cy="200"/>
            </a:xfrm>
            <a:custGeom>
              <a:avLst/>
              <a:gdLst>
                <a:gd name="T0" fmla="*/ 803 w 1212"/>
                <a:gd name="T1" fmla="*/ 493 h 772"/>
                <a:gd name="T2" fmla="*/ 653 w 1212"/>
                <a:gd name="T3" fmla="*/ 493 h 772"/>
                <a:gd name="T4" fmla="*/ 932 w 1212"/>
                <a:gd name="T5" fmla="*/ 772 h 772"/>
                <a:gd name="T6" fmla="*/ 1212 w 1212"/>
                <a:gd name="T7" fmla="*/ 493 h 772"/>
                <a:gd name="T8" fmla="*/ 1067 w 1212"/>
                <a:gd name="T9" fmla="*/ 493 h 772"/>
                <a:gd name="T10" fmla="*/ 466 w 1212"/>
                <a:gd name="T11" fmla="*/ 0 h 772"/>
                <a:gd name="T12" fmla="*/ 0 w 1212"/>
                <a:gd name="T13" fmla="*/ 218 h 772"/>
                <a:gd name="T14" fmla="*/ 279 w 1212"/>
                <a:gd name="T15" fmla="*/ 140 h 772"/>
                <a:gd name="T16" fmla="*/ 803 w 1212"/>
                <a:gd name="T17" fmla="*/ 49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2" h="772">
                  <a:moveTo>
                    <a:pt x="803" y="493"/>
                  </a:moveTo>
                  <a:cubicBezTo>
                    <a:pt x="653" y="493"/>
                    <a:pt x="653" y="493"/>
                    <a:pt x="653" y="493"/>
                  </a:cubicBezTo>
                  <a:cubicBezTo>
                    <a:pt x="932" y="772"/>
                    <a:pt x="932" y="772"/>
                    <a:pt x="932" y="772"/>
                  </a:cubicBezTo>
                  <a:cubicBezTo>
                    <a:pt x="1212" y="493"/>
                    <a:pt x="1212" y="493"/>
                    <a:pt x="1212" y="493"/>
                  </a:cubicBezTo>
                  <a:cubicBezTo>
                    <a:pt x="1067" y="493"/>
                    <a:pt x="1067" y="493"/>
                    <a:pt x="1067" y="493"/>
                  </a:cubicBezTo>
                  <a:cubicBezTo>
                    <a:pt x="1015" y="213"/>
                    <a:pt x="766" y="0"/>
                    <a:pt x="466" y="0"/>
                  </a:cubicBezTo>
                  <a:cubicBezTo>
                    <a:pt x="279" y="0"/>
                    <a:pt x="109" y="83"/>
                    <a:pt x="0" y="218"/>
                  </a:cubicBezTo>
                  <a:cubicBezTo>
                    <a:pt x="83" y="171"/>
                    <a:pt x="181" y="140"/>
                    <a:pt x="279" y="140"/>
                  </a:cubicBezTo>
                  <a:cubicBezTo>
                    <a:pt x="518" y="140"/>
                    <a:pt x="720" y="285"/>
                    <a:pt x="803" y="4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4" name="Freeform 12">
              <a:extLst>
                <a:ext uri="{FF2B5EF4-FFF2-40B4-BE49-F238E27FC236}">
                  <a16:creationId xmlns:a16="http://schemas.microsoft.com/office/drawing/2014/main" xmlns="" id="{B609D55E-D756-4828-8ED2-449E7EFCE1DD}"/>
                </a:ext>
              </a:extLst>
            </p:cNvPr>
            <p:cNvSpPr>
              <a:spLocks/>
            </p:cNvSpPr>
            <p:nvPr/>
          </p:nvSpPr>
          <p:spPr bwMode="auto">
            <a:xfrm>
              <a:off x="-653" y="2140"/>
              <a:ext cx="315" cy="200"/>
            </a:xfrm>
            <a:custGeom>
              <a:avLst/>
              <a:gdLst>
                <a:gd name="T0" fmla="*/ 414 w 1218"/>
                <a:gd name="T1" fmla="*/ 285 h 772"/>
                <a:gd name="T2" fmla="*/ 565 w 1218"/>
                <a:gd name="T3" fmla="*/ 285 h 772"/>
                <a:gd name="T4" fmla="*/ 280 w 1218"/>
                <a:gd name="T5" fmla="*/ 0 h 772"/>
                <a:gd name="T6" fmla="*/ 0 w 1218"/>
                <a:gd name="T7" fmla="*/ 280 h 772"/>
                <a:gd name="T8" fmla="*/ 145 w 1218"/>
                <a:gd name="T9" fmla="*/ 280 h 772"/>
                <a:gd name="T10" fmla="*/ 751 w 1218"/>
                <a:gd name="T11" fmla="*/ 772 h 772"/>
                <a:gd name="T12" fmla="*/ 1218 w 1218"/>
                <a:gd name="T13" fmla="*/ 555 h 772"/>
                <a:gd name="T14" fmla="*/ 938 w 1218"/>
                <a:gd name="T15" fmla="*/ 632 h 772"/>
                <a:gd name="T16" fmla="*/ 414 w 1218"/>
                <a:gd name="T17" fmla="*/ 2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8" h="772">
                  <a:moveTo>
                    <a:pt x="414" y="285"/>
                  </a:moveTo>
                  <a:cubicBezTo>
                    <a:pt x="565" y="285"/>
                    <a:pt x="565" y="285"/>
                    <a:pt x="565" y="285"/>
                  </a:cubicBezTo>
                  <a:cubicBezTo>
                    <a:pt x="280" y="0"/>
                    <a:pt x="280" y="0"/>
                    <a:pt x="280" y="0"/>
                  </a:cubicBezTo>
                  <a:cubicBezTo>
                    <a:pt x="0" y="280"/>
                    <a:pt x="0" y="280"/>
                    <a:pt x="0" y="280"/>
                  </a:cubicBezTo>
                  <a:cubicBezTo>
                    <a:pt x="145" y="280"/>
                    <a:pt x="145" y="280"/>
                    <a:pt x="145" y="280"/>
                  </a:cubicBezTo>
                  <a:cubicBezTo>
                    <a:pt x="202" y="560"/>
                    <a:pt x="451" y="772"/>
                    <a:pt x="751" y="772"/>
                  </a:cubicBezTo>
                  <a:cubicBezTo>
                    <a:pt x="938" y="772"/>
                    <a:pt x="1109" y="689"/>
                    <a:pt x="1218" y="555"/>
                  </a:cubicBezTo>
                  <a:cubicBezTo>
                    <a:pt x="1135" y="601"/>
                    <a:pt x="1036" y="632"/>
                    <a:pt x="938" y="632"/>
                  </a:cubicBezTo>
                  <a:cubicBezTo>
                    <a:pt x="699" y="638"/>
                    <a:pt x="497" y="493"/>
                    <a:pt x="414"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5" name="Freeform 13">
              <a:extLst>
                <a:ext uri="{FF2B5EF4-FFF2-40B4-BE49-F238E27FC236}">
                  <a16:creationId xmlns:a16="http://schemas.microsoft.com/office/drawing/2014/main" xmlns="" id="{5A0A487B-BF8E-4EC5-A711-6011E24B791B}"/>
                </a:ext>
              </a:extLst>
            </p:cNvPr>
            <p:cNvSpPr>
              <a:spLocks/>
            </p:cNvSpPr>
            <p:nvPr/>
          </p:nvSpPr>
          <p:spPr bwMode="auto">
            <a:xfrm>
              <a:off x="-744" y="1938"/>
              <a:ext cx="334" cy="149"/>
            </a:xfrm>
            <a:custGeom>
              <a:avLst/>
              <a:gdLst>
                <a:gd name="T0" fmla="*/ 937 w 1290"/>
                <a:gd name="T1" fmla="*/ 0 h 575"/>
                <a:gd name="T2" fmla="*/ 347 w 1290"/>
                <a:gd name="T3" fmla="*/ 0 h 575"/>
                <a:gd name="T4" fmla="*/ 0 w 1290"/>
                <a:gd name="T5" fmla="*/ 575 h 575"/>
                <a:gd name="T6" fmla="*/ 1290 w 1290"/>
                <a:gd name="T7" fmla="*/ 575 h 575"/>
                <a:gd name="T8" fmla="*/ 937 w 1290"/>
                <a:gd name="T9" fmla="*/ 0 h 575"/>
              </a:gdLst>
              <a:ahLst/>
              <a:cxnLst>
                <a:cxn ang="0">
                  <a:pos x="T0" y="T1"/>
                </a:cxn>
                <a:cxn ang="0">
                  <a:pos x="T2" y="T3"/>
                </a:cxn>
                <a:cxn ang="0">
                  <a:pos x="T4" y="T5"/>
                </a:cxn>
                <a:cxn ang="0">
                  <a:pos x="T6" y="T7"/>
                </a:cxn>
                <a:cxn ang="0">
                  <a:pos x="T8" y="T9"/>
                </a:cxn>
              </a:cxnLst>
              <a:rect l="0" t="0" r="r" b="b"/>
              <a:pathLst>
                <a:path w="1290" h="575">
                  <a:moveTo>
                    <a:pt x="937" y="0"/>
                  </a:moveTo>
                  <a:cubicBezTo>
                    <a:pt x="766" y="140"/>
                    <a:pt x="523" y="140"/>
                    <a:pt x="347" y="0"/>
                  </a:cubicBezTo>
                  <a:cubicBezTo>
                    <a:pt x="140" y="109"/>
                    <a:pt x="0" y="326"/>
                    <a:pt x="0" y="575"/>
                  </a:cubicBezTo>
                  <a:cubicBezTo>
                    <a:pt x="1290" y="575"/>
                    <a:pt x="1290" y="575"/>
                    <a:pt x="1290" y="575"/>
                  </a:cubicBezTo>
                  <a:cubicBezTo>
                    <a:pt x="1290" y="326"/>
                    <a:pt x="1150" y="109"/>
                    <a:pt x="9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6" name="Freeform 14">
              <a:extLst>
                <a:ext uri="{FF2B5EF4-FFF2-40B4-BE49-F238E27FC236}">
                  <a16:creationId xmlns:a16="http://schemas.microsoft.com/office/drawing/2014/main" xmlns="" id="{47D77DC2-BA74-4014-B5BF-288799B0319A}"/>
                </a:ext>
              </a:extLst>
            </p:cNvPr>
            <p:cNvSpPr>
              <a:spLocks/>
            </p:cNvSpPr>
            <p:nvPr/>
          </p:nvSpPr>
          <p:spPr bwMode="auto">
            <a:xfrm>
              <a:off x="-406" y="2060"/>
              <a:ext cx="335" cy="149"/>
            </a:xfrm>
            <a:custGeom>
              <a:avLst/>
              <a:gdLst>
                <a:gd name="T0" fmla="*/ 943 w 1295"/>
                <a:gd name="T1" fmla="*/ 0 h 575"/>
                <a:gd name="T2" fmla="*/ 353 w 1295"/>
                <a:gd name="T3" fmla="*/ 0 h 575"/>
                <a:gd name="T4" fmla="*/ 0 w 1295"/>
                <a:gd name="T5" fmla="*/ 575 h 575"/>
                <a:gd name="T6" fmla="*/ 1290 w 1295"/>
                <a:gd name="T7" fmla="*/ 575 h 575"/>
                <a:gd name="T8" fmla="*/ 943 w 1295"/>
                <a:gd name="T9" fmla="*/ 0 h 575"/>
              </a:gdLst>
              <a:ahLst/>
              <a:cxnLst>
                <a:cxn ang="0">
                  <a:pos x="T0" y="T1"/>
                </a:cxn>
                <a:cxn ang="0">
                  <a:pos x="T2" y="T3"/>
                </a:cxn>
                <a:cxn ang="0">
                  <a:pos x="T4" y="T5"/>
                </a:cxn>
                <a:cxn ang="0">
                  <a:pos x="T6" y="T7"/>
                </a:cxn>
                <a:cxn ang="0">
                  <a:pos x="T8" y="T9"/>
                </a:cxn>
              </a:cxnLst>
              <a:rect l="0" t="0" r="r" b="b"/>
              <a:pathLst>
                <a:path w="1295" h="575">
                  <a:moveTo>
                    <a:pt x="943" y="0"/>
                  </a:moveTo>
                  <a:cubicBezTo>
                    <a:pt x="772" y="139"/>
                    <a:pt x="529" y="139"/>
                    <a:pt x="353" y="0"/>
                  </a:cubicBezTo>
                  <a:cubicBezTo>
                    <a:pt x="145" y="108"/>
                    <a:pt x="0" y="321"/>
                    <a:pt x="0" y="575"/>
                  </a:cubicBezTo>
                  <a:cubicBezTo>
                    <a:pt x="1290" y="575"/>
                    <a:pt x="1290" y="575"/>
                    <a:pt x="1290" y="575"/>
                  </a:cubicBezTo>
                  <a:cubicBezTo>
                    <a:pt x="1295" y="326"/>
                    <a:pt x="1150" y="108"/>
                    <a:pt x="9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48" name="Group 17">
            <a:extLst>
              <a:ext uri="{FF2B5EF4-FFF2-40B4-BE49-F238E27FC236}">
                <a16:creationId xmlns:a16="http://schemas.microsoft.com/office/drawing/2014/main" xmlns="" id="{CD7D158E-7EF5-43E2-9BCF-2A6830AB9A69}"/>
              </a:ext>
            </a:extLst>
          </p:cNvPr>
          <p:cNvGrpSpPr>
            <a:grpSpLocks noChangeAspect="1"/>
          </p:cNvGrpSpPr>
          <p:nvPr/>
        </p:nvGrpSpPr>
        <p:grpSpPr bwMode="auto">
          <a:xfrm>
            <a:off x="10611047" y="5479676"/>
            <a:ext cx="304799" cy="419472"/>
            <a:chOff x="6150" y="409"/>
            <a:chExt cx="816" cy="1123"/>
          </a:xfrm>
          <a:solidFill>
            <a:schemeClr val="bg1"/>
          </a:solidFill>
        </p:grpSpPr>
        <p:sp>
          <p:nvSpPr>
            <p:cNvPr id="150" name="Freeform 18">
              <a:extLst>
                <a:ext uri="{FF2B5EF4-FFF2-40B4-BE49-F238E27FC236}">
                  <a16:creationId xmlns:a16="http://schemas.microsoft.com/office/drawing/2014/main" xmlns="" id="{EE1324A6-F36E-44D7-AFBD-E631000EBA8A}"/>
                </a:ext>
              </a:extLst>
            </p:cNvPr>
            <p:cNvSpPr>
              <a:spLocks/>
            </p:cNvSpPr>
            <p:nvPr/>
          </p:nvSpPr>
          <p:spPr bwMode="auto">
            <a:xfrm>
              <a:off x="6150" y="416"/>
              <a:ext cx="761" cy="1116"/>
            </a:xfrm>
            <a:custGeom>
              <a:avLst/>
              <a:gdLst>
                <a:gd name="T0" fmla="*/ 736 w 2352"/>
                <a:gd name="T1" fmla="*/ 0 h 3451"/>
                <a:gd name="T2" fmla="*/ 9 w 2352"/>
                <a:gd name="T3" fmla="*/ 676 h 3451"/>
                <a:gd name="T4" fmla="*/ 373 w 2352"/>
                <a:gd name="T5" fmla="*/ 2262 h 3451"/>
                <a:gd name="T6" fmla="*/ 1798 w 2352"/>
                <a:gd name="T7" fmla="*/ 3364 h 3451"/>
                <a:gd name="T8" fmla="*/ 2352 w 2352"/>
                <a:gd name="T9" fmla="*/ 3142 h 3451"/>
                <a:gd name="T10" fmla="*/ 1578 w 2352"/>
                <a:gd name="T11" fmla="*/ 2532 h 3451"/>
                <a:gd name="T12" fmla="*/ 1205 w 2352"/>
                <a:gd name="T13" fmla="*/ 2484 h 3451"/>
                <a:gd name="T14" fmla="*/ 612 w 2352"/>
                <a:gd name="T15" fmla="*/ 1392 h 3451"/>
                <a:gd name="T16" fmla="*/ 765 w 2352"/>
                <a:gd name="T17" fmla="*/ 976 h 3451"/>
                <a:gd name="T18" fmla="*/ 736 w 2352"/>
                <a:gd name="T19" fmla="*/ 0 h 3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2" h="3451">
                  <a:moveTo>
                    <a:pt x="736" y="0"/>
                  </a:moveTo>
                  <a:cubicBezTo>
                    <a:pt x="736" y="0"/>
                    <a:pt x="0" y="9"/>
                    <a:pt x="9" y="676"/>
                  </a:cubicBezTo>
                  <a:cubicBezTo>
                    <a:pt x="19" y="1343"/>
                    <a:pt x="153" y="1933"/>
                    <a:pt x="373" y="2262"/>
                  </a:cubicBezTo>
                  <a:cubicBezTo>
                    <a:pt x="593" y="2591"/>
                    <a:pt x="1157" y="3451"/>
                    <a:pt x="1798" y="3364"/>
                  </a:cubicBezTo>
                  <a:cubicBezTo>
                    <a:pt x="1798" y="3364"/>
                    <a:pt x="2113" y="3296"/>
                    <a:pt x="2352" y="3142"/>
                  </a:cubicBezTo>
                  <a:cubicBezTo>
                    <a:pt x="1578" y="2532"/>
                    <a:pt x="1578" y="2532"/>
                    <a:pt x="1578" y="2532"/>
                  </a:cubicBezTo>
                  <a:cubicBezTo>
                    <a:pt x="1578" y="2532"/>
                    <a:pt x="1348" y="2678"/>
                    <a:pt x="1205" y="2484"/>
                  </a:cubicBezTo>
                  <a:cubicBezTo>
                    <a:pt x="1061" y="2291"/>
                    <a:pt x="612" y="1392"/>
                    <a:pt x="612" y="1392"/>
                  </a:cubicBezTo>
                  <a:cubicBezTo>
                    <a:pt x="612" y="1392"/>
                    <a:pt x="488" y="1102"/>
                    <a:pt x="765" y="976"/>
                  </a:cubicBezTo>
                  <a:lnTo>
                    <a:pt x="7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1" name="Freeform 19">
              <a:extLst>
                <a:ext uri="{FF2B5EF4-FFF2-40B4-BE49-F238E27FC236}">
                  <a16:creationId xmlns:a16="http://schemas.microsoft.com/office/drawing/2014/main" xmlns="" id="{5CE12EA3-2D24-4507-9B35-0200E84C759C}"/>
                </a:ext>
              </a:extLst>
            </p:cNvPr>
            <p:cNvSpPr>
              <a:spLocks/>
            </p:cNvSpPr>
            <p:nvPr/>
          </p:nvSpPr>
          <p:spPr bwMode="auto">
            <a:xfrm>
              <a:off x="6416" y="409"/>
              <a:ext cx="90" cy="326"/>
            </a:xfrm>
            <a:custGeom>
              <a:avLst/>
              <a:gdLst>
                <a:gd name="T0" fmla="*/ 0 w 278"/>
                <a:gd name="T1" fmla="*/ 20 h 1006"/>
                <a:gd name="T2" fmla="*/ 163 w 278"/>
                <a:gd name="T3" fmla="*/ 58 h 1006"/>
                <a:gd name="T4" fmla="*/ 268 w 278"/>
                <a:gd name="T5" fmla="*/ 164 h 1006"/>
                <a:gd name="T6" fmla="*/ 278 w 278"/>
                <a:gd name="T7" fmla="*/ 832 h 1006"/>
                <a:gd name="T8" fmla="*/ 211 w 278"/>
                <a:gd name="T9" fmla="*/ 909 h 1006"/>
                <a:gd name="T10" fmla="*/ 29 w 278"/>
                <a:gd name="T11" fmla="*/ 967 h 1006"/>
                <a:gd name="T12" fmla="*/ 0 w 278"/>
                <a:gd name="T13" fmla="*/ 20 h 1006"/>
              </a:gdLst>
              <a:ahLst/>
              <a:cxnLst>
                <a:cxn ang="0">
                  <a:pos x="T0" y="T1"/>
                </a:cxn>
                <a:cxn ang="0">
                  <a:pos x="T2" y="T3"/>
                </a:cxn>
                <a:cxn ang="0">
                  <a:pos x="T4" y="T5"/>
                </a:cxn>
                <a:cxn ang="0">
                  <a:pos x="T6" y="T7"/>
                </a:cxn>
                <a:cxn ang="0">
                  <a:pos x="T8" y="T9"/>
                </a:cxn>
                <a:cxn ang="0">
                  <a:pos x="T10" y="T11"/>
                </a:cxn>
                <a:cxn ang="0">
                  <a:pos x="T12" y="T13"/>
                </a:cxn>
              </a:cxnLst>
              <a:rect l="0" t="0" r="r" b="b"/>
              <a:pathLst>
                <a:path w="278" h="1006">
                  <a:moveTo>
                    <a:pt x="0" y="20"/>
                  </a:moveTo>
                  <a:cubicBezTo>
                    <a:pt x="0" y="20"/>
                    <a:pt x="58" y="0"/>
                    <a:pt x="163" y="58"/>
                  </a:cubicBezTo>
                  <a:cubicBezTo>
                    <a:pt x="268" y="116"/>
                    <a:pt x="268" y="164"/>
                    <a:pt x="268" y="164"/>
                  </a:cubicBezTo>
                  <a:cubicBezTo>
                    <a:pt x="278" y="832"/>
                    <a:pt x="278" y="832"/>
                    <a:pt x="278" y="832"/>
                  </a:cubicBezTo>
                  <a:cubicBezTo>
                    <a:pt x="278" y="832"/>
                    <a:pt x="249" y="870"/>
                    <a:pt x="211" y="909"/>
                  </a:cubicBezTo>
                  <a:cubicBezTo>
                    <a:pt x="172" y="948"/>
                    <a:pt x="48" y="1006"/>
                    <a:pt x="29" y="967"/>
                  </a:cubicBezTo>
                  <a:cubicBezTo>
                    <a:pt x="10" y="928"/>
                    <a:pt x="0" y="2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2" name="Freeform 20">
              <a:extLst>
                <a:ext uri="{FF2B5EF4-FFF2-40B4-BE49-F238E27FC236}">
                  <a16:creationId xmlns:a16="http://schemas.microsoft.com/office/drawing/2014/main" xmlns="" id="{BAC5C70A-7322-4F31-8ADF-3D8632D688E5}"/>
                </a:ext>
              </a:extLst>
            </p:cNvPr>
            <p:cNvSpPr>
              <a:spLocks/>
            </p:cNvSpPr>
            <p:nvPr/>
          </p:nvSpPr>
          <p:spPr bwMode="auto">
            <a:xfrm>
              <a:off x="6681" y="1172"/>
              <a:ext cx="285" cy="244"/>
            </a:xfrm>
            <a:custGeom>
              <a:avLst/>
              <a:gdLst>
                <a:gd name="T0" fmla="*/ 0 w 883"/>
                <a:gd name="T1" fmla="*/ 122 h 754"/>
                <a:gd name="T2" fmla="*/ 213 w 883"/>
                <a:gd name="T3" fmla="*/ 10 h 754"/>
                <a:gd name="T4" fmla="*/ 337 w 883"/>
                <a:gd name="T5" fmla="*/ 48 h 754"/>
                <a:gd name="T6" fmla="*/ 816 w 883"/>
                <a:gd name="T7" fmla="*/ 416 h 754"/>
                <a:gd name="T8" fmla="*/ 863 w 883"/>
                <a:gd name="T9" fmla="*/ 542 h 754"/>
                <a:gd name="T10" fmla="*/ 797 w 883"/>
                <a:gd name="T11" fmla="*/ 754 h 754"/>
                <a:gd name="T12" fmla="*/ 0 w 883"/>
                <a:gd name="T13" fmla="*/ 122 h 754"/>
              </a:gdLst>
              <a:ahLst/>
              <a:cxnLst>
                <a:cxn ang="0">
                  <a:pos x="T0" y="T1"/>
                </a:cxn>
                <a:cxn ang="0">
                  <a:pos x="T2" y="T3"/>
                </a:cxn>
                <a:cxn ang="0">
                  <a:pos x="T4" y="T5"/>
                </a:cxn>
                <a:cxn ang="0">
                  <a:pos x="T6" y="T7"/>
                </a:cxn>
                <a:cxn ang="0">
                  <a:pos x="T8" y="T9"/>
                </a:cxn>
                <a:cxn ang="0">
                  <a:pos x="T10" y="T11"/>
                </a:cxn>
                <a:cxn ang="0">
                  <a:pos x="T12" y="T13"/>
                </a:cxn>
              </a:cxnLst>
              <a:rect l="0" t="0" r="r" b="b"/>
              <a:pathLst>
                <a:path w="883" h="754">
                  <a:moveTo>
                    <a:pt x="0" y="122"/>
                  </a:moveTo>
                  <a:cubicBezTo>
                    <a:pt x="213" y="10"/>
                    <a:pt x="213" y="10"/>
                    <a:pt x="213" y="10"/>
                  </a:cubicBezTo>
                  <a:cubicBezTo>
                    <a:pt x="213" y="10"/>
                    <a:pt x="261" y="0"/>
                    <a:pt x="337" y="48"/>
                  </a:cubicBezTo>
                  <a:cubicBezTo>
                    <a:pt x="414" y="97"/>
                    <a:pt x="816" y="416"/>
                    <a:pt x="816" y="416"/>
                  </a:cubicBezTo>
                  <a:cubicBezTo>
                    <a:pt x="816" y="416"/>
                    <a:pt x="883" y="474"/>
                    <a:pt x="863" y="542"/>
                  </a:cubicBezTo>
                  <a:cubicBezTo>
                    <a:pt x="844" y="609"/>
                    <a:pt x="797" y="754"/>
                    <a:pt x="797" y="754"/>
                  </a:cubicBez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54" name="Group 23">
            <a:extLst>
              <a:ext uri="{FF2B5EF4-FFF2-40B4-BE49-F238E27FC236}">
                <a16:creationId xmlns:a16="http://schemas.microsoft.com/office/drawing/2014/main" xmlns="" id="{702871F1-99CC-4C04-A650-34704B3F40D3}"/>
              </a:ext>
            </a:extLst>
          </p:cNvPr>
          <p:cNvGrpSpPr>
            <a:grpSpLocks noChangeAspect="1"/>
          </p:cNvGrpSpPr>
          <p:nvPr/>
        </p:nvGrpSpPr>
        <p:grpSpPr bwMode="auto">
          <a:xfrm>
            <a:off x="2889446" y="5522337"/>
            <a:ext cx="301625" cy="323212"/>
            <a:chOff x="-640" y="1649"/>
            <a:chExt cx="1020" cy="1093"/>
          </a:xfrm>
          <a:solidFill>
            <a:schemeClr val="bg1"/>
          </a:solidFill>
        </p:grpSpPr>
        <p:sp>
          <p:nvSpPr>
            <p:cNvPr id="156" name="Freeform 24">
              <a:extLst>
                <a:ext uri="{FF2B5EF4-FFF2-40B4-BE49-F238E27FC236}">
                  <a16:creationId xmlns:a16="http://schemas.microsoft.com/office/drawing/2014/main" xmlns="" id="{997F74DB-6168-43B5-AB40-0319C6C6D2CE}"/>
                </a:ext>
              </a:extLst>
            </p:cNvPr>
            <p:cNvSpPr>
              <a:spLocks/>
            </p:cNvSpPr>
            <p:nvPr/>
          </p:nvSpPr>
          <p:spPr bwMode="auto">
            <a:xfrm>
              <a:off x="-624" y="2340"/>
              <a:ext cx="995" cy="402"/>
            </a:xfrm>
            <a:custGeom>
              <a:avLst/>
              <a:gdLst>
                <a:gd name="T0" fmla="*/ 2233 w 2408"/>
                <a:gd name="T1" fmla="*/ 118 h 972"/>
                <a:gd name="T2" fmla="*/ 2179 w 2408"/>
                <a:gd name="T3" fmla="*/ 113 h 972"/>
                <a:gd name="T4" fmla="*/ 2026 w 2408"/>
                <a:gd name="T5" fmla="*/ 29 h 972"/>
                <a:gd name="T6" fmla="*/ 1953 w 2408"/>
                <a:gd name="T7" fmla="*/ 0 h 972"/>
                <a:gd name="T8" fmla="*/ 1880 w 2408"/>
                <a:gd name="T9" fmla="*/ 29 h 972"/>
                <a:gd name="T10" fmla="*/ 1789 w 2408"/>
                <a:gd name="T11" fmla="*/ 121 h 972"/>
                <a:gd name="T12" fmla="*/ 1576 w 2408"/>
                <a:gd name="T13" fmla="*/ 210 h 972"/>
                <a:gd name="T14" fmla="*/ 1366 w 2408"/>
                <a:gd name="T15" fmla="*/ 121 h 972"/>
                <a:gd name="T16" fmla="*/ 1274 w 2408"/>
                <a:gd name="T17" fmla="*/ 29 h 972"/>
                <a:gd name="T18" fmla="*/ 1201 w 2408"/>
                <a:gd name="T19" fmla="*/ 0 h 972"/>
                <a:gd name="T20" fmla="*/ 1129 w 2408"/>
                <a:gd name="T21" fmla="*/ 29 h 972"/>
                <a:gd name="T22" fmla="*/ 1037 w 2408"/>
                <a:gd name="T23" fmla="*/ 121 h 972"/>
                <a:gd name="T24" fmla="*/ 824 w 2408"/>
                <a:gd name="T25" fmla="*/ 210 h 972"/>
                <a:gd name="T26" fmla="*/ 611 w 2408"/>
                <a:gd name="T27" fmla="*/ 121 h 972"/>
                <a:gd name="T28" fmla="*/ 520 w 2408"/>
                <a:gd name="T29" fmla="*/ 29 h 972"/>
                <a:gd name="T30" fmla="*/ 444 w 2408"/>
                <a:gd name="T31" fmla="*/ 0 h 972"/>
                <a:gd name="T32" fmla="*/ 372 w 2408"/>
                <a:gd name="T33" fmla="*/ 29 h 972"/>
                <a:gd name="T34" fmla="*/ 218 w 2408"/>
                <a:gd name="T35" fmla="*/ 113 h 972"/>
                <a:gd name="T36" fmla="*/ 164 w 2408"/>
                <a:gd name="T37" fmla="*/ 118 h 972"/>
                <a:gd name="T38" fmla="*/ 118 w 2408"/>
                <a:gd name="T39" fmla="*/ 116 h 972"/>
                <a:gd name="T40" fmla="*/ 3 w 2408"/>
                <a:gd name="T41" fmla="*/ 851 h 972"/>
                <a:gd name="T42" fmla="*/ 121 w 2408"/>
                <a:gd name="T43" fmla="*/ 972 h 972"/>
                <a:gd name="T44" fmla="*/ 2290 w 2408"/>
                <a:gd name="T45" fmla="*/ 972 h 972"/>
                <a:gd name="T46" fmla="*/ 2408 w 2408"/>
                <a:gd name="T47" fmla="*/ 851 h 972"/>
                <a:gd name="T48" fmla="*/ 2293 w 2408"/>
                <a:gd name="T49" fmla="*/ 116 h 972"/>
                <a:gd name="T50" fmla="*/ 2233 w 2408"/>
                <a:gd name="T51" fmla="*/ 11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8" h="972">
                  <a:moveTo>
                    <a:pt x="2233" y="118"/>
                  </a:moveTo>
                  <a:cubicBezTo>
                    <a:pt x="2214" y="118"/>
                    <a:pt x="2196" y="116"/>
                    <a:pt x="2179" y="113"/>
                  </a:cubicBezTo>
                  <a:cubicBezTo>
                    <a:pt x="2120" y="102"/>
                    <a:pt x="2069" y="72"/>
                    <a:pt x="2026" y="29"/>
                  </a:cubicBezTo>
                  <a:cubicBezTo>
                    <a:pt x="2007" y="10"/>
                    <a:pt x="1980" y="0"/>
                    <a:pt x="1953" y="0"/>
                  </a:cubicBezTo>
                  <a:cubicBezTo>
                    <a:pt x="1926" y="0"/>
                    <a:pt x="1899" y="10"/>
                    <a:pt x="1880" y="29"/>
                  </a:cubicBezTo>
                  <a:cubicBezTo>
                    <a:pt x="1789" y="121"/>
                    <a:pt x="1789" y="121"/>
                    <a:pt x="1789" y="121"/>
                  </a:cubicBezTo>
                  <a:cubicBezTo>
                    <a:pt x="1732" y="177"/>
                    <a:pt x="1657" y="210"/>
                    <a:pt x="1576" y="210"/>
                  </a:cubicBezTo>
                  <a:cubicBezTo>
                    <a:pt x="1495" y="210"/>
                    <a:pt x="1420" y="177"/>
                    <a:pt x="1366" y="121"/>
                  </a:cubicBezTo>
                  <a:cubicBezTo>
                    <a:pt x="1274" y="29"/>
                    <a:pt x="1274" y="29"/>
                    <a:pt x="1274" y="29"/>
                  </a:cubicBezTo>
                  <a:cubicBezTo>
                    <a:pt x="1255" y="10"/>
                    <a:pt x="1228" y="0"/>
                    <a:pt x="1201" y="0"/>
                  </a:cubicBezTo>
                  <a:cubicBezTo>
                    <a:pt x="1175" y="0"/>
                    <a:pt x="1148" y="10"/>
                    <a:pt x="1129" y="29"/>
                  </a:cubicBezTo>
                  <a:cubicBezTo>
                    <a:pt x="1037" y="121"/>
                    <a:pt x="1037" y="121"/>
                    <a:pt x="1037" y="121"/>
                  </a:cubicBezTo>
                  <a:cubicBezTo>
                    <a:pt x="981" y="177"/>
                    <a:pt x="905" y="210"/>
                    <a:pt x="824" y="210"/>
                  </a:cubicBezTo>
                  <a:cubicBezTo>
                    <a:pt x="743" y="210"/>
                    <a:pt x="668" y="177"/>
                    <a:pt x="611" y="121"/>
                  </a:cubicBezTo>
                  <a:cubicBezTo>
                    <a:pt x="520" y="29"/>
                    <a:pt x="520" y="29"/>
                    <a:pt x="520" y="29"/>
                  </a:cubicBezTo>
                  <a:cubicBezTo>
                    <a:pt x="501" y="10"/>
                    <a:pt x="474" y="0"/>
                    <a:pt x="444" y="0"/>
                  </a:cubicBezTo>
                  <a:cubicBezTo>
                    <a:pt x="418" y="0"/>
                    <a:pt x="391" y="10"/>
                    <a:pt x="372" y="29"/>
                  </a:cubicBezTo>
                  <a:cubicBezTo>
                    <a:pt x="329" y="72"/>
                    <a:pt x="277" y="99"/>
                    <a:pt x="218" y="113"/>
                  </a:cubicBezTo>
                  <a:cubicBezTo>
                    <a:pt x="199" y="116"/>
                    <a:pt x="180" y="118"/>
                    <a:pt x="164" y="118"/>
                  </a:cubicBezTo>
                  <a:cubicBezTo>
                    <a:pt x="148" y="118"/>
                    <a:pt x="132" y="118"/>
                    <a:pt x="118" y="116"/>
                  </a:cubicBezTo>
                  <a:cubicBezTo>
                    <a:pt x="3" y="851"/>
                    <a:pt x="3" y="851"/>
                    <a:pt x="3" y="851"/>
                  </a:cubicBezTo>
                  <a:cubicBezTo>
                    <a:pt x="0" y="918"/>
                    <a:pt x="54" y="972"/>
                    <a:pt x="121" y="972"/>
                  </a:cubicBezTo>
                  <a:cubicBezTo>
                    <a:pt x="2290" y="972"/>
                    <a:pt x="2290" y="972"/>
                    <a:pt x="2290" y="972"/>
                  </a:cubicBezTo>
                  <a:cubicBezTo>
                    <a:pt x="2357" y="972"/>
                    <a:pt x="2408" y="918"/>
                    <a:pt x="2408" y="851"/>
                  </a:cubicBezTo>
                  <a:cubicBezTo>
                    <a:pt x="2293" y="116"/>
                    <a:pt x="2293" y="116"/>
                    <a:pt x="2293" y="116"/>
                  </a:cubicBezTo>
                  <a:cubicBezTo>
                    <a:pt x="2266" y="116"/>
                    <a:pt x="2249" y="118"/>
                    <a:pt x="2233"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7" name="Freeform 25">
              <a:extLst>
                <a:ext uri="{FF2B5EF4-FFF2-40B4-BE49-F238E27FC236}">
                  <a16:creationId xmlns:a16="http://schemas.microsoft.com/office/drawing/2014/main" xmlns="" id="{D5B7F45F-9F60-4DE2-BA14-35E86028A00C}"/>
                </a:ext>
              </a:extLst>
            </p:cNvPr>
            <p:cNvSpPr>
              <a:spLocks/>
            </p:cNvSpPr>
            <p:nvPr/>
          </p:nvSpPr>
          <p:spPr bwMode="auto">
            <a:xfrm>
              <a:off x="-640" y="2155"/>
              <a:ext cx="1020" cy="239"/>
            </a:xfrm>
            <a:custGeom>
              <a:avLst/>
              <a:gdLst>
                <a:gd name="T0" fmla="*/ 2285 w 2468"/>
                <a:gd name="T1" fmla="*/ 0 h 577"/>
                <a:gd name="T2" fmla="*/ 183 w 2468"/>
                <a:gd name="T3" fmla="*/ 0 h 577"/>
                <a:gd name="T4" fmla="*/ 0 w 2468"/>
                <a:gd name="T5" fmla="*/ 184 h 577"/>
                <a:gd name="T6" fmla="*/ 0 w 2468"/>
                <a:gd name="T7" fmla="*/ 267 h 577"/>
                <a:gd name="T8" fmla="*/ 232 w 2468"/>
                <a:gd name="T9" fmla="*/ 464 h 577"/>
                <a:gd name="T10" fmla="*/ 334 w 2468"/>
                <a:gd name="T11" fmla="*/ 407 h 577"/>
                <a:gd name="T12" fmla="*/ 620 w 2468"/>
                <a:gd name="T13" fmla="*/ 407 h 577"/>
                <a:gd name="T14" fmla="*/ 711 w 2468"/>
                <a:gd name="T15" fmla="*/ 499 h 577"/>
                <a:gd name="T16" fmla="*/ 997 w 2468"/>
                <a:gd name="T17" fmla="*/ 499 h 577"/>
                <a:gd name="T18" fmla="*/ 1089 w 2468"/>
                <a:gd name="T19" fmla="*/ 407 h 577"/>
                <a:gd name="T20" fmla="*/ 1374 w 2468"/>
                <a:gd name="T21" fmla="*/ 407 h 577"/>
                <a:gd name="T22" fmla="*/ 1466 w 2468"/>
                <a:gd name="T23" fmla="*/ 499 h 577"/>
                <a:gd name="T24" fmla="*/ 1751 w 2468"/>
                <a:gd name="T25" fmla="*/ 499 h 577"/>
                <a:gd name="T26" fmla="*/ 1843 w 2468"/>
                <a:gd name="T27" fmla="*/ 407 h 577"/>
                <a:gd name="T28" fmla="*/ 2129 w 2468"/>
                <a:gd name="T29" fmla="*/ 407 h 577"/>
                <a:gd name="T30" fmla="*/ 2129 w 2468"/>
                <a:gd name="T31" fmla="*/ 407 h 577"/>
                <a:gd name="T32" fmla="*/ 2231 w 2468"/>
                <a:gd name="T33" fmla="*/ 464 h 577"/>
                <a:gd name="T34" fmla="*/ 2463 w 2468"/>
                <a:gd name="T35" fmla="*/ 267 h 577"/>
                <a:gd name="T36" fmla="*/ 2463 w 2468"/>
                <a:gd name="T37" fmla="*/ 184 h 577"/>
                <a:gd name="T38" fmla="*/ 2285 w 2468"/>
                <a:gd name="T3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68" h="577">
                  <a:moveTo>
                    <a:pt x="2285" y="0"/>
                  </a:moveTo>
                  <a:cubicBezTo>
                    <a:pt x="183" y="0"/>
                    <a:pt x="183" y="0"/>
                    <a:pt x="183" y="0"/>
                  </a:cubicBezTo>
                  <a:cubicBezTo>
                    <a:pt x="81" y="0"/>
                    <a:pt x="0" y="84"/>
                    <a:pt x="0" y="184"/>
                  </a:cubicBezTo>
                  <a:cubicBezTo>
                    <a:pt x="0" y="267"/>
                    <a:pt x="0" y="267"/>
                    <a:pt x="0" y="267"/>
                  </a:cubicBezTo>
                  <a:cubicBezTo>
                    <a:pt x="0" y="391"/>
                    <a:pt x="111" y="488"/>
                    <a:pt x="232" y="464"/>
                  </a:cubicBezTo>
                  <a:cubicBezTo>
                    <a:pt x="270" y="456"/>
                    <a:pt x="305" y="440"/>
                    <a:pt x="334" y="407"/>
                  </a:cubicBezTo>
                  <a:cubicBezTo>
                    <a:pt x="412" y="329"/>
                    <a:pt x="542" y="329"/>
                    <a:pt x="620" y="407"/>
                  </a:cubicBezTo>
                  <a:cubicBezTo>
                    <a:pt x="711" y="499"/>
                    <a:pt x="711" y="499"/>
                    <a:pt x="711" y="499"/>
                  </a:cubicBezTo>
                  <a:cubicBezTo>
                    <a:pt x="790" y="577"/>
                    <a:pt x="919" y="577"/>
                    <a:pt x="997" y="499"/>
                  </a:cubicBezTo>
                  <a:cubicBezTo>
                    <a:pt x="1089" y="407"/>
                    <a:pt x="1089" y="407"/>
                    <a:pt x="1089" y="407"/>
                  </a:cubicBezTo>
                  <a:cubicBezTo>
                    <a:pt x="1167" y="329"/>
                    <a:pt x="1296" y="329"/>
                    <a:pt x="1374" y="407"/>
                  </a:cubicBezTo>
                  <a:cubicBezTo>
                    <a:pt x="1466" y="499"/>
                    <a:pt x="1466" y="499"/>
                    <a:pt x="1466" y="499"/>
                  </a:cubicBezTo>
                  <a:cubicBezTo>
                    <a:pt x="1544" y="577"/>
                    <a:pt x="1673" y="577"/>
                    <a:pt x="1751" y="499"/>
                  </a:cubicBezTo>
                  <a:cubicBezTo>
                    <a:pt x="1843" y="407"/>
                    <a:pt x="1843" y="407"/>
                    <a:pt x="1843" y="407"/>
                  </a:cubicBezTo>
                  <a:cubicBezTo>
                    <a:pt x="1921" y="329"/>
                    <a:pt x="2050" y="329"/>
                    <a:pt x="2129" y="407"/>
                  </a:cubicBezTo>
                  <a:cubicBezTo>
                    <a:pt x="2129" y="407"/>
                    <a:pt x="2129" y="407"/>
                    <a:pt x="2129" y="407"/>
                  </a:cubicBezTo>
                  <a:cubicBezTo>
                    <a:pt x="2158" y="437"/>
                    <a:pt x="2196" y="456"/>
                    <a:pt x="2231" y="464"/>
                  </a:cubicBezTo>
                  <a:cubicBezTo>
                    <a:pt x="2352" y="488"/>
                    <a:pt x="2463" y="388"/>
                    <a:pt x="2463" y="267"/>
                  </a:cubicBezTo>
                  <a:cubicBezTo>
                    <a:pt x="2463" y="184"/>
                    <a:pt x="2463" y="184"/>
                    <a:pt x="2463" y="184"/>
                  </a:cubicBezTo>
                  <a:cubicBezTo>
                    <a:pt x="2468" y="84"/>
                    <a:pt x="2387" y="0"/>
                    <a:pt x="22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8" name="Freeform 26">
              <a:extLst>
                <a:ext uri="{FF2B5EF4-FFF2-40B4-BE49-F238E27FC236}">
                  <a16:creationId xmlns:a16="http://schemas.microsoft.com/office/drawing/2014/main" xmlns="" id="{68121AF3-5F3B-4C01-8119-9F554715F50A}"/>
                </a:ext>
              </a:extLst>
            </p:cNvPr>
            <p:cNvSpPr>
              <a:spLocks/>
            </p:cNvSpPr>
            <p:nvPr/>
          </p:nvSpPr>
          <p:spPr bwMode="auto">
            <a:xfrm>
              <a:off x="-454" y="1846"/>
              <a:ext cx="84" cy="269"/>
            </a:xfrm>
            <a:custGeom>
              <a:avLst/>
              <a:gdLst>
                <a:gd name="T0" fmla="*/ 14 w 202"/>
                <a:gd name="T1" fmla="*/ 0 h 651"/>
                <a:gd name="T2" fmla="*/ 0 w 202"/>
                <a:gd name="T3" fmla="*/ 13 h 651"/>
                <a:gd name="T4" fmla="*/ 0 w 202"/>
                <a:gd name="T5" fmla="*/ 638 h 651"/>
                <a:gd name="T6" fmla="*/ 14 w 202"/>
                <a:gd name="T7" fmla="*/ 651 h 651"/>
                <a:gd name="T8" fmla="*/ 189 w 202"/>
                <a:gd name="T9" fmla="*/ 651 h 651"/>
                <a:gd name="T10" fmla="*/ 202 w 202"/>
                <a:gd name="T11" fmla="*/ 638 h 651"/>
                <a:gd name="T12" fmla="*/ 202 w 202"/>
                <a:gd name="T13" fmla="*/ 13 h 651"/>
                <a:gd name="T14" fmla="*/ 189 w 202"/>
                <a:gd name="T15" fmla="*/ 0 h 651"/>
                <a:gd name="T16" fmla="*/ 14 w 202"/>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51">
                  <a:moveTo>
                    <a:pt x="14" y="0"/>
                  </a:moveTo>
                  <a:cubicBezTo>
                    <a:pt x="6" y="0"/>
                    <a:pt x="0" y="5"/>
                    <a:pt x="0" y="13"/>
                  </a:cubicBezTo>
                  <a:cubicBezTo>
                    <a:pt x="0" y="638"/>
                    <a:pt x="0" y="638"/>
                    <a:pt x="0" y="638"/>
                  </a:cubicBezTo>
                  <a:cubicBezTo>
                    <a:pt x="0" y="646"/>
                    <a:pt x="6" y="651"/>
                    <a:pt x="14" y="651"/>
                  </a:cubicBezTo>
                  <a:cubicBezTo>
                    <a:pt x="189" y="651"/>
                    <a:pt x="189" y="651"/>
                    <a:pt x="189" y="651"/>
                  </a:cubicBezTo>
                  <a:cubicBezTo>
                    <a:pt x="197" y="651"/>
                    <a:pt x="202" y="646"/>
                    <a:pt x="202" y="638"/>
                  </a:cubicBezTo>
                  <a:cubicBezTo>
                    <a:pt x="202" y="13"/>
                    <a:pt x="202" y="13"/>
                    <a:pt x="202" y="13"/>
                  </a:cubicBezTo>
                  <a:cubicBezTo>
                    <a:pt x="202" y="5"/>
                    <a:pt x="197" y="0"/>
                    <a:pt x="189"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59" name="Freeform 27">
              <a:extLst>
                <a:ext uri="{FF2B5EF4-FFF2-40B4-BE49-F238E27FC236}">
                  <a16:creationId xmlns:a16="http://schemas.microsoft.com/office/drawing/2014/main" xmlns="" id="{B660B353-A182-4BAE-9138-84B850F6B940}"/>
                </a:ext>
              </a:extLst>
            </p:cNvPr>
            <p:cNvSpPr>
              <a:spLocks/>
            </p:cNvSpPr>
            <p:nvPr/>
          </p:nvSpPr>
          <p:spPr bwMode="auto">
            <a:xfrm>
              <a:off x="-464" y="1649"/>
              <a:ext cx="101" cy="160"/>
            </a:xfrm>
            <a:custGeom>
              <a:avLst/>
              <a:gdLst>
                <a:gd name="T0" fmla="*/ 83 w 245"/>
                <a:gd name="T1" fmla="*/ 386 h 386"/>
                <a:gd name="T2" fmla="*/ 118 w 245"/>
                <a:gd name="T3" fmla="*/ 278 h 386"/>
                <a:gd name="T4" fmla="*/ 129 w 245"/>
                <a:gd name="T5" fmla="*/ 278 h 386"/>
                <a:gd name="T6" fmla="*/ 164 w 245"/>
                <a:gd name="T7" fmla="*/ 386 h 386"/>
                <a:gd name="T8" fmla="*/ 245 w 245"/>
                <a:gd name="T9" fmla="*/ 272 h 386"/>
                <a:gd name="T10" fmla="*/ 137 w 245"/>
                <a:gd name="T11" fmla="*/ 11 h 386"/>
                <a:gd name="T12" fmla="*/ 108 w 245"/>
                <a:gd name="T13" fmla="*/ 11 h 386"/>
                <a:gd name="T14" fmla="*/ 0 w 245"/>
                <a:gd name="T15" fmla="*/ 272 h 386"/>
                <a:gd name="T16" fmla="*/ 83 w 245"/>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86">
                  <a:moveTo>
                    <a:pt x="83" y="386"/>
                  </a:moveTo>
                  <a:cubicBezTo>
                    <a:pt x="89" y="359"/>
                    <a:pt x="110" y="297"/>
                    <a:pt x="118" y="278"/>
                  </a:cubicBezTo>
                  <a:cubicBezTo>
                    <a:pt x="121" y="272"/>
                    <a:pt x="127" y="272"/>
                    <a:pt x="129" y="278"/>
                  </a:cubicBezTo>
                  <a:cubicBezTo>
                    <a:pt x="140" y="297"/>
                    <a:pt x="162" y="359"/>
                    <a:pt x="164" y="386"/>
                  </a:cubicBezTo>
                  <a:cubicBezTo>
                    <a:pt x="210" y="369"/>
                    <a:pt x="245" y="324"/>
                    <a:pt x="245" y="272"/>
                  </a:cubicBezTo>
                  <a:cubicBezTo>
                    <a:pt x="245" y="221"/>
                    <a:pt x="172" y="73"/>
                    <a:pt x="137" y="11"/>
                  </a:cubicBezTo>
                  <a:cubicBezTo>
                    <a:pt x="132" y="0"/>
                    <a:pt x="113" y="0"/>
                    <a:pt x="108" y="11"/>
                  </a:cubicBezTo>
                  <a:cubicBezTo>
                    <a:pt x="75" y="73"/>
                    <a:pt x="0" y="219"/>
                    <a:pt x="0" y="272"/>
                  </a:cubicBezTo>
                  <a:cubicBezTo>
                    <a:pt x="0" y="326"/>
                    <a:pt x="35" y="367"/>
                    <a:pt x="83"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0" name="Freeform 28">
              <a:extLst>
                <a:ext uri="{FF2B5EF4-FFF2-40B4-BE49-F238E27FC236}">
                  <a16:creationId xmlns:a16="http://schemas.microsoft.com/office/drawing/2014/main" xmlns="" id="{B6547184-DF82-4998-8DAB-BD1A79AB298A}"/>
                </a:ext>
              </a:extLst>
            </p:cNvPr>
            <p:cNvSpPr>
              <a:spLocks/>
            </p:cNvSpPr>
            <p:nvPr/>
          </p:nvSpPr>
          <p:spPr bwMode="auto">
            <a:xfrm>
              <a:off x="-171" y="1846"/>
              <a:ext cx="83" cy="269"/>
            </a:xfrm>
            <a:custGeom>
              <a:avLst/>
              <a:gdLst>
                <a:gd name="T0" fmla="*/ 14 w 202"/>
                <a:gd name="T1" fmla="*/ 0 h 651"/>
                <a:gd name="T2" fmla="*/ 0 w 202"/>
                <a:gd name="T3" fmla="*/ 13 h 651"/>
                <a:gd name="T4" fmla="*/ 0 w 202"/>
                <a:gd name="T5" fmla="*/ 638 h 651"/>
                <a:gd name="T6" fmla="*/ 14 w 202"/>
                <a:gd name="T7" fmla="*/ 651 h 651"/>
                <a:gd name="T8" fmla="*/ 189 w 202"/>
                <a:gd name="T9" fmla="*/ 651 h 651"/>
                <a:gd name="T10" fmla="*/ 202 w 202"/>
                <a:gd name="T11" fmla="*/ 638 h 651"/>
                <a:gd name="T12" fmla="*/ 202 w 202"/>
                <a:gd name="T13" fmla="*/ 13 h 651"/>
                <a:gd name="T14" fmla="*/ 189 w 202"/>
                <a:gd name="T15" fmla="*/ 0 h 651"/>
                <a:gd name="T16" fmla="*/ 14 w 202"/>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51">
                  <a:moveTo>
                    <a:pt x="14" y="0"/>
                  </a:moveTo>
                  <a:cubicBezTo>
                    <a:pt x="6" y="0"/>
                    <a:pt x="0" y="5"/>
                    <a:pt x="0" y="13"/>
                  </a:cubicBezTo>
                  <a:cubicBezTo>
                    <a:pt x="0" y="638"/>
                    <a:pt x="0" y="638"/>
                    <a:pt x="0" y="638"/>
                  </a:cubicBezTo>
                  <a:cubicBezTo>
                    <a:pt x="0" y="646"/>
                    <a:pt x="6" y="651"/>
                    <a:pt x="14" y="651"/>
                  </a:cubicBezTo>
                  <a:cubicBezTo>
                    <a:pt x="189" y="651"/>
                    <a:pt x="189" y="651"/>
                    <a:pt x="189" y="651"/>
                  </a:cubicBezTo>
                  <a:cubicBezTo>
                    <a:pt x="197" y="651"/>
                    <a:pt x="202" y="646"/>
                    <a:pt x="202" y="638"/>
                  </a:cubicBezTo>
                  <a:cubicBezTo>
                    <a:pt x="202" y="13"/>
                    <a:pt x="202" y="13"/>
                    <a:pt x="202" y="13"/>
                  </a:cubicBezTo>
                  <a:cubicBezTo>
                    <a:pt x="202" y="5"/>
                    <a:pt x="197" y="0"/>
                    <a:pt x="189"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1" name="Freeform 29">
              <a:extLst>
                <a:ext uri="{FF2B5EF4-FFF2-40B4-BE49-F238E27FC236}">
                  <a16:creationId xmlns:a16="http://schemas.microsoft.com/office/drawing/2014/main" xmlns="" id="{E4BAFEB9-E5AD-4746-86BF-02561287840C}"/>
                </a:ext>
              </a:extLst>
            </p:cNvPr>
            <p:cNvSpPr>
              <a:spLocks/>
            </p:cNvSpPr>
            <p:nvPr/>
          </p:nvSpPr>
          <p:spPr bwMode="auto">
            <a:xfrm>
              <a:off x="-181" y="1649"/>
              <a:ext cx="101" cy="160"/>
            </a:xfrm>
            <a:custGeom>
              <a:avLst/>
              <a:gdLst>
                <a:gd name="T0" fmla="*/ 84 w 245"/>
                <a:gd name="T1" fmla="*/ 386 h 386"/>
                <a:gd name="T2" fmla="*/ 119 w 245"/>
                <a:gd name="T3" fmla="*/ 278 h 386"/>
                <a:gd name="T4" fmla="*/ 129 w 245"/>
                <a:gd name="T5" fmla="*/ 278 h 386"/>
                <a:gd name="T6" fmla="*/ 165 w 245"/>
                <a:gd name="T7" fmla="*/ 386 h 386"/>
                <a:gd name="T8" fmla="*/ 245 w 245"/>
                <a:gd name="T9" fmla="*/ 272 h 386"/>
                <a:gd name="T10" fmla="*/ 138 w 245"/>
                <a:gd name="T11" fmla="*/ 11 h 386"/>
                <a:gd name="T12" fmla="*/ 108 w 245"/>
                <a:gd name="T13" fmla="*/ 11 h 386"/>
                <a:gd name="T14" fmla="*/ 0 w 245"/>
                <a:gd name="T15" fmla="*/ 272 h 386"/>
                <a:gd name="T16" fmla="*/ 84 w 245"/>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86">
                  <a:moveTo>
                    <a:pt x="84" y="386"/>
                  </a:moveTo>
                  <a:cubicBezTo>
                    <a:pt x="89" y="359"/>
                    <a:pt x="111" y="297"/>
                    <a:pt x="119" y="278"/>
                  </a:cubicBezTo>
                  <a:cubicBezTo>
                    <a:pt x="121" y="272"/>
                    <a:pt x="127" y="272"/>
                    <a:pt x="129" y="278"/>
                  </a:cubicBezTo>
                  <a:cubicBezTo>
                    <a:pt x="140" y="297"/>
                    <a:pt x="162" y="359"/>
                    <a:pt x="165" y="386"/>
                  </a:cubicBezTo>
                  <a:cubicBezTo>
                    <a:pt x="210" y="369"/>
                    <a:pt x="245" y="324"/>
                    <a:pt x="245" y="272"/>
                  </a:cubicBezTo>
                  <a:cubicBezTo>
                    <a:pt x="245" y="221"/>
                    <a:pt x="170" y="73"/>
                    <a:pt x="138" y="11"/>
                  </a:cubicBezTo>
                  <a:cubicBezTo>
                    <a:pt x="132" y="0"/>
                    <a:pt x="113" y="0"/>
                    <a:pt x="108" y="11"/>
                  </a:cubicBezTo>
                  <a:cubicBezTo>
                    <a:pt x="76" y="73"/>
                    <a:pt x="0" y="219"/>
                    <a:pt x="0" y="272"/>
                  </a:cubicBezTo>
                  <a:cubicBezTo>
                    <a:pt x="0" y="326"/>
                    <a:pt x="35" y="367"/>
                    <a:pt x="84"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2" name="Freeform 30">
              <a:extLst>
                <a:ext uri="{FF2B5EF4-FFF2-40B4-BE49-F238E27FC236}">
                  <a16:creationId xmlns:a16="http://schemas.microsoft.com/office/drawing/2014/main" xmlns="" id="{A84AC432-5F28-4F97-9997-F9BDF2256E58}"/>
                </a:ext>
              </a:extLst>
            </p:cNvPr>
            <p:cNvSpPr>
              <a:spLocks/>
            </p:cNvSpPr>
            <p:nvPr/>
          </p:nvSpPr>
          <p:spPr bwMode="auto">
            <a:xfrm>
              <a:off x="111" y="1846"/>
              <a:ext cx="83" cy="269"/>
            </a:xfrm>
            <a:custGeom>
              <a:avLst/>
              <a:gdLst>
                <a:gd name="T0" fmla="*/ 13 w 202"/>
                <a:gd name="T1" fmla="*/ 0 h 651"/>
                <a:gd name="T2" fmla="*/ 0 w 202"/>
                <a:gd name="T3" fmla="*/ 13 h 651"/>
                <a:gd name="T4" fmla="*/ 0 w 202"/>
                <a:gd name="T5" fmla="*/ 638 h 651"/>
                <a:gd name="T6" fmla="*/ 13 w 202"/>
                <a:gd name="T7" fmla="*/ 651 h 651"/>
                <a:gd name="T8" fmla="*/ 189 w 202"/>
                <a:gd name="T9" fmla="*/ 651 h 651"/>
                <a:gd name="T10" fmla="*/ 202 w 202"/>
                <a:gd name="T11" fmla="*/ 638 h 651"/>
                <a:gd name="T12" fmla="*/ 202 w 202"/>
                <a:gd name="T13" fmla="*/ 13 h 651"/>
                <a:gd name="T14" fmla="*/ 189 w 202"/>
                <a:gd name="T15" fmla="*/ 0 h 651"/>
                <a:gd name="T16" fmla="*/ 13 w 202"/>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51">
                  <a:moveTo>
                    <a:pt x="13" y="0"/>
                  </a:moveTo>
                  <a:cubicBezTo>
                    <a:pt x="5" y="0"/>
                    <a:pt x="0" y="5"/>
                    <a:pt x="0" y="13"/>
                  </a:cubicBezTo>
                  <a:cubicBezTo>
                    <a:pt x="0" y="638"/>
                    <a:pt x="0" y="638"/>
                    <a:pt x="0" y="638"/>
                  </a:cubicBezTo>
                  <a:cubicBezTo>
                    <a:pt x="0" y="646"/>
                    <a:pt x="5" y="651"/>
                    <a:pt x="13" y="651"/>
                  </a:cubicBezTo>
                  <a:cubicBezTo>
                    <a:pt x="189" y="651"/>
                    <a:pt x="189" y="651"/>
                    <a:pt x="189" y="651"/>
                  </a:cubicBezTo>
                  <a:cubicBezTo>
                    <a:pt x="197" y="651"/>
                    <a:pt x="202" y="646"/>
                    <a:pt x="202" y="638"/>
                  </a:cubicBezTo>
                  <a:cubicBezTo>
                    <a:pt x="202" y="13"/>
                    <a:pt x="202" y="13"/>
                    <a:pt x="202" y="13"/>
                  </a:cubicBezTo>
                  <a:cubicBezTo>
                    <a:pt x="202" y="5"/>
                    <a:pt x="197" y="0"/>
                    <a:pt x="189"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3" name="Freeform 31">
              <a:extLst>
                <a:ext uri="{FF2B5EF4-FFF2-40B4-BE49-F238E27FC236}">
                  <a16:creationId xmlns:a16="http://schemas.microsoft.com/office/drawing/2014/main" xmlns="" id="{0FF7E06E-34A4-421C-B6BF-CD38551E8C05}"/>
                </a:ext>
              </a:extLst>
            </p:cNvPr>
            <p:cNvSpPr>
              <a:spLocks/>
            </p:cNvSpPr>
            <p:nvPr/>
          </p:nvSpPr>
          <p:spPr bwMode="auto">
            <a:xfrm>
              <a:off x="102" y="1649"/>
              <a:ext cx="101" cy="160"/>
            </a:xfrm>
            <a:custGeom>
              <a:avLst/>
              <a:gdLst>
                <a:gd name="T0" fmla="*/ 84 w 246"/>
                <a:gd name="T1" fmla="*/ 386 h 386"/>
                <a:gd name="T2" fmla="*/ 119 w 246"/>
                <a:gd name="T3" fmla="*/ 278 h 386"/>
                <a:gd name="T4" fmla="*/ 130 w 246"/>
                <a:gd name="T5" fmla="*/ 278 h 386"/>
                <a:gd name="T6" fmla="*/ 165 w 246"/>
                <a:gd name="T7" fmla="*/ 386 h 386"/>
                <a:gd name="T8" fmla="*/ 246 w 246"/>
                <a:gd name="T9" fmla="*/ 272 h 386"/>
                <a:gd name="T10" fmla="*/ 138 w 246"/>
                <a:gd name="T11" fmla="*/ 11 h 386"/>
                <a:gd name="T12" fmla="*/ 108 w 246"/>
                <a:gd name="T13" fmla="*/ 11 h 386"/>
                <a:gd name="T14" fmla="*/ 0 w 246"/>
                <a:gd name="T15" fmla="*/ 272 h 386"/>
                <a:gd name="T16" fmla="*/ 84 w 246"/>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86">
                  <a:moveTo>
                    <a:pt x="84" y="386"/>
                  </a:moveTo>
                  <a:cubicBezTo>
                    <a:pt x="89" y="359"/>
                    <a:pt x="111" y="297"/>
                    <a:pt x="119" y="278"/>
                  </a:cubicBezTo>
                  <a:cubicBezTo>
                    <a:pt x="122" y="272"/>
                    <a:pt x="127" y="272"/>
                    <a:pt x="130" y="278"/>
                  </a:cubicBezTo>
                  <a:cubicBezTo>
                    <a:pt x="141" y="297"/>
                    <a:pt x="162" y="359"/>
                    <a:pt x="165" y="386"/>
                  </a:cubicBezTo>
                  <a:cubicBezTo>
                    <a:pt x="211" y="369"/>
                    <a:pt x="246" y="324"/>
                    <a:pt x="246" y="272"/>
                  </a:cubicBezTo>
                  <a:cubicBezTo>
                    <a:pt x="246" y="221"/>
                    <a:pt x="170" y="73"/>
                    <a:pt x="138" y="11"/>
                  </a:cubicBezTo>
                  <a:cubicBezTo>
                    <a:pt x="132" y="0"/>
                    <a:pt x="114" y="0"/>
                    <a:pt x="108" y="11"/>
                  </a:cubicBezTo>
                  <a:cubicBezTo>
                    <a:pt x="76" y="73"/>
                    <a:pt x="0" y="219"/>
                    <a:pt x="0" y="272"/>
                  </a:cubicBezTo>
                  <a:cubicBezTo>
                    <a:pt x="0" y="326"/>
                    <a:pt x="35" y="367"/>
                    <a:pt x="84"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65" name="Group 34">
            <a:extLst>
              <a:ext uri="{FF2B5EF4-FFF2-40B4-BE49-F238E27FC236}">
                <a16:creationId xmlns:a16="http://schemas.microsoft.com/office/drawing/2014/main" xmlns="" id="{ACF705F8-2F97-4CD4-BBBA-2FEA61FF2C2B}"/>
              </a:ext>
            </a:extLst>
          </p:cNvPr>
          <p:cNvGrpSpPr>
            <a:grpSpLocks noChangeAspect="1"/>
          </p:cNvGrpSpPr>
          <p:nvPr/>
        </p:nvGrpSpPr>
        <p:grpSpPr bwMode="auto">
          <a:xfrm>
            <a:off x="1206501" y="5512173"/>
            <a:ext cx="354330" cy="352425"/>
            <a:chOff x="-458" y="3081"/>
            <a:chExt cx="930" cy="925"/>
          </a:xfrm>
          <a:solidFill>
            <a:schemeClr val="bg1"/>
          </a:solidFill>
        </p:grpSpPr>
        <p:sp>
          <p:nvSpPr>
            <p:cNvPr id="167" name="Freeform 35">
              <a:extLst>
                <a:ext uri="{FF2B5EF4-FFF2-40B4-BE49-F238E27FC236}">
                  <a16:creationId xmlns:a16="http://schemas.microsoft.com/office/drawing/2014/main" xmlns="" id="{F7A7FFDF-1CD9-4A66-8608-415CF2DB6B94}"/>
                </a:ext>
              </a:extLst>
            </p:cNvPr>
            <p:cNvSpPr>
              <a:spLocks noEditPoints="1"/>
            </p:cNvSpPr>
            <p:nvPr/>
          </p:nvSpPr>
          <p:spPr bwMode="auto">
            <a:xfrm>
              <a:off x="-458" y="3081"/>
              <a:ext cx="930" cy="925"/>
            </a:xfrm>
            <a:custGeom>
              <a:avLst/>
              <a:gdLst>
                <a:gd name="T0" fmla="*/ 0 w 2497"/>
                <a:gd name="T1" fmla="*/ 1075 h 2481"/>
                <a:gd name="T2" fmla="*/ 113 w 2497"/>
                <a:gd name="T3" fmla="*/ 593 h 2481"/>
                <a:gd name="T4" fmla="*/ 364 w 2497"/>
                <a:gd name="T5" fmla="*/ 275 h 2481"/>
                <a:gd name="T6" fmla="*/ 587 w 2497"/>
                <a:gd name="T7" fmla="*/ 121 h 2481"/>
                <a:gd name="T8" fmla="*/ 945 w 2497"/>
                <a:gd name="T9" fmla="*/ 16 h 2481"/>
                <a:gd name="T10" fmla="*/ 1366 w 2497"/>
                <a:gd name="T11" fmla="*/ 46 h 2481"/>
                <a:gd name="T12" fmla="*/ 1751 w 2497"/>
                <a:gd name="T13" fmla="*/ 248 h 2481"/>
                <a:gd name="T14" fmla="*/ 2096 w 2497"/>
                <a:gd name="T15" fmla="*/ 744 h 2481"/>
                <a:gd name="T16" fmla="*/ 2147 w 2497"/>
                <a:gd name="T17" fmla="*/ 1059 h 2481"/>
                <a:gd name="T18" fmla="*/ 2085 w 2497"/>
                <a:gd name="T19" fmla="*/ 1452 h 2481"/>
                <a:gd name="T20" fmla="*/ 1953 w 2497"/>
                <a:gd name="T21" fmla="*/ 1703 h 2481"/>
                <a:gd name="T22" fmla="*/ 1956 w 2497"/>
                <a:gd name="T23" fmla="*/ 1743 h 2481"/>
                <a:gd name="T24" fmla="*/ 2411 w 2497"/>
                <a:gd name="T25" fmla="*/ 2199 h 2481"/>
                <a:gd name="T26" fmla="*/ 2349 w 2497"/>
                <a:gd name="T27" fmla="*/ 2463 h 2481"/>
                <a:gd name="T28" fmla="*/ 2190 w 2497"/>
                <a:gd name="T29" fmla="*/ 2422 h 2481"/>
                <a:gd name="T30" fmla="*/ 1732 w 2497"/>
                <a:gd name="T31" fmla="*/ 1961 h 2481"/>
                <a:gd name="T32" fmla="*/ 1700 w 2497"/>
                <a:gd name="T33" fmla="*/ 1959 h 2481"/>
                <a:gd name="T34" fmla="*/ 1218 w 2497"/>
                <a:gd name="T35" fmla="*/ 2147 h 2481"/>
                <a:gd name="T36" fmla="*/ 673 w 2497"/>
                <a:gd name="T37" fmla="*/ 2083 h 2481"/>
                <a:gd name="T38" fmla="*/ 355 w 2497"/>
                <a:gd name="T39" fmla="*/ 1881 h 2481"/>
                <a:gd name="T40" fmla="*/ 105 w 2497"/>
                <a:gd name="T41" fmla="*/ 1552 h 2481"/>
                <a:gd name="T42" fmla="*/ 3 w 2497"/>
                <a:gd name="T43" fmla="*/ 1180 h 2481"/>
                <a:gd name="T44" fmla="*/ 0 w 2497"/>
                <a:gd name="T45" fmla="*/ 1075 h 2481"/>
                <a:gd name="T46" fmla="*/ 1840 w 2497"/>
                <a:gd name="T47" fmla="*/ 1083 h 2481"/>
                <a:gd name="T48" fmla="*/ 1080 w 2497"/>
                <a:gd name="T49" fmla="*/ 315 h 2481"/>
                <a:gd name="T50" fmla="*/ 307 w 2497"/>
                <a:gd name="T51" fmla="*/ 1078 h 2481"/>
                <a:gd name="T52" fmla="*/ 1075 w 2497"/>
                <a:gd name="T53" fmla="*/ 1848 h 2481"/>
                <a:gd name="T54" fmla="*/ 1840 w 2497"/>
                <a:gd name="T55" fmla="*/ 1083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97" h="2481">
                  <a:moveTo>
                    <a:pt x="0" y="1075"/>
                  </a:moveTo>
                  <a:cubicBezTo>
                    <a:pt x="0" y="911"/>
                    <a:pt x="35" y="746"/>
                    <a:pt x="113" y="593"/>
                  </a:cubicBezTo>
                  <a:cubicBezTo>
                    <a:pt x="175" y="469"/>
                    <a:pt x="261" y="367"/>
                    <a:pt x="364" y="275"/>
                  </a:cubicBezTo>
                  <a:cubicBezTo>
                    <a:pt x="431" y="213"/>
                    <a:pt x="506" y="162"/>
                    <a:pt x="587" y="121"/>
                  </a:cubicBezTo>
                  <a:cubicBezTo>
                    <a:pt x="700" y="65"/>
                    <a:pt x="819" y="27"/>
                    <a:pt x="945" y="16"/>
                  </a:cubicBezTo>
                  <a:cubicBezTo>
                    <a:pt x="1088" y="0"/>
                    <a:pt x="1228" y="8"/>
                    <a:pt x="1366" y="46"/>
                  </a:cubicBezTo>
                  <a:cubicBezTo>
                    <a:pt x="1509" y="86"/>
                    <a:pt x="1638" y="154"/>
                    <a:pt x="1751" y="248"/>
                  </a:cubicBezTo>
                  <a:cubicBezTo>
                    <a:pt x="1913" y="383"/>
                    <a:pt x="2031" y="544"/>
                    <a:pt x="2096" y="744"/>
                  </a:cubicBezTo>
                  <a:cubicBezTo>
                    <a:pt x="2128" y="846"/>
                    <a:pt x="2144" y="951"/>
                    <a:pt x="2147" y="1059"/>
                  </a:cubicBezTo>
                  <a:cubicBezTo>
                    <a:pt x="2150" y="1194"/>
                    <a:pt x="2131" y="1326"/>
                    <a:pt x="2085" y="1452"/>
                  </a:cubicBezTo>
                  <a:cubicBezTo>
                    <a:pt x="2053" y="1541"/>
                    <a:pt x="2007" y="1625"/>
                    <a:pt x="1953" y="1703"/>
                  </a:cubicBezTo>
                  <a:cubicBezTo>
                    <a:pt x="1934" y="1727"/>
                    <a:pt x="1934" y="1722"/>
                    <a:pt x="1956" y="1743"/>
                  </a:cubicBezTo>
                  <a:cubicBezTo>
                    <a:pt x="2107" y="1894"/>
                    <a:pt x="2260" y="2048"/>
                    <a:pt x="2411" y="2199"/>
                  </a:cubicBezTo>
                  <a:cubicBezTo>
                    <a:pt x="2497" y="2285"/>
                    <a:pt x="2462" y="2425"/>
                    <a:pt x="2349" y="2463"/>
                  </a:cubicBezTo>
                  <a:cubicBezTo>
                    <a:pt x="2290" y="2481"/>
                    <a:pt x="2236" y="2465"/>
                    <a:pt x="2190" y="2422"/>
                  </a:cubicBezTo>
                  <a:cubicBezTo>
                    <a:pt x="2039" y="2269"/>
                    <a:pt x="1886" y="2115"/>
                    <a:pt x="1732" y="1961"/>
                  </a:cubicBezTo>
                  <a:cubicBezTo>
                    <a:pt x="1721" y="1951"/>
                    <a:pt x="1713" y="1948"/>
                    <a:pt x="1700" y="1959"/>
                  </a:cubicBezTo>
                  <a:cubicBezTo>
                    <a:pt x="1554" y="2064"/>
                    <a:pt x="1395" y="2128"/>
                    <a:pt x="1218" y="2147"/>
                  </a:cubicBezTo>
                  <a:cubicBezTo>
                    <a:pt x="1032" y="2169"/>
                    <a:pt x="848" y="2153"/>
                    <a:pt x="673" y="2083"/>
                  </a:cubicBezTo>
                  <a:cubicBezTo>
                    <a:pt x="555" y="2034"/>
                    <a:pt x="450" y="1967"/>
                    <a:pt x="355" y="1881"/>
                  </a:cubicBezTo>
                  <a:cubicBezTo>
                    <a:pt x="250" y="1786"/>
                    <a:pt x="167" y="1679"/>
                    <a:pt x="105" y="1552"/>
                  </a:cubicBezTo>
                  <a:cubicBezTo>
                    <a:pt x="48" y="1433"/>
                    <a:pt x="16" y="1310"/>
                    <a:pt x="3" y="1180"/>
                  </a:cubicBezTo>
                  <a:cubicBezTo>
                    <a:pt x="0" y="1148"/>
                    <a:pt x="0" y="1116"/>
                    <a:pt x="0" y="1075"/>
                  </a:cubicBezTo>
                  <a:close/>
                  <a:moveTo>
                    <a:pt x="1840" y="1083"/>
                  </a:moveTo>
                  <a:cubicBezTo>
                    <a:pt x="1851" y="668"/>
                    <a:pt x="1492" y="318"/>
                    <a:pt x="1080" y="315"/>
                  </a:cubicBezTo>
                  <a:cubicBezTo>
                    <a:pt x="657" y="313"/>
                    <a:pt x="310" y="671"/>
                    <a:pt x="307" y="1078"/>
                  </a:cubicBezTo>
                  <a:cubicBezTo>
                    <a:pt x="307" y="1495"/>
                    <a:pt x="657" y="1848"/>
                    <a:pt x="1075" y="1848"/>
                  </a:cubicBezTo>
                  <a:cubicBezTo>
                    <a:pt x="1492" y="1848"/>
                    <a:pt x="1848" y="1495"/>
                    <a:pt x="1840" y="10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8" name="Freeform 36">
              <a:extLst>
                <a:ext uri="{FF2B5EF4-FFF2-40B4-BE49-F238E27FC236}">
                  <a16:creationId xmlns:a16="http://schemas.microsoft.com/office/drawing/2014/main" xmlns="" id="{A20A7267-5739-4B77-9B69-E53CC77EAA74}"/>
                </a:ext>
              </a:extLst>
            </p:cNvPr>
            <p:cNvSpPr>
              <a:spLocks/>
            </p:cNvSpPr>
            <p:nvPr/>
          </p:nvSpPr>
          <p:spPr bwMode="auto">
            <a:xfrm>
              <a:off x="-260" y="3276"/>
              <a:ext cx="403" cy="448"/>
            </a:xfrm>
            <a:custGeom>
              <a:avLst/>
              <a:gdLst>
                <a:gd name="T0" fmla="*/ 541 w 1083"/>
                <a:gd name="T1" fmla="*/ 1201 h 1201"/>
                <a:gd name="T2" fmla="*/ 215 w 1083"/>
                <a:gd name="T3" fmla="*/ 1112 h 1201"/>
                <a:gd name="T4" fmla="*/ 10 w 1083"/>
                <a:gd name="T5" fmla="*/ 919 h 1201"/>
                <a:gd name="T6" fmla="*/ 16 w 1083"/>
                <a:gd name="T7" fmla="*/ 897 h 1201"/>
                <a:gd name="T8" fmla="*/ 242 w 1083"/>
                <a:gd name="T9" fmla="*/ 811 h 1201"/>
                <a:gd name="T10" fmla="*/ 309 w 1083"/>
                <a:gd name="T11" fmla="*/ 784 h 1201"/>
                <a:gd name="T12" fmla="*/ 377 w 1083"/>
                <a:gd name="T13" fmla="*/ 706 h 1201"/>
                <a:gd name="T14" fmla="*/ 366 w 1083"/>
                <a:gd name="T15" fmla="*/ 641 h 1201"/>
                <a:gd name="T16" fmla="*/ 258 w 1083"/>
                <a:gd name="T17" fmla="*/ 382 h 1201"/>
                <a:gd name="T18" fmla="*/ 272 w 1083"/>
                <a:gd name="T19" fmla="*/ 197 h 1201"/>
                <a:gd name="T20" fmla="*/ 503 w 1083"/>
                <a:gd name="T21" fmla="*/ 5 h 1201"/>
                <a:gd name="T22" fmla="*/ 646 w 1083"/>
                <a:gd name="T23" fmla="*/ 24 h 1201"/>
                <a:gd name="T24" fmla="*/ 800 w 1083"/>
                <a:gd name="T25" fmla="*/ 205 h 1201"/>
                <a:gd name="T26" fmla="*/ 805 w 1083"/>
                <a:gd name="T27" fmla="*/ 417 h 1201"/>
                <a:gd name="T28" fmla="*/ 695 w 1083"/>
                <a:gd name="T29" fmla="*/ 649 h 1201"/>
                <a:gd name="T30" fmla="*/ 687 w 1083"/>
                <a:gd name="T31" fmla="*/ 679 h 1201"/>
                <a:gd name="T32" fmla="*/ 711 w 1083"/>
                <a:gd name="T33" fmla="*/ 746 h 1201"/>
                <a:gd name="T34" fmla="*/ 740 w 1083"/>
                <a:gd name="T35" fmla="*/ 773 h 1201"/>
                <a:gd name="T36" fmla="*/ 934 w 1083"/>
                <a:gd name="T37" fmla="*/ 848 h 1201"/>
                <a:gd name="T38" fmla="*/ 1045 w 1083"/>
                <a:gd name="T39" fmla="*/ 892 h 1201"/>
                <a:gd name="T40" fmla="*/ 1058 w 1083"/>
                <a:gd name="T41" fmla="*/ 943 h 1201"/>
                <a:gd name="T42" fmla="*/ 837 w 1083"/>
                <a:gd name="T43" fmla="*/ 1129 h 1201"/>
                <a:gd name="T44" fmla="*/ 611 w 1083"/>
                <a:gd name="T45" fmla="*/ 1193 h 1201"/>
                <a:gd name="T46" fmla="*/ 541 w 1083"/>
                <a:gd name="T47"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3" h="1201">
                  <a:moveTo>
                    <a:pt x="541" y="1201"/>
                  </a:moveTo>
                  <a:cubicBezTo>
                    <a:pt x="425" y="1201"/>
                    <a:pt x="315" y="1174"/>
                    <a:pt x="215" y="1112"/>
                  </a:cubicBezTo>
                  <a:cubicBezTo>
                    <a:pt x="134" y="1061"/>
                    <a:pt x="64" y="997"/>
                    <a:pt x="10" y="919"/>
                  </a:cubicBezTo>
                  <a:cubicBezTo>
                    <a:pt x="0" y="905"/>
                    <a:pt x="0" y="902"/>
                    <a:pt x="16" y="897"/>
                  </a:cubicBezTo>
                  <a:cubicBezTo>
                    <a:pt x="91" y="865"/>
                    <a:pt x="167" y="838"/>
                    <a:pt x="242" y="811"/>
                  </a:cubicBezTo>
                  <a:cubicBezTo>
                    <a:pt x="264" y="803"/>
                    <a:pt x="285" y="792"/>
                    <a:pt x="309" y="784"/>
                  </a:cubicBezTo>
                  <a:cubicBezTo>
                    <a:pt x="347" y="770"/>
                    <a:pt x="363" y="741"/>
                    <a:pt x="377" y="706"/>
                  </a:cubicBezTo>
                  <a:cubicBezTo>
                    <a:pt x="385" y="681"/>
                    <a:pt x="382" y="663"/>
                    <a:pt x="366" y="641"/>
                  </a:cubicBezTo>
                  <a:cubicBezTo>
                    <a:pt x="299" y="568"/>
                    <a:pt x="266" y="479"/>
                    <a:pt x="258" y="382"/>
                  </a:cubicBezTo>
                  <a:cubicBezTo>
                    <a:pt x="253" y="320"/>
                    <a:pt x="253" y="258"/>
                    <a:pt x="272" y="197"/>
                  </a:cubicBezTo>
                  <a:cubicBezTo>
                    <a:pt x="304" y="78"/>
                    <a:pt x="388" y="16"/>
                    <a:pt x="503" y="5"/>
                  </a:cubicBezTo>
                  <a:cubicBezTo>
                    <a:pt x="552" y="0"/>
                    <a:pt x="600" y="5"/>
                    <a:pt x="646" y="24"/>
                  </a:cubicBezTo>
                  <a:cubicBezTo>
                    <a:pt x="732" y="56"/>
                    <a:pt x="778" y="121"/>
                    <a:pt x="800" y="205"/>
                  </a:cubicBezTo>
                  <a:cubicBezTo>
                    <a:pt x="819" y="275"/>
                    <a:pt x="816" y="347"/>
                    <a:pt x="805" y="417"/>
                  </a:cubicBezTo>
                  <a:cubicBezTo>
                    <a:pt x="792" y="506"/>
                    <a:pt x="754" y="582"/>
                    <a:pt x="695" y="649"/>
                  </a:cubicBezTo>
                  <a:cubicBezTo>
                    <a:pt x="687" y="657"/>
                    <a:pt x="684" y="668"/>
                    <a:pt x="687" y="679"/>
                  </a:cubicBezTo>
                  <a:cubicBezTo>
                    <a:pt x="692" y="703"/>
                    <a:pt x="700" y="725"/>
                    <a:pt x="711" y="746"/>
                  </a:cubicBezTo>
                  <a:cubicBezTo>
                    <a:pt x="719" y="757"/>
                    <a:pt x="727" y="768"/>
                    <a:pt x="740" y="773"/>
                  </a:cubicBezTo>
                  <a:cubicBezTo>
                    <a:pt x="802" y="803"/>
                    <a:pt x="870" y="824"/>
                    <a:pt x="934" y="848"/>
                  </a:cubicBezTo>
                  <a:cubicBezTo>
                    <a:pt x="972" y="862"/>
                    <a:pt x="1010" y="878"/>
                    <a:pt x="1045" y="892"/>
                  </a:cubicBezTo>
                  <a:cubicBezTo>
                    <a:pt x="1083" y="908"/>
                    <a:pt x="1083" y="913"/>
                    <a:pt x="1058" y="943"/>
                  </a:cubicBezTo>
                  <a:cubicBezTo>
                    <a:pt x="999" y="1021"/>
                    <a:pt x="926" y="1086"/>
                    <a:pt x="837" y="1129"/>
                  </a:cubicBezTo>
                  <a:cubicBezTo>
                    <a:pt x="767" y="1166"/>
                    <a:pt x="692" y="1188"/>
                    <a:pt x="611" y="1193"/>
                  </a:cubicBezTo>
                  <a:cubicBezTo>
                    <a:pt x="587" y="1201"/>
                    <a:pt x="565" y="1201"/>
                    <a:pt x="541" y="1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28" name="Rectangle: Rounded Corners 125">
            <a:extLst>
              <a:ext uri="{FF2B5EF4-FFF2-40B4-BE49-F238E27FC236}">
                <a16:creationId xmlns:a16="http://schemas.microsoft.com/office/drawing/2014/main" xmlns="" id="{F5732EE3-857C-4920-AC4A-DBC57C567A99}"/>
              </a:ext>
            </a:extLst>
          </p:cNvPr>
          <p:cNvSpPr/>
          <p:nvPr/>
        </p:nvSpPr>
        <p:spPr>
          <a:xfrm>
            <a:off x="1110366" y="4356847"/>
            <a:ext cx="6337181" cy="732511"/>
          </a:xfrm>
          <a:prstGeom prst="roundRect">
            <a:avLst>
              <a:gd name="adj" fmla="val 0"/>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147470" y="4387913"/>
            <a:ext cx="6276014" cy="710964"/>
          </a:xfrm>
          <a:prstGeom prst="rect">
            <a:avLst/>
          </a:prstGeom>
        </p:spPr>
        <p:txBody>
          <a:bodyPr wrap="square">
            <a:spAutoFit/>
          </a:bodyPr>
          <a:lstStyle/>
          <a:p>
            <a:pPr>
              <a:lnSpc>
                <a:spcPct val="80000"/>
              </a:lnSpc>
              <a:spcAft>
                <a:spcPts val="0"/>
              </a:spcAft>
            </a:pPr>
            <a:r>
              <a:rPr lang="en-NZ"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NOTE</a:t>
            </a:r>
            <a:r>
              <a:rPr lang="en-NZ"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Interviewees were identified in the survey and screened for further participation via </a:t>
            </a:r>
            <a:r>
              <a:rPr lang="en-NZ" sz="1000"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telephone </a:t>
            </a:r>
            <a:r>
              <a:rPr lang="en-NZ"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recruitment. The majority of participants self-identified as moderate &amp; low knowledge around their rights/CGA (1 identified as high). No information regarding consumer protection was provided to interviewees in preparation for the interview; the emphasis was on their experience / problem and the invitation was to discuss their story. </a:t>
            </a:r>
            <a:r>
              <a:rPr lang="en-NZ" sz="1000"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Telephone </a:t>
            </a:r>
            <a:r>
              <a:rPr lang="en-NZ"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interviewees were required to do a pre-task (populate a template) to map their problem experience for reference in the interview..</a:t>
            </a:r>
            <a:endParaRPr lang="en-NZ" sz="1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Rectangle 129"/>
          <p:cNvSpPr/>
          <p:nvPr/>
        </p:nvSpPr>
        <p:spPr>
          <a:xfrm>
            <a:off x="3768233" y="1225783"/>
            <a:ext cx="278642" cy="224805"/>
          </a:xfrm>
          <a:prstGeom prst="rect">
            <a:avLst/>
          </a:prstGeom>
        </p:spPr>
        <p:txBody>
          <a:bodyPr wrap="square">
            <a:spAutoFit/>
          </a:bodyPr>
          <a:lstStyle/>
          <a:p>
            <a:pPr>
              <a:lnSpc>
                <a:spcPct val="80000"/>
              </a:lnSpc>
            </a:pPr>
            <a:r>
              <a:rPr lang="en-NZ" sz="1050" dirty="0" smtClean="0">
                <a:solidFill>
                  <a:schemeClr val="tx1">
                    <a:lumMod val="75000"/>
                  </a:schemeClr>
                </a:solidFill>
                <a:latin typeface="Calibri" panose="020F0502020204030204" pitchFamily="34" charset="0"/>
              </a:rPr>
              <a:t>*</a:t>
            </a:r>
            <a:endParaRPr lang="en-NZ" sz="900" baseline="30000" dirty="0">
              <a:solidFill>
                <a:schemeClr val="tx1">
                  <a:lumMod val="75000"/>
                </a:schemeClr>
              </a:solidFill>
              <a:latin typeface="Calibri" panose="020F0502020204030204" pitchFamily="34" charset="0"/>
            </a:endParaRPr>
          </a:p>
        </p:txBody>
      </p:sp>
      <p:sp>
        <p:nvSpPr>
          <p:cNvPr id="134" name="Rectangle 133"/>
          <p:cNvSpPr/>
          <p:nvPr/>
        </p:nvSpPr>
        <p:spPr>
          <a:xfrm>
            <a:off x="6695028" y="1237581"/>
            <a:ext cx="278642" cy="224805"/>
          </a:xfrm>
          <a:prstGeom prst="rect">
            <a:avLst/>
          </a:prstGeom>
        </p:spPr>
        <p:txBody>
          <a:bodyPr wrap="square">
            <a:spAutoFit/>
          </a:bodyPr>
          <a:lstStyle/>
          <a:p>
            <a:pPr>
              <a:lnSpc>
                <a:spcPct val="80000"/>
              </a:lnSpc>
            </a:pPr>
            <a:r>
              <a:rPr lang="en-NZ" sz="1050" dirty="0" smtClean="0">
                <a:solidFill>
                  <a:schemeClr val="tx1">
                    <a:lumMod val="75000"/>
                  </a:schemeClr>
                </a:solidFill>
                <a:latin typeface="Calibri" panose="020F0502020204030204" pitchFamily="34" charset="0"/>
              </a:rPr>
              <a:t>*</a:t>
            </a:r>
            <a:endParaRPr lang="en-NZ" sz="900" baseline="30000" dirty="0">
              <a:solidFill>
                <a:schemeClr val="tx1">
                  <a:lumMod val="75000"/>
                </a:schemeClr>
              </a:solidFill>
              <a:latin typeface="Calibri" panose="020F0502020204030204" pitchFamily="34" charset="0"/>
            </a:endParaRPr>
          </a:p>
        </p:txBody>
      </p:sp>
      <p:sp>
        <p:nvSpPr>
          <p:cNvPr id="135" name="Rectangle 134"/>
          <p:cNvSpPr/>
          <p:nvPr/>
        </p:nvSpPr>
        <p:spPr>
          <a:xfrm>
            <a:off x="9814127" y="1164525"/>
            <a:ext cx="278642" cy="224805"/>
          </a:xfrm>
          <a:prstGeom prst="rect">
            <a:avLst/>
          </a:prstGeom>
        </p:spPr>
        <p:txBody>
          <a:bodyPr wrap="square">
            <a:spAutoFit/>
          </a:bodyPr>
          <a:lstStyle/>
          <a:p>
            <a:pPr>
              <a:lnSpc>
                <a:spcPct val="80000"/>
              </a:lnSpc>
            </a:pPr>
            <a:r>
              <a:rPr lang="en-NZ" sz="1050" dirty="0" smtClean="0">
                <a:solidFill>
                  <a:schemeClr val="tx1">
                    <a:lumMod val="75000"/>
                  </a:schemeClr>
                </a:solidFill>
                <a:latin typeface="Calibri" panose="020F0502020204030204" pitchFamily="34" charset="0"/>
              </a:rPr>
              <a:t>*</a:t>
            </a:r>
            <a:endParaRPr lang="en-NZ" sz="900" baseline="30000" dirty="0">
              <a:solidFill>
                <a:schemeClr val="tx1">
                  <a:lumMod val="75000"/>
                </a:schemeClr>
              </a:solidFill>
              <a:latin typeface="Calibri" panose="020F0502020204030204" pitchFamily="34" charset="0"/>
            </a:endParaRPr>
          </a:p>
        </p:txBody>
      </p:sp>
      <p:sp>
        <p:nvSpPr>
          <p:cNvPr id="136" name="Rectangle 135"/>
          <p:cNvSpPr/>
          <p:nvPr/>
        </p:nvSpPr>
        <p:spPr>
          <a:xfrm>
            <a:off x="24666" y="6575388"/>
            <a:ext cx="7993422" cy="246221"/>
          </a:xfrm>
          <a:prstGeom prst="rect">
            <a:avLst/>
          </a:prstGeom>
        </p:spPr>
        <p:txBody>
          <a:bodyPr wrap="square">
            <a:spAutoFit/>
          </a:bodyPr>
          <a:lstStyle/>
          <a:p>
            <a:r>
              <a:rPr lang="en-NZ" sz="1000" dirty="0" smtClean="0">
                <a:solidFill>
                  <a:schemeClr val="bg1"/>
                </a:solidFill>
              </a:rPr>
              <a:t>* See Appendix C for topic guides and materials. Detailed consumer stories gathered in the research are provided in Appendix D.</a:t>
            </a:r>
            <a:endParaRPr lang="en-NZ" sz="1000" dirty="0">
              <a:solidFill>
                <a:schemeClr val="bg1"/>
              </a:solidFill>
            </a:endParaRPr>
          </a:p>
        </p:txBody>
      </p:sp>
    </p:spTree>
    <p:extLst>
      <p:ext uri="{BB962C8B-B14F-4D97-AF65-F5344CB8AC3E}">
        <p14:creationId xmlns:p14="http://schemas.microsoft.com/office/powerpoint/2010/main" val="27710520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C5BE09A-B391-4083-803A-AE65B087FCC0}"/>
              </a:ext>
            </a:extLst>
          </p:cNvPr>
          <p:cNvSpPr/>
          <p:nvPr/>
        </p:nvSpPr>
        <p:spPr>
          <a:xfrm>
            <a:off x="0" y="0"/>
            <a:ext cx="2803358" cy="6521116"/>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a:extLst>
              <a:ext uri="{FF2B5EF4-FFF2-40B4-BE49-F238E27FC236}">
                <a16:creationId xmlns:a16="http://schemas.microsoft.com/office/drawing/2014/main" xmlns="" id="{BBC7A961-A93A-48B7-BC4C-55A8E4B5516E}"/>
              </a:ext>
            </a:extLst>
          </p:cNvPr>
          <p:cNvPicPr>
            <a:picLocks noChangeAspect="1"/>
          </p:cNvPicPr>
          <p:nvPr/>
        </p:nvPicPr>
        <p:blipFill rotWithShape="1">
          <a:blip r:embed="rId2"/>
          <a:srcRect l="14192" r="10035"/>
          <a:stretch/>
        </p:blipFill>
        <p:spPr>
          <a:xfrm>
            <a:off x="-1" y="3394982"/>
            <a:ext cx="2743201" cy="3127738"/>
          </a:xfrm>
          <a:prstGeom prst="rect">
            <a:avLst/>
          </a:prstGeom>
        </p:spPr>
      </p:pic>
      <p:sp>
        <p:nvSpPr>
          <p:cNvPr id="8" name="Rectangle 7">
            <a:extLst>
              <a:ext uri="{FF2B5EF4-FFF2-40B4-BE49-F238E27FC236}">
                <a16:creationId xmlns:a16="http://schemas.microsoft.com/office/drawing/2014/main" xmlns="" id="{6BF147DD-7829-4231-8440-55D08DCE5056}"/>
              </a:ext>
            </a:extLst>
          </p:cNvPr>
          <p:cNvSpPr/>
          <p:nvPr/>
        </p:nvSpPr>
        <p:spPr>
          <a:xfrm>
            <a:off x="0" y="2911643"/>
            <a:ext cx="2743200" cy="493294"/>
          </a:xfrm>
          <a:prstGeom prst="rect">
            <a:avLst/>
          </a:prstGeom>
          <a:solidFill>
            <a:srgbClr val="14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xmlns="" id="{0A2D87D1-9332-456D-AA1D-AC96C8F33CBB}"/>
              </a:ext>
            </a:extLst>
          </p:cNvPr>
          <p:cNvSpPr/>
          <p:nvPr/>
        </p:nvSpPr>
        <p:spPr>
          <a:xfrm>
            <a:off x="84222" y="1583307"/>
            <a:ext cx="2499683" cy="1077218"/>
          </a:xfrm>
          <a:prstGeom prst="rect">
            <a:avLst/>
          </a:prstGeom>
        </p:spPr>
        <p:txBody>
          <a:bodyPr wrap="square">
            <a:spAutoFit/>
          </a:bodyPr>
          <a:lstStyle/>
          <a:p>
            <a:pPr algn="ctr"/>
            <a:r>
              <a:rPr lang="en-NZ" sz="3200" dirty="0" smtClean="0">
                <a:solidFill>
                  <a:schemeClr val="bg1"/>
                </a:solidFill>
                <a:latin typeface="Arial Black" panose="020B0A04020102020204" pitchFamily="34" charset="0"/>
              </a:rPr>
              <a:t>ALEX’S</a:t>
            </a:r>
          </a:p>
          <a:p>
            <a:pPr algn="ctr"/>
            <a:r>
              <a:rPr lang="en-NZ" sz="3200" dirty="0" smtClean="0">
                <a:solidFill>
                  <a:schemeClr val="bg1"/>
                </a:solidFill>
                <a:latin typeface="Arial Black" panose="020B0A04020102020204" pitchFamily="34" charset="0"/>
              </a:rPr>
              <a:t>STORY</a:t>
            </a:r>
            <a:endParaRPr lang="en-NZ" sz="3200" dirty="0">
              <a:solidFill>
                <a:schemeClr val="bg1"/>
              </a:solidFill>
              <a:latin typeface="Arial Black" panose="020B0A04020102020204" pitchFamily="34" charset="0"/>
            </a:endParaRPr>
          </a:p>
        </p:txBody>
      </p:sp>
      <p:grpSp>
        <p:nvGrpSpPr>
          <p:cNvPr id="16" name="Group 15">
            <a:extLst>
              <a:ext uri="{FF2B5EF4-FFF2-40B4-BE49-F238E27FC236}">
                <a16:creationId xmlns:a16="http://schemas.microsoft.com/office/drawing/2014/main" xmlns="" id="{34EB8A7B-26B8-4BA2-AF0A-3D605CC9B729}"/>
              </a:ext>
            </a:extLst>
          </p:cNvPr>
          <p:cNvGrpSpPr/>
          <p:nvPr/>
        </p:nvGrpSpPr>
        <p:grpSpPr>
          <a:xfrm>
            <a:off x="854242" y="469233"/>
            <a:ext cx="1016120" cy="953980"/>
            <a:chOff x="757989" y="1672390"/>
            <a:chExt cx="1016120" cy="953980"/>
          </a:xfrm>
        </p:grpSpPr>
        <p:sp>
          <p:nvSpPr>
            <p:cNvPr id="17" name="Rectangle 16">
              <a:extLst>
                <a:ext uri="{FF2B5EF4-FFF2-40B4-BE49-F238E27FC236}">
                  <a16:creationId xmlns:a16="http://schemas.microsoft.com/office/drawing/2014/main" xmlns="" id="{EE62953B-AAD8-45AC-B743-065A78EC4A91}"/>
                </a:ext>
              </a:extLst>
            </p:cNvPr>
            <p:cNvSpPr/>
            <p:nvPr/>
          </p:nvSpPr>
          <p:spPr>
            <a:xfrm>
              <a:off x="896946" y="1703040"/>
              <a:ext cx="877163" cy="923330"/>
            </a:xfrm>
            <a:prstGeom prst="rect">
              <a:avLst/>
            </a:prstGeom>
          </p:spPr>
          <p:txBody>
            <a:bodyPr wrap="none">
              <a:spAutoFit/>
            </a:bodyPr>
            <a:lstStyle/>
            <a:p>
              <a:r>
                <a:rPr lang="en-NZ" sz="5400" dirty="0">
                  <a:solidFill>
                    <a:schemeClr val="bg1"/>
                  </a:solidFill>
                  <a:latin typeface="Arial Black" panose="020B0A04020102020204" pitchFamily="34" charset="0"/>
                </a:rPr>
                <a:t>5 </a:t>
              </a:r>
              <a:endParaRPr lang="en-NZ" sz="5400" dirty="0"/>
            </a:p>
          </p:txBody>
        </p:sp>
        <p:sp>
          <p:nvSpPr>
            <p:cNvPr id="18" name="Oval 17">
              <a:extLst>
                <a:ext uri="{FF2B5EF4-FFF2-40B4-BE49-F238E27FC236}">
                  <a16:creationId xmlns:a16="http://schemas.microsoft.com/office/drawing/2014/main" xmlns="" id="{5BDAD9A0-9C35-4AB4-A239-64D5D55A82EA}"/>
                </a:ext>
              </a:extLst>
            </p:cNvPr>
            <p:cNvSpPr/>
            <p:nvPr/>
          </p:nvSpPr>
          <p:spPr>
            <a:xfrm>
              <a:off x="757989" y="1672390"/>
              <a:ext cx="938463" cy="93846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2" name="Rectangle 21">
            <a:extLst>
              <a:ext uri="{FF2B5EF4-FFF2-40B4-BE49-F238E27FC236}">
                <a16:creationId xmlns:a16="http://schemas.microsoft.com/office/drawing/2014/main" xmlns="" id="{3D1F9141-DD45-4D49-90B6-323D99810E32}"/>
              </a:ext>
            </a:extLst>
          </p:cNvPr>
          <p:cNvSpPr/>
          <p:nvPr/>
        </p:nvSpPr>
        <p:spPr>
          <a:xfrm>
            <a:off x="2743200" y="0"/>
            <a:ext cx="9448799" cy="651878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Connector 9">
            <a:extLst>
              <a:ext uri="{FF2B5EF4-FFF2-40B4-BE49-F238E27FC236}">
                <a16:creationId xmlns:a16="http://schemas.microsoft.com/office/drawing/2014/main" xmlns="" id="{3FC17170-DE0A-4CA5-AA13-C46AE9782C27}"/>
              </a:ext>
            </a:extLst>
          </p:cNvPr>
          <p:cNvCxnSpPr>
            <a:cxnSpLocks/>
          </p:cNvCxnSpPr>
          <p:nvPr/>
        </p:nvCxnSpPr>
        <p:spPr>
          <a:xfrm>
            <a:off x="2967465" y="0"/>
            <a:ext cx="0" cy="649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27ADC911-F653-46A4-B59F-EC8284B45344}"/>
              </a:ext>
            </a:extLst>
          </p:cNvPr>
          <p:cNvSpPr/>
          <p:nvPr/>
        </p:nvSpPr>
        <p:spPr>
          <a:xfrm>
            <a:off x="2885169" y="451537"/>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xmlns="" id="{6C84E521-2EB4-43A0-A63E-A04AD97BF195}"/>
              </a:ext>
            </a:extLst>
          </p:cNvPr>
          <p:cNvSpPr/>
          <p:nvPr/>
        </p:nvSpPr>
        <p:spPr>
          <a:xfrm>
            <a:off x="2885169" y="1626735"/>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xmlns="" id="{977F59EA-BDF7-4E6A-8C4D-5F58D3F0090D}"/>
              </a:ext>
            </a:extLst>
          </p:cNvPr>
          <p:cNvSpPr/>
          <p:nvPr/>
        </p:nvSpPr>
        <p:spPr>
          <a:xfrm>
            <a:off x="2885169" y="2982754"/>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a:extLst>
              <a:ext uri="{FF2B5EF4-FFF2-40B4-BE49-F238E27FC236}">
                <a16:creationId xmlns:a16="http://schemas.microsoft.com/office/drawing/2014/main" xmlns="" id="{81D81AE3-317C-43AB-8D2D-E8E710491E78}"/>
              </a:ext>
            </a:extLst>
          </p:cNvPr>
          <p:cNvSpPr/>
          <p:nvPr/>
        </p:nvSpPr>
        <p:spPr>
          <a:xfrm>
            <a:off x="2885169" y="4540441"/>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3080084" y="395668"/>
            <a:ext cx="8746156" cy="5924699"/>
          </a:xfrm>
          <a:prstGeom prst="rect">
            <a:avLst/>
          </a:prstGeom>
        </p:spPr>
        <p:txBody>
          <a:bodyPr wrap="square">
            <a:spAutoFit/>
          </a:bodyPr>
          <a:lstStyle/>
          <a:p>
            <a:pPr>
              <a:spcAft>
                <a:spcPts val="600"/>
              </a:spcAft>
            </a:pPr>
            <a:r>
              <a:rPr lang="en-NZ" sz="1400" dirty="0" smtClean="0">
                <a:solidFill>
                  <a:schemeClr val="tx1">
                    <a:lumMod val="65000"/>
                    <a:lumOff val="35000"/>
                  </a:schemeClr>
                </a:solidFill>
              </a:rPr>
              <a:t>Alex </a:t>
            </a:r>
            <a:r>
              <a:rPr lang="en-NZ" sz="1400" dirty="0">
                <a:solidFill>
                  <a:schemeClr val="tx1">
                    <a:lumMod val="65000"/>
                    <a:lumOff val="35000"/>
                  </a:schemeClr>
                </a:solidFill>
              </a:rPr>
              <a:t>is a single, young professional living with three of her friends in a flat. She went to Australia for a holiday and as a treat for herself, booked with one of the more expensive airlines and paid for the “full service” ticket that included better leg </a:t>
            </a:r>
            <a:r>
              <a:rPr lang="en-NZ" sz="1400" dirty="0" smtClean="0">
                <a:solidFill>
                  <a:schemeClr val="tx1">
                    <a:lumMod val="65000"/>
                    <a:lumOff val="35000"/>
                  </a:schemeClr>
                </a:solidFill>
              </a:rPr>
              <a:t>room, </a:t>
            </a:r>
            <a:r>
              <a:rPr lang="en-NZ" sz="1400" dirty="0">
                <a:solidFill>
                  <a:schemeClr val="tx1">
                    <a:lumMod val="65000"/>
                    <a:lumOff val="35000"/>
                  </a:schemeClr>
                </a:solidFill>
              </a:rPr>
              <a:t>in-flight entertainment, and a meal. On her return flight back to New Zealand, she was assigned a seat with a broken entertainment system. Upon notifying the flight attendant, she was told that there were no other seats for her to be shifted to and that the airline was sorry for the inconvenience. </a:t>
            </a:r>
          </a:p>
          <a:p>
            <a:pPr>
              <a:spcAft>
                <a:spcPts val="600"/>
              </a:spcAft>
            </a:pPr>
            <a:r>
              <a:rPr lang="en-NZ" sz="1400" dirty="0">
                <a:solidFill>
                  <a:schemeClr val="tx1">
                    <a:lumMod val="65000"/>
                    <a:lumOff val="35000"/>
                  </a:schemeClr>
                </a:solidFill>
              </a:rPr>
              <a:t>At the time, </a:t>
            </a:r>
            <a:r>
              <a:rPr lang="en-NZ" sz="1400" dirty="0" smtClean="0">
                <a:solidFill>
                  <a:schemeClr val="tx1">
                    <a:lumMod val="65000"/>
                    <a:lumOff val="35000"/>
                  </a:schemeClr>
                </a:solidFill>
              </a:rPr>
              <a:t>Alex </a:t>
            </a:r>
            <a:r>
              <a:rPr lang="en-NZ" sz="1400" dirty="0">
                <a:solidFill>
                  <a:schemeClr val="tx1">
                    <a:lumMod val="65000"/>
                    <a:lumOff val="35000"/>
                  </a:schemeClr>
                </a:solidFill>
              </a:rPr>
              <a:t>did not press the matter as she didn’t want “to create a fuss and cause a scene” but was left feeling frustrated that she didn’t receive something that she had paid a premium price for. When she got home, Alexis decided to get in touch with the airline’s front office via email; she didn’t know about the CGA specifically but felt that she was “entitled to what I paid for” and drew confidence from the fact that she had clear records of her seat and flight number to send to the airline. At the same time, </a:t>
            </a:r>
            <a:r>
              <a:rPr lang="en-NZ" sz="1400" dirty="0" smtClean="0">
                <a:solidFill>
                  <a:schemeClr val="tx1">
                    <a:lumMod val="65000"/>
                    <a:lumOff val="35000"/>
                  </a:schemeClr>
                </a:solidFill>
              </a:rPr>
              <a:t>Alex </a:t>
            </a:r>
            <a:r>
              <a:rPr lang="en-NZ" sz="1400" dirty="0">
                <a:solidFill>
                  <a:schemeClr val="tx1">
                    <a:lumMod val="65000"/>
                    <a:lumOff val="35000"/>
                  </a:schemeClr>
                </a:solidFill>
              </a:rPr>
              <a:t>felt that given the airline she flew with was well-known and reputable, they were bound to respond to her complaint and provide compensation.</a:t>
            </a:r>
          </a:p>
          <a:p>
            <a:pPr>
              <a:spcAft>
                <a:spcPts val="600"/>
              </a:spcAft>
            </a:pPr>
            <a:r>
              <a:rPr lang="en-NZ" sz="1400" dirty="0">
                <a:solidFill>
                  <a:schemeClr val="tx1">
                    <a:lumMod val="65000"/>
                    <a:lumOff val="35000"/>
                  </a:schemeClr>
                </a:solidFill>
              </a:rPr>
              <a:t>The airline responded by offering </a:t>
            </a:r>
            <a:r>
              <a:rPr lang="en-NZ" sz="1400" dirty="0" smtClean="0">
                <a:solidFill>
                  <a:schemeClr val="tx1">
                    <a:lumMod val="65000"/>
                    <a:lumOff val="35000"/>
                  </a:schemeClr>
                </a:solidFill>
              </a:rPr>
              <a:t>Alex </a:t>
            </a:r>
            <a:r>
              <a:rPr lang="en-NZ" sz="1400" dirty="0">
                <a:solidFill>
                  <a:schemeClr val="tx1">
                    <a:lumMod val="65000"/>
                    <a:lumOff val="35000"/>
                  </a:schemeClr>
                </a:solidFill>
              </a:rPr>
              <a:t>a considerable amount </a:t>
            </a:r>
            <a:r>
              <a:rPr lang="en-NZ" sz="1400" dirty="0" smtClean="0">
                <a:solidFill>
                  <a:schemeClr val="tx1">
                    <a:lumMod val="65000"/>
                    <a:lumOff val="35000"/>
                  </a:schemeClr>
                </a:solidFill>
              </a:rPr>
              <a:t>of air-miles </a:t>
            </a:r>
            <a:r>
              <a:rPr lang="en-NZ" sz="1400" dirty="0">
                <a:solidFill>
                  <a:schemeClr val="tx1">
                    <a:lumMod val="65000"/>
                    <a:lumOff val="35000"/>
                  </a:schemeClr>
                </a:solidFill>
              </a:rPr>
              <a:t>that she could redeem with them the next time she flew. At this point, </a:t>
            </a:r>
            <a:r>
              <a:rPr lang="en-NZ" sz="1400" dirty="0" smtClean="0">
                <a:solidFill>
                  <a:schemeClr val="tx1">
                    <a:lumMod val="65000"/>
                    <a:lumOff val="35000"/>
                  </a:schemeClr>
                </a:solidFill>
              </a:rPr>
              <a:t>Alex </a:t>
            </a:r>
            <a:r>
              <a:rPr lang="en-NZ" sz="1400" dirty="0">
                <a:solidFill>
                  <a:schemeClr val="tx1">
                    <a:lumMod val="65000"/>
                    <a:lumOff val="35000"/>
                  </a:schemeClr>
                </a:solidFill>
              </a:rPr>
              <a:t>felt justified in her decision to get in touch with the airline front office and happy that her complaint was looking likely to be resolved. However after the initial email from the airlines, </a:t>
            </a:r>
            <a:r>
              <a:rPr lang="en-NZ" sz="1400" dirty="0" smtClean="0">
                <a:solidFill>
                  <a:schemeClr val="tx1">
                    <a:lumMod val="65000"/>
                    <a:lumOff val="35000"/>
                  </a:schemeClr>
                </a:solidFill>
              </a:rPr>
              <a:t>Alex </a:t>
            </a:r>
            <a:r>
              <a:rPr lang="en-NZ" sz="1400" dirty="0">
                <a:solidFill>
                  <a:schemeClr val="tx1">
                    <a:lumMod val="65000"/>
                    <a:lumOff val="35000"/>
                  </a:schemeClr>
                </a:solidFill>
              </a:rPr>
              <a:t>didn’t receive any further communications from them and did not see the promised air-miles </a:t>
            </a:r>
            <a:r>
              <a:rPr lang="en-NZ" sz="1400" dirty="0" smtClean="0">
                <a:solidFill>
                  <a:schemeClr val="tx1">
                    <a:lumMod val="65000"/>
                    <a:lumOff val="35000"/>
                  </a:schemeClr>
                </a:solidFill>
              </a:rPr>
              <a:t>appear in </a:t>
            </a:r>
            <a:r>
              <a:rPr lang="en-NZ" sz="1400" dirty="0">
                <a:solidFill>
                  <a:schemeClr val="tx1">
                    <a:lumMod val="65000"/>
                    <a:lumOff val="35000"/>
                  </a:schemeClr>
                </a:solidFill>
              </a:rPr>
              <a:t>her frequent flier account. There was no reply despite repeated emails from </a:t>
            </a:r>
            <a:r>
              <a:rPr lang="en-NZ" sz="1400" dirty="0" smtClean="0">
                <a:solidFill>
                  <a:schemeClr val="tx1">
                    <a:lumMod val="65000"/>
                    <a:lumOff val="35000"/>
                  </a:schemeClr>
                </a:solidFill>
              </a:rPr>
              <a:t>Alex </a:t>
            </a:r>
            <a:r>
              <a:rPr lang="en-NZ" sz="1400" dirty="0">
                <a:solidFill>
                  <a:schemeClr val="tx1">
                    <a:lumMod val="65000"/>
                    <a:lumOff val="35000"/>
                  </a:schemeClr>
                </a:solidFill>
              </a:rPr>
              <a:t>and her frustration mounted as time went on. She felt this was “typical” of big companies ignoring complaints in the hope they went away and felt determined to see this through and make a point that </a:t>
            </a:r>
            <a:r>
              <a:rPr lang="en-NZ" sz="1400" dirty="0" smtClean="0">
                <a:solidFill>
                  <a:schemeClr val="tx1">
                    <a:lumMod val="65000"/>
                    <a:lumOff val="35000"/>
                  </a:schemeClr>
                </a:solidFill>
              </a:rPr>
              <a:t>customers </a:t>
            </a:r>
            <a:r>
              <a:rPr lang="en-NZ" sz="1400" dirty="0">
                <a:solidFill>
                  <a:schemeClr val="tx1">
                    <a:lumMod val="65000"/>
                    <a:lumOff val="35000"/>
                  </a:schemeClr>
                </a:solidFill>
              </a:rPr>
              <a:t>like her </a:t>
            </a:r>
            <a:r>
              <a:rPr lang="en-NZ" sz="1400" dirty="0" smtClean="0">
                <a:solidFill>
                  <a:schemeClr val="tx1">
                    <a:lumMod val="65000"/>
                    <a:lumOff val="35000"/>
                  </a:schemeClr>
                </a:solidFill>
              </a:rPr>
              <a:t>“couldn’t </a:t>
            </a:r>
            <a:r>
              <a:rPr lang="en-NZ" sz="1400" dirty="0">
                <a:solidFill>
                  <a:schemeClr val="tx1">
                    <a:lumMod val="65000"/>
                    <a:lumOff val="35000"/>
                  </a:schemeClr>
                </a:solidFill>
              </a:rPr>
              <a:t>be pushed around”.</a:t>
            </a:r>
          </a:p>
          <a:p>
            <a:pPr>
              <a:spcAft>
                <a:spcPts val="600"/>
              </a:spcAft>
            </a:pPr>
            <a:r>
              <a:rPr lang="en-NZ" sz="1400" dirty="0">
                <a:solidFill>
                  <a:schemeClr val="tx1">
                    <a:lumMod val="65000"/>
                    <a:lumOff val="35000"/>
                  </a:schemeClr>
                </a:solidFill>
              </a:rPr>
              <a:t>After four weeks of no reply, </a:t>
            </a:r>
            <a:r>
              <a:rPr lang="en-NZ" sz="1400" dirty="0" smtClean="0">
                <a:solidFill>
                  <a:schemeClr val="tx1">
                    <a:lumMod val="65000"/>
                    <a:lumOff val="35000"/>
                  </a:schemeClr>
                </a:solidFill>
              </a:rPr>
              <a:t>Alex </a:t>
            </a:r>
            <a:r>
              <a:rPr lang="en-NZ" sz="1400" dirty="0">
                <a:solidFill>
                  <a:schemeClr val="tx1">
                    <a:lumMod val="65000"/>
                    <a:lumOff val="35000"/>
                  </a:schemeClr>
                </a:solidFill>
              </a:rPr>
              <a:t>decided to send one final email and managed to find the email address of a senior manager at the airline front office. She copied her into the email and received a reply within two days from the front office with confirmation that her air-miles had been added to her frequent flier account. </a:t>
            </a:r>
            <a:r>
              <a:rPr lang="en-NZ" sz="1400" dirty="0" smtClean="0">
                <a:solidFill>
                  <a:schemeClr val="tx1">
                    <a:lumMod val="65000"/>
                    <a:lumOff val="35000"/>
                  </a:schemeClr>
                </a:solidFill>
              </a:rPr>
              <a:t>Alex </a:t>
            </a:r>
            <a:r>
              <a:rPr lang="en-NZ" sz="1400" dirty="0">
                <a:solidFill>
                  <a:schemeClr val="tx1">
                    <a:lumMod val="65000"/>
                    <a:lumOff val="35000"/>
                  </a:schemeClr>
                </a:solidFill>
              </a:rPr>
              <a:t>felt vindicated in her decision to pursue her complaint and draw the attention of a senior manager. She felt annoyed that she had to go through so much effort and decided that in the future, she would press the matter more forcefully when it happened rather than waiting. She also decided that she would contact a senior decision maker rather than email the standard complaints team as she felt the latter had no decision-making power and more often than not parked complaints while they were slowly escalated up the chain of command. </a:t>
            </a:r>
          </a:p>
        </p:txBody>
      </p:sp>
      <p:sp>
        <p:nvSpPr>
          <p:cNvPr id="19" name="Rectangle 18">
            <a:extLst>
              <a:ext uri="{FF2B5EF4-FFF2-40B4-BE49-F238E27FC236}">
                <a16:creationId xmlns:a16="http://schemas.microsoft.com/office/drawing/2014/main" xmlns="" id="{0B865E42-FFB6-43AA-976F-3B6496AB3937}"/>
              </a:ext>
            </a:extLst>
          </p:cNvPr>
          <p:cNvSpPr/>
          <p:nvPr/>
        </p:nvSpPr>
        <p:spPr>
          <a:xfrm>
            <a:off x="0" y="3396343"/>
            <a:ext cx="2743200" cy="31255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79849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2"/>
          <p:cNvSpPr txBox="1">
            <a:spLocks/>
          </p:cNvSpPr>
          <p:nvPr/>
        </p:nvSpPr>
        <p:spPr>
          <a:xfrm>
            <a:off x="307070" y="1732740"/>
            <a:ext cx="3184071" cy="444500"/>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spc="244">
                <a:solidFill>
                  <a:srgbClr val="C1AC5F"/>
                </a:solidFill>
                <a:latin typeface="Arial Black" panose="020B0A04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Arial Black" panose="020B0A04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Arial Black" panose="020B0A04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Arial Black" panose="020B0A04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Arial Black" panose="020B0A04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smtClean="0">
                <a:solidFill>
                  <a:srgbClr val="006272"/>
                </a:solidFill>
              </a:rPr>
              <a:t>Tim Hannan </a:t>
            </a:r>
          </a:p>
          <a:p>
            <a:r>
              <a:rPr lang="en-US" sz="1400" dirty="0" smtClean="0">
                <a:solidFill>
                  <a:srgbClr val="006272"/>
                </a:solidFill>
              </a:rPr>
              <a:t>&amp; </a:t>
            </a:r>
          </a:p>
          <a:p>
            <a:r>
              <a:rPr lang="en-US" sz="1400" dirty="0" smtClean="0">
                <a:solidFill>
                  <a:srgbClr val="006272"/>
                </a:solidFill>
              </a:rPr>
              <a:t>Michael Dunne</a:t>
            </a:r>
          </a:p>
        </p:txBody>
      </p:sp>
      <p:sp>
        <p:nvSpPr>
          <p:cNvPr id="3" name="Rectangle 2"/>
          <p:cNvSpPr/>
          <p:nvPr/>
        </p:nvSpPr>
        <p:spPr>
          <a:xfrm>
            <a:off x="307069" y="2459427"/>
            <a:ext cx="3434752" cy="2062103"/>
          </a:xfrm>
          <a:prstGeom prst="rect">
            <a:avLst/>
          </a:prstGeom>
        </p:spPr>
        <p:txBody>
          <a:bodyPr wrap="square">
            <a:spAutoFit/>
          </a:bodyPr>
          <a:lstStyle/>
          <a:p>
            <a:pPr algn="l"/>
            <a:r>
              <a:rPr lang="en-NZ" sz="1600" dirty="0" smtClean="0">
                <a:solidFill>
                  <a:schemeClr val="tx1">
                    <a:lumMod val="75000"/>
                    <a:lumOff val="25000"/>
                  </a:schemeClr>
                </a:solidFill>
              </a:rPr>
              <a:t>Colmar Brunton </a:t>
            </a:r>
          </a:p>
          <a:p>
            <a:pPr algn="l"/>
            <a:r>
              <a:rPr lang="en-NZ" sz="1600" dirty="0" smtClean="0">
                <a:solidFill>
                  <a:schemeClr val="tx1">
                    <a:lumMod val="75000"/>
                    <a:lumOff val="25000"/>
                  </a:schemeClr>
                </a:solidFill>
              </a:rPr>
              <a:t>a Kantar Millward Brown Company</a:t>
            </a:r>
          </a:p>
          <a:p>
            <a:pPr algn="l"/>
            <a:r>
              <a:rPr lang="en-NZ" sz="1600" dirty="0" smtClean="0">
                <a:solidFill>
                  <a:schemeClr val="tx1">
                    <a:lumMod val="75000"/>
                    <a:lumOff val="25000"/>
                  </a:schemeClr>
                </a:solidFill>
              </a:rPr>
              <a:t>Level 9, Legal House, </a:t>
            </a:r>
          </a:p>
          <a:p>
            <a:pPr algn="l"/>
            <a:r>
              <a:rPr lang="en-NZ" sz="1600" dirty="0" smtClean="0">
                <a:solidFill>
                  <a:schemeClr val="tx1">
                    <a:lumMod val="75000"/>
                    <a:lumOff val="25000"/>
                  </a:schemeClr>
                </a:solidFill>
              </a:rPr>
              <a:t>101 Lambton Quay, Wellington</a:t>
            </a:r>
          </a:p>
          <a:p>
            <a:pPr algn="l"/>
            <a:r>
              <a:rPr lang="en-NZ" sz="1600" dirty="0" smtClean="0">
                <a:solidFill>
                  <a:schemeClr val="tx1">
                    <a:lumMod val="75000"/>
                    <a:lumOff val="25000"/>
                  </a:schemeClr>
                </a:solidFill>
              </a:rPr>
              <a:t>PO Box 3622, Wellington 6140</a:t>
            </a:r>
          </a:p>
          <a:p>
            <a:pPr algn="l"/>
            <a:endParaRPr lang="en-NZ" sz="1600" dirty="0" smtClean="0">
              <a:solidFill>
                <a:schemeClr val="tx1">
                  <a:lumMod val="75000"/>
                  <a:lumOff val="25000"/>
                </a:schemeClr>
              </a:solidFill>
            </a:endParaRPr>
          </a:p>
          <a:p>
            <a:pPr algn="l"/>
            <a:r>
              <a:rPr lang="en-NZ" sz="1600" dirty="0" smtClean="0">
                <a:solidFill>
                  <a:schemeClr val="tx1">
                    <a:lumMod val="75000"/>
                    <a:lumOff val="25000"/>
                  </a:schemeClr>
                </a:solidFill>
              </a:rPr>
              <a:t>Phone (04) 913 3000 </a:t>
            </a:r>
          </a:p>
          <a:p>
            <a:pPr algn="l"/>
            <a:r>
              <a:rPr lang="en-NZ" sz="1600" dirty="0" smtClean="0">
                <a:solidFill>
                  <a:schemeClr val="tx1">
                    <a:lumMod val="75000"/>
                    <a:lumOff val="25000"/>
                  </a:schemeClr>
                </a:solidFill>
              </a:rPr>
              <a:t>www.colmarbrunton.co.nz</a:t>
            </a:r>
          </a:p>
        </p:txBody>
      </p:sp>
    </p:spTree>
    <p:extLst>
      <p:ext uri="{BB962C8B-B14F-4D97-AF65-F5344CB8AC3E}">
        <p14:creationId xmlns:p14="http://schemas.microsoft.com/office/powerpoint/2010/main" val="297876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793898"/>
            <a:ext cx="3923109" cy="1163395"/>
          </a:xfrm>
        </p:spPr>
        <p:txBody>
          <a:bodyPr/>
          <a:lstStyle/>
          <a:p>
            <a:r>
              <a:rPr lang="en-NZ" dirty="0" smtClean="0"/>
              <a:t>Knowledge of consumer rights and the Consumer Guarantees Act</a:t>
            </a:r>
            <a:endParaRPr lang="en-NZ" dirty="0"/>
          </a:p>
        </p:txBody>
      </p:sp>
    </p:spTree>
    <p:extLst>
      <p:ext uri="{BB962C8B-B14F-4D97-AF65-F5344CB8AC3E}">
        <p14:creationId xmlns:p14="http://schemas.microsoft.com/office/powerpoint/2010/main" val="147309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Self-Stated knowledge</a:t>
            </a:r>
            <a:endParaRPr lang="en-NZ" dirty="0"/>
          </a:p>
        </p:txBody>
      </p:sp>
      <p:sp>
        <p:nvSpPr>
          <p:cNvPr id="3" name="Text Placeholder 2"/>
          <p:cNvSpPr>
            <a:spLocks noGrp="1"/>
          </p:cNvSpPr>
          <p:nvPr>
            <p:ph type="body" sz="quarter" idx="10"/>
          </p:nvPr>
        </p:nvSpPr>
        <p:spPr>
          <a:xfrm>
            <a:off x="334297" y="670057"/>
            <a:ext cx="11591734" cy="443198"/>
          </a:xfrm>
        </p:spPr>
        <p:txBody>
          <a:bodyPr/>
          <a:lstStyle/>
          <a:p>
            <a:r>
              <a:rPr lang="en-NZ" dirty="0" smtClean="0"/>
              <a:t>Two-thirds (67%) of consumers think they know at least a moderate amount about their consumer rights and most (81%) believe they have at least a moderate understanding of the Consumer Guarantees Act itself. </a:t>
            </a:r>
            <a:endParaRPr lang="en-NZ" dirty="0"/>
          </a:p>
        </p:txBody>
      </p:sp>
      <p:cxnSp>
        <p:nvCxnSpPr>
          <p:cNvPr id="10" name="Straight Connector 9"/>
          <p:cNvCxnSpPr/>
          <p:nvPr/>
        </p:nvCxnSpPr>
        <p:spPr>
          <a:xfrm>
            <a:off x="321597" y="3868174"/>
            <a:ext cx="1152121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4297" y="1658910"/>
            <a:ext cx="3709862" cy="338554"/>
          </a:xfrm>
          <a:prstGeom prst="rect">
            <a:avLst/>
          </a:prstGeom>
        </p:spPr>
        <p:txBody>
          <a:bodyPr wrap="none">
            <a:spAutoFit/>
          </a:bodyPr>
          <a:lstStyle/>
          <a:p>
            <a:r>
              <a:rPr lang="en-NZ" sz="1600" b="1" dirty="0">
                <a:solidFill>
                  <a:schemeClr val="tx1">
                    <a:lumMod val="75000"/>
                    <a:lumOff val="25000"/>
                  </a:schemeClr>
                </a:solidFill>
              </a:rPr>
              <a:t>Self-stated knowledge of consumer rights</a:t>
            </a:r>
          </a:p>
        </p:txBody>
      </p:sp>
      <p:sp>
        <p:nvSpPr>
          <p:cNvPr id="15" name="Rectangle 14"/>
          <p:cNvSpPr/>
          <p:nvPr/>
        </p:nvSpPr>
        <p:spPr>
          <a:xfrm>
            <a:off x="321597" y="4099006"/>
            <a:ext cx="4886915" cy="338554"/>
          </a:xfrm>
          <a:prstGeom prst="rect">
            <a:avLst/>
          </a:prstGeom>
        </p:spPr>
        <p:txBody>
          <a:bodyPr wrap="none">
            <a:spAutoFit/>
          </a:bodyPr>
          <a:lstStyle/>
          <a:p>
            <a:r>
              <a:rPr lang="en-NZ" sz="1600" b="1" dirty="0">
                <a:solidFill>
                  <a:schemeClr val="tx1">
                    <a:lumMod val="75000"/>
                    <a:lumOff val="25000"/>
                  </a:schemeClr>
                </a:solidFill>
              </a:rPr>
              <a:t>Self-stated knowledge of the Consumer Guarantees Act</a:t>
            </a:r>
          </a:p>
        </p:txBody>
      </p:sp>
      <p:graphicFrame>
        <p:nvGraphicFramePr>
          <p:cNvPr id="16" name="Chart 15"/>
          <p:cNvGraphicFramePr/>
          <p:nvPr>
            <p:extLst>
              <p:ext uri="{D42A27DB-BD31-4B8C-83A1-F6EECF244321}">
                <p14:modId xmlns:p14="http://schemas.microsoft.com/office/powerpoint/2010/main" val="366178521"/>
              </p:ext>
            </p:extLst>
          </p:nvPr>
        </p:nvGraphicFramePr>
        <p:xfrm>
          <a:off x="-321790" y="2024731"/>
          <a:ext cx="12247821" cy="1634734"/>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p:nvPr/>
        </p:nvCxnSpPr>
        <p:spPr>
          <a:xfrm>
            <a:off x="605634" y="2324098"/>
            <a:ext cx="0" cy="1714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64724" y="2324098"/>
            <a:ext cx="0" cy="1714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2571" y="2324098"/>
            <a:ext cx="714030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54918" y="2231765"/>
            <a:ext cx="636401" cy="184666"/>
          </a:xfrm>
          <a:prstGeom prst="rect">
            <a:avLst/>
          </a:prstGeom>
          <a:solidFill>
            <a:schemeClr val="bg1">
              <a:lumMod val="95000"/>
            </a:schemeClr>
          </a:solidFill>
        </p:spPr>
        <p:txBody>
          <a:bodyPr vert="horz" wrap="square" lIns="0" tIns="0" rIns="0" bIns="0" rtlCol="0">
            <a:spAutoFit/>
          </a:bodyPr>
          <a:lstStyle/>
          <a:p>
            <a:pPr algn="ctr"/>
            <a:r>
              <a:rPr lang="en-NZ" sz="1200" dirty="0" smtClean="0">
                <a:solidFill>
                  <a:schemeClr val="tx1">
                    <a:lumMod val="75000"/>
                    <a:lumOff val="25000"/>
                  </a:schemeClr>
                </a:solidFill>
              </a:rPr>
              <a:t>Nett 67%</a:t>
            </a:r>
            <a:endParaRPr lang="en-NZ" sz="1200" dirty="0">
              <a:solidFill>
                <a:schemeClr val="tx1">
                  <a:lumMod val="75000"/>
                  <a:lumOff val="25000"/>
                </a:schemeClr>
              </a:solidFill>
            </a:endParaRPr>
          </a:p>
        </p:txBody>
      </p:sp>
      <p:sp>
        <p:nvSpPr>
          <p:cNvPr id="34" name="Rectangle 33"/>
          <p:cNvSpPr/>
          <p:nvPr/>
        </p:nvSpPr>
        <p:spPr>
          <a:xfrm>
            <a:off x="325695" y="1987683"/>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5"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All consumers (n=1,000</a:t>
            </a:r>
            <a:r>
              <a:rPr lang="en-US" sz="900" dirty="0" smtClean="0">
                <a:solidFill>
                  <a:schemeClr val="bg1"/>
                </a:solidFill>
                <a:latin typeface="Aril narrow"/>
              </a:rPr>
              <a:t>)</a:t>
            </a:r>
            <a:r>
              <a:rPr lang="en-US" sz="900" dirty="0">
                <a:solidFill>
                  <a:schemeClr val="bg1"/>
                </a:solidFill>
                <a:latin typeface="Aril narrow"/>
              </a:rPr>
              <a:t/>
            </a:r>
            <a:br>
              <a:rPr lang="en-US" sz="900" dirty="0">
                <a:solidFill>
                  <a:schemeClr val="bg1"/>
                </a:solidFill>
                <a:latin typeface="Aril narrow"/>
              </a:rPr>
            </a:br>
            <a:r>
              <a:rPr lang="en-US" sz="900" dirty="0">
                <a:solidFill>
                  <a:schemeClr val="bg1"/>
                </a:solidFill>
                <a:latin typeface="Aril narrow"/>
              </a:rPr>
              <a:t>Source: Q1_S1, Q1_S2</a:t>
            </a:r>
            <a:endParaRPr lang="en-NZ" sz="900" dirty="0">
              <a:solidFill>
                <a:schemeClr val="bg1"/>
              </a:solidFill>
              <a:latin typeface="Aril narrow"/>
            </a:endParaRPr>
          </a:p>
        </p:txBody>
      </p:sp>
      <p:graphicFrame>
        <p:nvGraphicFramePr>
          <p:cNvPr id="40" name="Chart 39"/>
          <p:cNvGraphicFramePr/>
          <p:nvPr>
            <p:extLst>
              <p:ext uri="{D42A27DB-BD31-4B8C-83A1-F6EECF244321}">
                <p14:modId xmlns:p14="http://schemas.microsoft.com/office/powerpoint/2010/main" val="1314774212"/>
              </p:ext>
            </p:extLst>
          </p:nvPr>
        </p:nvGraphicFramePr>
        <p:xfrm>
          <a:off x="-321790" y="4466707"/>
          <a:ext cx="12164602" cy="1634734"/>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Straight Connector 41"/>
          <p:cNvCxnSpPr/>
          <p:nvPr/>
        </p:nvCxnSpPr>
        <p:spPr>
          <a:xfrm>
            <a:off x="526259" y="4766074"/>
            <a:ext cx="0" cy="1714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367939" y="4766074"/>
            <a:ext cx="0" cy="17145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3400" y="4766074"/>
            <a:ext cx="88392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32315" y="4673741"/>
            <a:ext cx="636401" cy="184666"/>
          </a:xfrm>
          <a:prstGeom prst="rect">
            <a:avLst/>
          </a:prstGeom>
          <a:solidFill>
            <a:schemeClr val="bg1">
              <a:lumMod val="95000"/>
            </a:schemeClr>
          </a:solidFill>
        </p:spPr>
        <p:txBody>
          <a:bodyPr vert="horz" wrap="square" lIns="0" tIns="0" rIns="0" bIns="0" rtlCol="0">
            <a:spAutoFit/>
          </a:bodyPr>
          <a:lstStyle/>
          <a:p>
            <a:pPr algn="ctr"/>
            <a:r>
              <a:rPr lang="en-NZ" sz="1200" dirty="0" smtClean="0">
                <a:solidFill>
                  <a:schemeClr val="tx1">
                    <a:lumMod val="75000"/>
                    <a:lumOff val="25000"/>
                  </a:schemeClr>
                </a:solidFill>
              </a:rPr>
              <a:t>Nett 81%</a:t>
            </a:r>
            <a:endParaRPr lang="en-NZ" sz="1200" dirty="0">
              <a:solidFill>
                <a:schemeClr val="tx1">
                  <a:lumMod val="75000"/>
                  <a:lumOff val="25000"/>
                </a:schemeClr>
              </a:solidFill>
            </a:endParaRPr>
          </a:p>
        </p:txBody>
      </p:sp>
      <p:sp>
        <p:nvSpPr>
          <p:cNvPr id="46" name="Rectangle 45"/>
          <p:cNvSpPr/>
          <p:nvPr/>
        </p:nvSpPr>
        <p:spPr>
          <a:xfrm>
            <a:off x="325695" y="4458687"/>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23" name="Rectangle 22"/>
          <p:cNvSpPr/>
          <p:nvPr/>
        </p:nvSpPr>
        <p:spPr>
          <a:xfrm>
            <a:off x="7638135" y="4022061"/>
            <a:ext cx="4204677" cy="646331"/>
          </a:xfrm>
          <a:prstGeom prst="rect">
            <a:avLst/>
          </a:prstGeom>
          <a:solidFill>
            <a:schemeClr val="bg1"/>
          </a:solidFill>
          <a:ln>
            <a:noFill/>
          </a:ln>
        </p:spPr>
        <p:txBody>
          <a:bodyPr wrap="square">
            <a:spAutoFit/>
          </a:bodyPr>
          <a:lstStyle/>
          <a:p>
            <a:pPr algn="ctr"/>
            <a:r>
              <a:rPr lang="en-NZ" sz="1200" b="1" dirty="0">
                <a:solidFill>
                  <a:schemeClr val="tx1">
                    <a:lumMod val="50000"/>
                    <a:lumOff val="50000"/>
                  </a:schemeClr>
                </a:solidFill>
              </a:rPr>
              <a:t>Young </a:t>
            </a:r>
            <a:r>
              <a:rPr lang="en-NZ" sz="1200" b="1" dirty="0" smtClean="0">
                <a:solidFill>
                  <a:schemeClr val="tx1">
                    <a:lumMod val="50000"/>
                    <a:lumOff val="50000"/>
                  </a:schemeClr>
                </a:solidFill>
              </a:rPr>
              <a:t>people aged 18-26 </a:t>
            </a:r>
            <a:r>
              <a:rPr lang="en-NZ" sz="1200" dirty="0" smtClean="0">
                <a:solidFill>
                  <a:schemeClr val="tx1">
                    <a:lumMod val="50000"/>
                    <a:lumOff val="50000"/>
                  </a:schemeClr>
                </a:solidFill>
              </a:rPr>
              <a:t>are </a:t>
            </a:r>
            <a:r>
              <a:rPr lang="en-NZ" sz="1200" u="sng" dirty="0" smtClean="0">
                <a:solidFill>
                  <a:schemeClr val="tx1">
                    <a:lumMod val="50000"/>
                    <a:lumOff val="50000"/>
                  </a:schemeClr>
                </a:solidFill>
              </a:rPr>
              <a:t>more likely</a:t>
            </a:r>
            <a:r>
              <a:rPr lang="en-NZ" sz="1200" dirty="0" smtClean="0">
                <a:solidFill>
                  <a:schemeClr val="tx1">
                    <a:lumMod val="50000"/>
                    <a:lumOff val="50000"/>
                  </a:schemeClr>
                </a:solidFill>
              </a:rPr>
              <a:t> than average to say they have a </a:t>
            </a:r>
            <a:r>
              <a:rPr lang="en-NZ" sz="1200" u="sng" dirty="0" smtClean="0">
                <a:solidFill>
                  <a:schemeClr val="tx1">
                    <a:lumMod val="50000"/>
                    <a:lumOff val="50000"/>
                  </a:schemeClr>
                </a:solidFill>
              </a:rPr>
              <a:t>high level of knowledge about the CGA </a:t>
            </a:r>
            <a:r>
              <a:rPr lang="en-NZ" sz="1200" dirty="0" smtClean="0">
                <a:solidFill>
                  <a:schemeClr val="tx1">
                    <a:lumMod val="50000"/>
                    <a:lumOff val="50000"/>
                  </a:schemeClr>
                </a:solidFill>
              </a:rPr>
              <a:t>(rating a ‘4’ or ‘5’ out of 5) – 34% compared to 24% on average.</a:t>
            </a:r>
          </a:p>
        </p:txBody>
      </p:sp>
    </p:spTree>
    <p:extLst>
      <p:ext uri="{BB962C8B-B14F-4D97-AF65-F5344CB8AC3E}">
        <p14:creationId xmlns:p14="http://schemas.microsoft.com/office/powerpoint/2010/main" val="34245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MUCH DO PEOPLE ACTUALLY KNOW?</a:t>
            </a:r>
            <a:endParaRPr lang="en-NZ" dirty="0"/>
          </a:p>
        </p:txBody>
      </p:sp>
      <p:sp>
        <p:nvSpPr>
          <p:cNvPr id="3" name="Text Placeholder 2"/>
          <p:cNvSpPr>
            <a:spLocks noGrp="1"/>
          </p:cNvSpPr>
          <p:nvPr>
            <p:ph type="body" sz="quarter" idx="10"/>
          </p:nvPr>
        </p:nvSpPr>
        <p:spPr>
          <a:xfrm>
            <a:off x="334297" y="712502"/>
            <a:ext cx="11591734" cy="581698"/>
          </a:xfrm>
        </p:spPr>
        <p:txBody>
          <a:bodyPr/>
          <a:lstStyle/>
          <a:p>
            <a:r>
              <a:rPr lang="en-NZ" sz="1400" dirty="0" smtClean="0"/>
              <a:t>Most consumers (87%) know that sellers are obliged to replace, refund, or repair faulty products, regardless of whether they were discounted or not. But consumers appear to have a lower level of knowledge around how the guarantees relate to services, as well as whether the guarantees would apply after a warranty has run out.</a:t>
            </a:r>
            <a:endParaRPr lang="en-NZ" sz="1400" dirty="0"/>
          </a:p>
        </p:txBody>
      </p:sp>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 name="Chart 4"/>
          <p:cNvGraphicFramePr/>
          <p:nvPr>
            <p:extLst>
              <p:ext uri="{D42A27DB-BD31-4B8C-83A1-F6EECF244321}">
                <p14:modId xmlns:p14="http://schemas.microsoft.com/office/powerpoint/2010/main" val="3744695456"/>
              </p:ext>
            </p:extLst>
          </p:nvPr>
        </p:nvGraphicFramePr>
        <p:xfrm>
          <a:off x="8702686" y="1758804"/>
          <a:ext cx="2754011" cy="4565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29741830"/>
              </p:ext>
            </p:extLst>
          </p:nvPr>
        </p:nvGraphicFramePr>
        <p:xfrm>
          <a:off x="3638743" y="1862200"/>
          <a:ext cx="4987164" cy="4302494"/>
        </p:xfrm>
        <a:graphic>
          <a:graphicData uri="http://schemas.openxmlformats.org/drawingml/2006/table">
            <a:tbl>
              <a:tblPr bandRow="1">
                <a:tableStyleId>{5C22544A-7EE6-4342-B048-85BDC9FD1C3A}</a:tableStyleId>
              </a:tblPr>
              <a:tblGrid>
                <a:gridCol w="4987164"/>
              </a:tblGrid>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If you buy something on sale at a discounted price and then you find it’s faulty – the shopkeeper has to replace, refund or repair it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If you arrange for an electrician to install some new lights in your home and they do some extra work he/she thinks is necessary without asking you first, you still have to pay for that work</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While a builder is installing a new window in your home you accidently drop a hammer onto it and it cracks. You are entitled to a remedy under the Consumer Guarantees Act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You hire a plumber to fix several burst pipes for a fixed cost. After the plumber finishes one of the pipes is still leaking. You have the right to pay a reduced amount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You notice an oil leak shortly after having your car fully serviced. You go to a different mechanic to get the leak fixed. You have the right to a partial refund from the first mechanic for not properly completing the original service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If your fridge breaks down a month or so after the manufacturer’s 12 month warranty has run out, the store still has to repair it free of charge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4642">
                <a:tc>
                  <a:txBody>
                    <a:bodyPr/>
                    <a:lstStyle/>
                    <a:p>
                      <a:pPr algn="r" fontAlgn="t"/>
                      <a:r>
                        <a:rPr lang="en-NZ" sz="1100" b="0" i="0" u="none" strike="noStrike" dirty="0">
                          <a:solidFill>
                            <a:schemeClr val="tx1">
                              <a:lumMod val="75000"/>
                              <a:lumOff val="25000"/>
                            </a:schemeClr>
                          </a:solidFill>
                          <a:effectLst/>
                          <a:latin typeface="Calibri" panose="020F0502020204030204" pitchFamily="34" charset="0"/>
                        </a:rPr>
                        <a:t>You hire a moving service, without first being given the rates. After the move, you see that the invoiced amount is three times higher than any competitor’s rate for the same service. You must pay the full cost as the service was already carried out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All consumers (n=1,000</a:t>
            </a:r>
            <a:r>
              <a:rPr lang="en-US" sz="900" dirty="0" smtClean="0">
                <a:solidFill>
                  <a:schemeClr val="bg1"/>
                </a:solidFill>
                <a:latin typeface="Aril narrow"/>
              </a:rPr>
              <a:t>)</a:t>
            </a:r>
          </a:p>
          <a:p>
            <a:r>
              <a:rPr lang="en-US" sz="900" dirty="0">
                <a:solidFill>
                  <a:schemeClr val="bg1"/>
                </a:solidFill>
                <a:latin typeface="Aril narrow"/>
              </a:rPr>
              <a:t>Source: Q3</a:t>
            </a:r>
            <a:endParaRPr lang="en-NZ" sz="900" dirty="0">
              <a:solidFill>
                <a:schemeClr val="bg1"/>
              </a:solidFill>
              <a:latin typeface="Aril narrow"/>
            </a:endParaRPr>
          </a:p>
        </p:txBody>
      </p:sp>
      <p:sp>
        <p:nvSpPr>
          <p:cNvPr id="14" name="Rectangle 13"/>
          <p:cNvSpPr/>
          <p:nvPr/>
        </p:nvSpPr>
        <p:spPr>
          <a:xfrm>
            <a:off x="8689986" y="1581638"/>
            <a:ext cx="1466747" cy="276999"/>
          </a:xfrm>
          <a:prstGeom prst="rect">
            <a:avLst/>
          </a:prstGeom>
        </p:spPr>
        <p:txBody>
          <a:bodyPr wrap="none">
            <a:spAutoFit/>
          </a:bodyPr>
          <a:lstStyle/>
          <a:p>
            <a:pPr algn="ctr" fontAlgn="b"/>
            <a:r>
              <a:rPr lang="en-NZ" sz="1200" dirty="0" smtClean="0">
                <a:solidFill>
                  <a:schemeClr val="tx1">
                    <a:lumMod val="75000"/>
                    <a:lumOff val="25000"/>
                  </a:schemeClr>
                </a:solidFill>
              </a:rPr>
              <a:t>% who were correct</a:t>
            </a:r>
            <a:endParaRPr lang="en-NZ" sz="1200" dirty="0">
              <a:solidFill>
                <a:schemeClr val="tx1">
                  <a:lumMod val="75000"/>
                  <a:lumOff val="25000"/>
                </a:schemeClr>
              </a:solidFill>
            </a:endParaRPr>
          </a:p>
        </p:txBody>
      </p:sp>
      <p:sp>
        <p:nvSpPr>
          <p:cNvPr id="17" name="Rectangle 16"/>
          <p:cNvSpPr/>
          <p:nvPr/>
        </p:nvSpPr>
        <p:spPr>
          <a:xfrm>
            <a:off x="7390022" y="1538161"/>
            <a:ext cx="1331390" cy="338554"/>
          </a:xfrm>
          <a:prstGeom prst="rect">
            <a:avLst/>
          </a:prstGeom>
        </p:spPr>
        <p:txBody>
          <a:bodyPr wrap="none">
            <a:spAutoFit/>
          </a:bodyPr>
          <a:lstStyle/>
          <a:p>
            <a:r>
              <a:rPr lang="en-NZ" sz="1600" b="1" dirty="0">
                <a:solidFill>
                  <a:schemeClr val="tx1">
                    <a:lumMod val="75000"/>
                    <a:lumOff val="25000"/>
                  </a:schemeClr>
                </a:solidFill>
              </a:rPr>
              <a:t>True or false?</a:t>
            </a:r>
          </a:p>
        </p:txBody>
      </p:sp>
      <p:sp>
        <p:nvSpPr>
          <p:cNvPr id="10" name="Rectangle 9">
            <a:extLst>
              <a:ext uri="{FF2B5EF4-FFF2-40B4-BE49-F238E27FC236}">
                <a16:creationId xmlns:a16="http://schemas.microsoft.com/office/drawing/2014/main" xmlns="" id="{153ED36E-E862-4A87-BBEF-EFDCFC541B22}"/>
              </a:ext>
            </a:extLst>
          </p:cNvPr>
          <p:cNvSpPr/>
          <p:nvPr/>
        </p:nvSpPr>
        <p:spPr>
          <a:xfrm>
            <a:off x="1" y="1399032"/>
            <a:ext cx="3231472" cy="4958225"/>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11" name="Content Placeholder 1"/>
          <p:cNvSpPr txBox="1">
            <a:spLocks/>
          </p:cNvSpPr>
          <p:nvPr/>
        </p:nvSpPr>
        <p:spPr>
          <a:xfrm>
            <a:off x="334298" y="2790407"/>
            <a:ext cx="2817276" cy="2694653"/>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NZ" sz="1600" dirty="0">
                <a:solidFill>
                  <a:schemeClr val="bg1"/>
                </a:solidFill>
              </a:rPr>
              <a:t>To assess how well consumers’ perceived knowledge matches their actual knowledge, MBIE crafted some consumer problem scenarios. </a:t>
            </a:r>
            <a:endParaRPr lang="en-NZ" sz="1600" dirty="0" smtClean="0">
              <a:solidFill>
                <a:schemeClr val="bg1"/>
              </a:solidFill>
            </a:endParaRPr>
          </a:p>
          <a:p>
            <a:pPr>
              <a:spcBef>
                <a:spcPts val="600"/>
              </a:spcBef>
            </a:pPr>
            <a:r>
              <a:rPr lang="en-NZ" sz="1600" dirty="0" smtClean="0">
                <a:solidFill>
                  <a:schemeClr val="bg1"/>
                </a:solidFill>
              </a:rPr>
              <a:t>Respondents </a:t>
            </a:r>
            <a:r>
              <a:rPr lang="en-NZ" sz="1600" dirty="0">
                <a:solidFill>
                  <a:schemeClr val="bg1"/>
                </a:solidFill>
              </a:rPr>
              <a:t>had to indicate whether they thought each statement was true or false</a:t>
            </a:r>
            <a:r>
              <a:rPr lang="en-NZ" sz="1600" i="1" dirty="0">
                <a:solidFill>
                  <a:schemeClr val="bg1"/>
                </a:solidFill>
              </a:rPr>
              <a:t>.</a:t>
            </a:r>
          </a:p>
          <a:p>
            <a:pPr>
              <a:spcBef>
                <a:spcPts val="600"/>
              </a:spcBef>
            </a:pPr>
            <a:r>
              <a:rPr lang="en-NZ" dirty="0">
                <a:solidFill>
                  <a:schemeClr val="bg1"/>
                </a:solidFill>
              </a:rPr>
              <a:t>	</a:t>
            </a:r>
          </a:p>
          <a:p>
            <a:pPr>
              <a:spcBef>
                <a:spcPts val="600"/>
              </a:spcBef>
            </a:pPr>
            <a:endParaRPr lang="en-NZ" dirty="0">
              <a:solidFill>
                <a:schemeClr val="bg1"/>
              </a:solidFill>
            </a:endParaRPr>
          </a:p>
        </p:txBody>
      </p:sp>
    </p:spTree>
    <p:extLst>
      <p:ext uri="{BB962C8B-B14F-4D97-AF65-F5344CB8AC3E}">
        <p14:creationId xmlns:p14="http://schemas.microsoft.com/office/powerpoint/2010/main" val="77246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Oval 23"/>
          <p:cNvSpPr/>
          <p:nvPr/>
        </p:nvSpPr>
        <p:spPr>
          <a:xfrm>
            <a:off x="1842192" y="2150190"/>
            <a:ext cx="3962233" cy="3962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Number of true or false Scenarios correct</a:t>
            </a:r>
            <a:endParaRPr lang="en-NZ" dirty="0"/>
          </a:p>
        </p:txBody>
      </p:sp>
      <p:sp>
        <p:nvSpPr>
          <p:cNvPr id="3" name="Text Placeholder 2"/>
          <p:cNvSpPr>
            <a:spLocks noGrp="1"/>
          </p:cNvSpPr>
          <p:nvPr>
            <p:ph type="body" sz="quarter" idx="10"/>
          </p:nvPr>
        </p:nvSpPr>
        <p:spPr>
          <a:xfrm>
            <a:off x="334297" y="728038"/>
            <a:ext cx="11591734" cy="443198"/>
          </a:xfrm>
        </p:spPr>
        <p:txBody>
          <a:bodyPr/>
          <a:lstStyle/>
          <a:p>
            <a:r>
              <a:rPr lang="en-NZ" dirty="0" smtClean="0"/>
              <a:t>Most consumers have some knowledge of their rights under the CGA (73% answer 3 to 5 scenarios correctly), but very few have complete knowledge – 6% answer 6 or 7 scenarios correctly. </a:t>
            </a:r>
            <a:endParaRPr lang="en-NZ" dirty="0"/>
          </a:p>
        </p:txBody>
      </p:sp>
      <p:graphicFrame>
        <p:nvGraphicFramePr>
          <p:cNvPr id="17" name="Chart 16"/>
          <p:cNvGraphicFramePr/>
          <p:nvPr>
            <p:extLst>
              <p:ext uri="{D42A27DB-BD31-4B8C-83A1-F6EECF244321}">
                <p14:modId xmlns:p14="http://schemas.microsoft.com/office/powerpoint/2010/main" val="2996860467"/>
              </p:ext>
            </p:extLst>
          </p:nvPr>
        </p:nvGraphicFramePr>
        <p:xfrm>
          <a:off x="899198" y="2028677"/>
          <a:ext cx="6307890" cy="420526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a:xfrm>
            <a:off x="184708" y="1530041"/>
            <a:ext cx="3709862" cy="338554"/>
          </a:xfrm>
          <a:prstGeom prst="rect">
            <a:avLst/>
          </a:prstGeom>
        </p:spPr>
        <p:txBody>
          <a:bodyPr wrap="none">
            <a:spAutoFit/>
          </a:bodyPr>
          <a:lstStyle/>
          <a:p>
            <a:r>
              <a:rPr lang="en-NZ" sz="1600" b="1" dirty="0">
                <a:solidFill>
                  <a:schemeClr val="tx1">
                    <a:lumMod val="75000"/>
                    <a:lumOff val="25000"/>
                  </a:schemeClr>
                </a:solidFill>
              </a:rPr>
              <a:t>Number of scenarios answered correctly</a:t>
            </a:r>
          </a:p>
        </p:txBody>
      </p:sp>
      <p:sp>
        <p:nvSpPr>
          <p:cNvPr id="25" name="Oval 24"/>
          <p:cNvSpPr/>
          <p:nvPr/>
        </p:nvSpPr>
        <p:spPr>
          <a:xfrm>
            <a:off x="3096150" y="3404148"/>
            <a:ext cx="1454316" cy="14543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All consumers (n=1,000</a:t>
            </a:r>
            <a:r>
              <a:rPr lang="en-US" sz="900" dirty="0" smtClean="0">
                <a:solidFill>
                  <a:schemeClr val="bg1"/>
                </a:solidFill>
                <a:latin typeface="Aril narrow"/>
              </a:rPr>
              <a:t>)</a:t>
            </a:r>
          </a:p>
          <a:p>
            <a:r>
              <a:rPr lang="en-US" sz="900" dirty="0">
                <a:solidFill>
                  <a:schemeClr val="bg1"/>
                </a:solidFill>
                <a:latin typeface="Aril narrow"/>
              </a:rPr>
              <a:t>Source: Q3_S1</a:t>
            </a:r>
            <a:endParaRPr lang="en-NZ" sz="900" dirty="0">
              <a:solidFill>
                <a:schemeClr val="bg1"/>
              </a:solidFill>
              <a:latin typeface="Aril narrow"/>
            </a:endParaRPr>
          </a:p>
        </p:txBody>
      </p:sp>
      <p:sp>
        <p:nvSpPr>
          <p:cNvPr id="81" name="TextBox 80"/>
          <p:cNvSpPr txBox="1"/>
          <p:nvPr/>
        </p:nvSpPr>
        <p:spPr>
          <a:xfrm>
            <a:off x="4828693" y="2498982"/>
            <a:ext cx="952574" cy="369332"/>
          </a:xfrm>
          <a:prstGeom prst="rect">
            <a:avLst/>
          </a:prstGeom>
          <a:noFill/>
        </p:spPr>
        <p:txBody>
          <a:bodyPr vert="horz" wrap="square" lIns="0" tIns="0" rIns="0" bIns="0" rtlCol="0">
            <a:spAutoFit/>
          </a:bodyPr>
          <a:lstStyle/>
          <a:p>
            <a:pPr algn="ctr"/>
            <a:r>
              <a:rPr lang="en-NZ" sz="1200" b="1" dirty="0" smtClean="0">
                <a:solidFill>
                  <a:srgbClr val="8CB81E"/>
                </a:solidFill>
              </a:rPr>
              <a:t>Nett 0-2 </a:t>
            </a:r>
          </a:p>
          <a:p>
            <a:pPr algn="ctr"/>
            <a:r>
              <a:rPr lang="en-NZ" sz="1200" b="1" dirty="0" smtClean="0">
                <a:solidFill>
                  <a:srgbClr val="8CB81E"/>
                </a:solidFill>
              </a:rPr>
              <a:t>20%</a:t>
            </a:r>
            <a:endParaRPr lang="en-NZ" sz="1200" b="1" dirty="0">
              <a:solidFill>
                <a:srgbClr val="8CB81E"/>
              </a:solidFill>
            </a:endParaRPr>
          </a:p>
        </p:txBody>
      </p:sp>
      <p:sp>
        <p:nvSpPr>
          <p:cNvPr id="86" name="TextBox 85"/>
          <p:cNvSpPr txBox="1"/>
          <p:nvPr/>
        </p:nvSpPr>
        <p:spPr>
          <a:xfrm>
            <a:off x="1403238" y="4009580"/>
            <a:ext cx="636401" cy="369332"/>
          </a:xfrm>
          <a:prstGeom prst="rect">
            <a:avLst/>
          </a:prstGeom>
          <a:noFill/>
        </p:spPr>
        <p:txBody>
          <a:bodyPr vert="horz" wrap="square" lIns="0" tIns="0" rIns="0" bIns="0" rtlCol="0">
            <a:spAutoFit/>
          </a:bodyPr>
          <a:lstStyle/>
          <a:p>
            <a:pPr algn="ctr"/>
            <a:r>
              <a:rPr lang="en-NZ" sz="1200" b="1" dirty="0" smtClean="0">
                <a:solidFill>
                  <a:srgbClr val="1AADD0"/>
                </a:solidFill>
              </a:rPr>
              <a:t>Nett 3-5 73%</a:t>
            </a:r>
            <a:endParaRPr lang="en-NZ" sz="1200" b="1" dirty="0">
              <a:solidFill>
                <a:srgbClr val="1AADD0"/>
              </a:solidFill>
            </a:endParaRPr>
          </a:p>
        </p:txBody>
      </p:sp>
      <p:sp>
        <p:nvSpPr>
          <p:cNvPr id="106" name="Arc 105"/>
          <p:cNvSpPr/>
          <p:nvPr/>
        </p:nvSpPr>
        <p:spPr>
          <a:xfrm>
            <a:off x="2019251" y="2336252"/>
            <a:ext cx="3584957" cy="3584957"/>
          </a:xfrm>
          <a:prstGeom prst="arc">
            <a:avLst>
              <a:gd name="adj1" fmla="val 20755226"/>
              <a:gd name="adj2" fmla="val 14853570"/>
            </a:avLst>
          </a:prstGeom>
          <a:noFill/>
          <a:ln>
            <a:solidFill>
              <a:srgbClr val="1A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 name="Arc 109"/>
          <p:cNvSpPr/>
          <p:nvPr/>
        </p:nvSpPr>
        <p:spPr>
          <a:xfrm>
            <a:off x="2024041" y="2336252"/>
            <a:ext cx="3584957" cy="3584957"/>
          </a:xfrm>
          <a:prstGeom prst="arc">
            <a:avLst>
              <a:gd name="adj1" fmla="val 16258931"/>
              <a:gd name="adj2" fmla="val 20622518"/>
            </a:avLst>
          </a:prstGeom>
          <a:noFill/>
          <a:ln>
            <a:solidFill>
              <a:srgbClr val="8CB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1" name="Arc 110"/>
          <p:cNvSpPr/>
          <p:nvPr/>
        </p:nvSpPr>
        <p:spPr>
          <a:xfrm>
            <a:off x="2028831" y="2336252"/>
            <a:ext cx="3584957" cy="3584957"/>
          </a:xfrm>
          <a:prstGeom prst="arc">
            <a:avLst>
              <a:gd name="adj1" fmla="val 15019711"/>
              <a:gd name="adj2" fmla="val 16104956"/>
            </a:avLst>
          </a:prstGeom>
          <a:noFill/>
          <a:ln>
            <a:solidFill>
              <a:srgbClr val="E4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 name="TextBox 111"/>
          <p:cNvSpPr txBox="1"/>
          <p:nvPr/>
        </p:nvSpPr>
        <p:spPr>
          <a:xfrm>
            <a:off x="3143833" y="1952677"/>
            <a:ext cx="636401" cy="369332"/>
          </a:xfrm>
          <a:prstGeom prst="rect">
            <a:avLst/>
          </a:prstGeom>
          <a:noFill/>
        </p:spPr>
        <p:txBody>
          <a:bodyPr vert="horz" wrap="square" lIns="0" tIns="0" rIns="0" bIns="0" rtlCol="0">
            <a:spAutoFit/>
          </a:bodyPr>
          <a:lstStyle/>
          <a:p>
            <a:pPr algn="ctr"/>
            <a:r>
              <a:rPr lang="en-NZ" sz="1200" b="1" dirty="0" smtClean="0">
                <a:solidFill>
                  <a:srgbClr val="E49E38"/>
                </a:solidFill>
              </a:rPr>
              <a:t>Nett 6-7 </a:t>
            </a:r>
          </a:p>
          <a:p>
            <a:pPr algn="ctr"/>
            <a:r>
              <a:rPr lang="en-NZ" sz="1200" b="1" dirty="0" smtClean="0">
                <a:solidFill>
                  <a:srgbClr val="E49E38"/>
                </a:solidFill>
              </a:rPr>
              <a:t>6%</a:t>
            </a:r>
            <a:endParaRPr lang="en-NZ" sz="1200" b="1" dirty="0">
              <a:solidFill>
                <a:srgbClr val="E49E38"/>
              </a:solidFill>
            </a:endParaRPr>
          </a:p>
        </p:txBody>
      </p:sp>
      <p:sp>
        <p:nvSpPr>
          <p:cNvPr id="113" name="Rectangle 112"/>
          <p:cNvSpPr/>
          <p:nvPr/>
        </p:nvSpPr>
        <p:spPr>
          <a:xfrm>
            <a:off x="180635" y="1831532"/>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19476216"/>
              </p:ext>
            </p:extLst>
          </p:nvPr>
        </p:nvGraphicFramePr>
        <p:xfrm>
          <a:off x="7803668" y="3490557"/>
          <a:ext cx="3791751" cy="2306320"/>
        </p:xfrm>
        <a:graphic>
          <a:graphicData uri="http://schemas.openxmlformats.org/drawingml/2006/table">
            <a:tbl>
              <a:tblPr firstRow="1" bandRow="1">
                <a:tableStyleId>{F2DE63D5-997A-4646-A377-4702673A728D}</a:tableStyleId>
              </a:tblPr>
              <a:tblGrid>
                <a:gridCol w="1263917"/>
                <a:gridCol w="1263917"/>
                <a:gridCol w="1263917"/>
              </a:tblGrid>
              <a:tr h="370840">
                <a:tc>
                  <a:txBody>
                    <a:bodyPr/>
                    <a:lstStyle/>
                    <a:p>
                      <a:endParaRPr lang="en-NZ" sz="14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2">
                  <a:txBody>
                    <a:bodyPr/>
                    <a:lstStyle/>
                    <a:p>
                      <a:pPr algn="ctr"/>
                      <a:r>
                        <a:rPr lang="en-NZ" sz="1200" dirty="0" smtClean="0"/>
                        <a:t>Perceived knowledge of</a:t>
                      </a:r>
                      <a:r>
                        <a:rPr lang="en-NZ" sz="1200" baseline="0" dirty="0" smtClean="0"/>
                        <a:t> CGA</a:t>
                      </a:r>
                      <a:endParaRPr lang="en-NZ" sz="12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hMerge="1">
                  <a:txBody>
                    <a:bodyPr/>
                    <a:lstStyle/>
                    <a:p>
                      <a:endParaRPr lang="en-NZ" dirty="0"/>
                    </a:p>
                  </a:txBody>
                  <a:tcPr/>
                </a:tc>
              </a:tr>
              <a:tr h="370840">
                <a:tc>
                  <a:txBody>
                    <a:bodyPr/>
                    <a:lstStyle/>
                    <a:p>
                      <a:pPr marL="0" algn="l" defTabSz="914400" rtl="0" eaLnBrk="1" latinLnBrk="0" hangingPunct="1"/>
                      <a:r>
                        <a:rPr lang="en-NZ" sz="1200" b="1" kern="1200" dirty="0" smtClean="0">
                          <a:solidFill>
                            <a:schemeClr val="bg1"/>
                          </a:solidFill>
                          <a:latin typeface="+mn-lt"/>
                          <a:ea typeface="+mn-ea"/>
                          <a:cs typeface="+mn-cs"/>
                        </a:rPr>
                        <a:t>Number </a:t>
                      </a:r>
                    </a:p>
                    <a:p>
                      <a:pPr marL="0" algn="l" defTabSz="914400" rtl="0" eaLnBrk="1" latinLnBrk="0" hangingPunct="1"/>
                      <a:r>
                        <a:rPr lang="en-NZ" sz="1200" b="1" kern="1200" dirty="0" smtClean="0">
                          <a:solidFill>
                            <a:schemeClr val="bg1"/>
                          </a:solidFill>
                          <a:latin typeface="+mn-lt"/>
                          <a:ea typeface="+mn-ea"/>
                          <a:cs typeface="+mn-cs"/>
                        </a:rPr>
                        <a:t>correct</a:t>
                      </a:r>
                      <a:endParaRPr lang="en-NZ" sz="1200" b="1" kern="1200" dirty="0">
                        <a:solidFill>
                          <a:schemeClr val="bg1"/>
                        </a:solidFill>
                        <a:latin typeface="+mn-lt"/>
                        <a:ea typeface="+mn-ea"/>
                        <a:cs typeface="+mn-cs"/>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pPr algn="ctr"/>
                      <a:r>
                        <a:rPr lang="en-NZ" sz="1200" dirty="0" smtClean="0">
                          <a:solidFill>
                            <a:srgbClr val="595959"/>
                          </a:solidFill>
                        </a:rPr>
                        <a:t>Know a little or know nothing</a:t>
                      </a:r>
                    </a:p>
                    <a:p>
                      <a:pPr algn="ctr"/>
                      <a:r>
                        <a:rPr lang="en-NZ" sz="1200" dirty="0" smtClean="0">
                          <a:solidFill>
                            <a:srgbClr val="595959"/>
                          </a:solidFill>
                        </a:rPr>
                        <a:t> %</a:t>
                      </a:r>
                      <a:endParaRPr lang="en-NZ" sz="1200" dirty="0">
                        <a:solidFill>
                          <a:srgbClr val="595959"/>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c>
                  <a:txBody>
                    <a:bodyPr/>
                    <a:lstStyle/>
                    <a:p>
                      <a:pPr algn="ctr"/>
                      <a:r>
                        <a:rPr lang="en-NZ" sz="1200" dirty="0" smtClean="0">
                          <a:solidFill>
                            <a:srgbClr val="595959"/>
                          </a:solidFill>
                        </a:rPr>
                        <a:t>Know a lot</a:t>
                      </a:r>
                      <a:r>
                        <a:rPr lang="en-NZ" sz="1200" baseline="0" dirty="0" smtClean="0">
                          <a:solidFill>
                            <a:srgbClr val="595959"/>
                          </a:solidFill>
                        </a:rPr>
                        <a:t> or a moderate amount</a:t>
                      </a:r>
                      <a:r>
                        <a:rPr lang="en-NZ" sz="1200" dirty="0" smtClean="0">
                          <a:solidFill>
                            <a:srgbClr val="595959"/>
                          </a:solidFill>
                        </a:rPr>
                        <a:t> </a:t>
                      </a:r>
                    </a:p>
                    <a:p>
                      <a:pPr algn="ctr"/>
                      <a:r>
                        <a:rPr lang="en-NZ" sz="1200" dirty="0" smtClean="0">
                          <a:solidFill>
                            <a:srgbClr val="595959"/>
                          </a:solidFill>
                        </a:rPr>
                        <a:t>%</a:t>
                      </a:r>
                      <a:endParaRPr lang="en-NZ" sz="1200" dirty="0">
                        <a:solidFill>
                          <a:srgbClr val="595959"/>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lumMod val="85000"/>
                      </a:schemeClr>
                    </a:solidFill>
                  </a:tcPr>
                </a:tc>
              </a:tr>
              <a:tr h="370840">
                <a:tc>
                  <a:txBody>
                    <a:bodyPr/>
                    <a:lstStyle/>
                    <a:p>
                      <a:r>
                        <a:rPr lang="en-NZ" sz="1400" dirty="0" smtClean="0">
                          <a:solidFill>
                            <a:schemeClr val="bg1"/>
                          </a:solidFill>
                        </a:rPr>
                        <a:t>0-2</a:t>
                      </a:r>
                      <a:endParaRPr lang="en-NZ" sz="1400" dirty="0">
                        <a:solidFill>
                          <a:schemeClr val="bg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pPr algn="l"/>
                      <a:r>
                        <a:rPr lang="en-NZ" sz="1200" dirty="0" smtClean="0">
                          <a:solidFill>
                            <a:srgbClr val="595959"/>
                          </a:solidFill>
                        </a:rPr>
                        <a:t>28</a:t>
                      </a:r>
                      <a:endParaRPr lang="en-NZ" sz="1200" dirty="0">
                        <a:solidFill>
                          <a:srgbClr val="595959"/>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l"/>
                      <a:r>
                        <a:rPr lang="en-NZ" sz="1200" dirty="0" smtClean="0">
                          <a:solidFill>
                            <a:srgbClr val="595959"/>
                          </a:solidFill>
                        </a:rPr>
                        <a:t>18</a:t>
                      </a:r>
                      <a:endParaRPr lang="en-NZ" sz="1200" dirty="0">
                        <a:solidFill>
                          <a:srgbClr val="595959"/>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r>
              <a:tr h="370840">
                <a:tc>
                  <a:txBody>
                    <a:bodyPr/>
                    <a:lstStyle/>
                    <a:p>
                      <a:r>
                        <a:rPr lang="en-NZ" sz="1400" dirty="0" smtClean="0">
                          <a:solidFill>
                            <a:schemeClr val="bg1"/>
                          </a:solidFill>
                        </a:rPr>
                        <a:t>3-5</a:t>
                      </a:r>
                      <a:endParaRPr lang="en-NZ" sz="1400" dirty="0">
                        <a:solidFill>
                          <a:schemeClr val="bg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pPr algn="l"/>
                      <a:r>
                        <a:rPr lang="en-NZ" sz="1200" dirty="0" smtClean="0">
                          <a:solidFill>
                            <a:srgbClr val="595959"/>
                          </a:solidFill>
                        </a:rPr>
                        <a:t>71</a:t>
                      </a:r>
                      <a:endParaRPr lang="en-NZ" sz="1200" dirty="0">
                        <a:solidFill>
                          <a:srgbClr val="595959"/>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l"/>
                      <a:r>
                        <a:rPr lang="en-NZ" sz="1200" dirty="0" smtClean="0">
                          <a:solidFill>
                            <a:srgbClr val="595959"/>
                          </a:solidFill>
                        </a:rPr>
                        <a:t>75</a:t>
                      </a:r>
                      <a:endParaRPr lang="en-NZ" sz="1200" dirty="0">
                        <a:solidFill>
                          <a:srgbClr val="595959"/>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r>
              <a:tr h="370840">
                <a:tc>
                  <a:txBody>
                    <a:bodyPr/>
                    <a:lstStyle/>
                    <a:p>
                      <a:r>
                        <a:rPr lang="en-NZ" sz="1400" dirty="0" smtClean="0">
                          <a:solidFill>
                            <a:schemeClr val="bg1"/>
                          </a:solidFill>
                        </a:rPr>
                        <a:t>6-7</a:t>
                      </a:r>
                      <a:endParaRPr lang="en-NZ" sz="1400" dirty="0">
                        <a:solidFill>
                          <a:schemeClr val="bg1"/>
                        </a:solidFill>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75000"/>
                      </a:schemeClr>
                    </a:solidFill>
                  </a:tcPr>
                </a:tc>
                <a:tc>
                  <a:txBody>
                    <a:bodyPr/>
                    <a:lstStyle/>
                    <a:p>
                      <a:pPr algn="l"/>
                      <a:r>
                        <a:rPr lang="en-NZ" sz="1200" dirty="0" smtClean="0">
                          <a:solidFill>
                            <a:srgbClr val="595959"/>
                          </a:solidFill>
                        </a:rPr>
                        <a:t>1</a:t>
                      </a:r>
                      <a:endParaRPr lang="en-NZ" sz="1200" dirty="0">
                        <a:solidFill>
                          <a:srgbClr val="595959"/>
                        </a:solidFill>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l"/>
                      <a:r>
                        <a:rPr lang="en-NZ" sz="1200" dirty="0" smtClean="0">
                          <a:solidFill>
                            <a:srgbClr val="595959"/>
                          </a:solidFill>
                        </a:rPr>
                        <a:t>7</a:t>
                      </a:r>
                      <a:endParaRPr lang="en-NZ" sz="1200" dirty="0">
                        <a:solidFill>
                          <a:srgbClr val="595959"/>
                        </a:solidFill>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r>
            </a:tbl>
          </a:graphicData>
        </a:graphic>
      </p:graphicFrame>
      <p:sp>
        <p:nvSpPr>
          <p:cNvPr id="18" name="Rectangle 17"/>
          <p:cNvSpPr/>
          <p:nvPr/>
        </p:nvSpPr>
        <p:spPr>
          <a:xfrm>
            <a:off x="7803667" y="1819126"/>
            <a:ext cx="3791751" cy="1384995"/>
          </a:xfrm>
          <a:prstGeom prst="rect">
            <a:avLst/>
          </a:prstGeom>
          <a:solidFill>
            <a:schemeClr val="bg1"/>
          </a:solidFill>
          <a:ln>
            <a:noFill/>
          </a:ln>
        </p:spPr>
        <p:txBody>
          <a:bodyPr wrap="square">
            <a:spAutoFit/>
          </a:bodyPr>
          <a:lstStyle/>
          <a:p>
            <a:pPr algn="ctr"/>
            <a:r>
              <a:rPr lang="en-NZ" sz="1200" b="1" dirty="0" smtClean="0">
                <a:solidFill>
                  <a:schemeClr val="tx1">
                    <a:lumMod val="50000"/>
                    <a:lumOff val="50000"/>
                  </a:schemeClr>
                </a:solidFill>
              </a:rPr>
              <a:t>CONSUMERS’ WHO ARE CONFIDENT IN THEIR KNOWLEDGE MAY NOT ACTUALLY KNOW MORE</a:t>
            </a:r>
            <a:endParaRPr lang="en-NZ" sz="1200" dirty="0" smtClean="0">
              <a:solidFill>
                <a:schemeClr val="tx1">
                  <a:lumMod val="50000"/>
                  <a:lumOff val="50000"/>
                </a:schemeClr>
              </a:solidFill>
            </a:endParaRPr>
          </a:p>
          <a:p>
            <a:endParaRPr lang="en-NZ" sz="1200" dirty="0" smtClean="0">
              <a:solidFill>
                <a:schemeClr val="tx1">
                  <a:lumMod val="50000"/>
                  <a:lumOff val="50000"/>
                </a:schemeClr>
              </a:solidFill>
            </a:endParaRPr>
          </a:p>
          <a:p>
            <a:r>
              <a:rPr lang="en-NZ" sz="1200" dirty="0" smtClean="0">
                <a:solidFill>
                  <a:schemeClr val="tx1">
                    <a:lumMod val="50000"/>
                    <a:lumOff val="50000"/>
                  </a:schemeClr>
                </a:solidFill>
              </a:rPr>
              <a:t>Those who think they have a good understanding answer the scenarios about as well as those who think they know less. They are only slightly more likely to answer all of the scenarios correctly.</a:t>
            </a:r>
          </a:p>
        </p:txBody>
      </p:sp>
      <p:sp>
        <p:nvSpPr>
          <p:cNvPr id="19" name="Isosceles Triangle 18"/>
          <p:cNvSpPr/>
          <p:nvPr/>
        </p:nvSpPr>
        <p:spPr>
          <a:xfrm>
            <a:off x="10675000" y="5496418"/>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p:cNvSpPr/>
          <p:nvPr/>
        </p:nvSpPr>
        <p:spPr>
          <a:xfrm rot="10800000">
            <a:off x="10656148" y="4776790"/>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p:cNvSpPr/>
          <p:nvPr/>
        </p:nvSpPr>
        <p:spPr>
          <a:xfrm>
            <a:off x="6502965" y="6122605"/>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6715821" y="6046399"/>
            <a:ext cx="5476179" cy="253916"/>
          </a:xfrm>
          <a:prstGeom prst="rect">
            <a:avLst/>
          </a:prstGeom>
        </p:spPr>
        <p:txBody>
          <a:bodyPr wrap="none">
            <a:spAutoFit/>
          </a:bodyPr>
          <a:lstStyle/>
          <a:p>
            <a:r>
              <a:rPr lang="en-NZ" sz="1050" dirty="0" smtClean="0">
                <a:solidFill>
                  <a:schemeClr val="tx1">
                    <a:lumMod val="75000"/>
                    <a:lumOff val="25000"/>
                  </a:schemeClr>
                </a:solidFill>
              </a:rPr>
              <a:t>= Significantly higher/lower than those with less than moderate perceived knowledge of the CGA</a:t>
            </a:r>
            <a:endParaRPr lang="en-NZ" sz="900" dirty="0">
              <a:solidFill>
                <a:schemeClr val="tx1">
                  <a:lumMod val="75000"/>
                  <a:lumOff val="25000"/>
                </a:schemeClr>
              </a:solidFill>
            </a:endParaRPr>
          </a:p>
        </p:txBody>
      </p:sp>
      <p:sp>
        <p:nvSpPr>
          <p:cNvPr id="26" name="Isosceles Triangle 25"/>
          <p:cNvSpPr/>
          <p:nvPr/>
        </p:nvSpPr>
        <p:spPr>
          <a:xfrm rot="10800000">
            <a:off x="6635801" y="6135909"/>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27" name="Straight Connector 26"/>
          <p:cNvCxnSpPr/>
          <p:nvPr/>
        </p:nvCxnSpPr>
        <p:spPr>
          <a:xfrm flipH="1" flipV="1">
            <a:off x="10328181" y="4750297"/>
            <a:ext cx="20435" cy="92523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1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xmlns="" id="{153ED36E-E862-4A87-BBEF-EFDCFC541B22}"/>
              </a:ext>
            </a:extLst>
          </p:cNvPr>
          <p:cNvSpPr/>
          <p:nvPr/>
        </p:nvSpPr>
        <p:spPr>
          <a:xfrm>
            <a:off x="7077456" y="1399032"/>
            <a:ext cx="5114544" cy="5111496"/>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Content Placeholder 1"/>
          <p:cNvSpPr txBox="1">
            <a:spLocks/>
          </p:cNvSpPr>
          <p:nvPr/>
        </p:nvSpPr>
        <p:spPr>
          <a:xfrm>
            <a:off x="361949" y="2277543"/>
            <a:ext cx="6550915" cy="318851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NZ" dirty="0" smtClean="0">
                <a:solidFill>
                  <a:schemeClr val="tx1">
                    <a:lumMod val="65000"/>
                    <a:lumOff val="35000"/>
                  </a:schemeClr>
                </a:solidFill>
              </a:rPr>
              <a:t>People </a:t>
            </a:r>
            <a:r>
              <a:rPr lang="en-NZ" dirty="0">
                <a:solidFill>
                  <a:schemeClr val="tx1">
                    <a:lumMod val="65000"/>
                    <a:lumOff val="35000"/>
                  </a:schemeClr>
                </a:solidFill>
              </a:rPr>
              <a:t>are aware of the CGA above any other single piece of consumer protection </a:t>
            </a:r>
            <a:r>
              <a:rPr lang="en-NZ" dirty="0" smtClean="0">
                <a:solidFill>
                  <a:schemeClr val="tx1">
                    <a:lumMod val="65000"/>
                    <a:lumOff val="35000"/>
                  </a:schemeClr>
                </a:solidFill>
              </a:rPr>
              <a:t>legislation.</a:t>
            </a:r>
          </a:p>
          <a:p>
            <a:pPr>
              <a:spcBef>
                <a:spcPts val="0"/>
              </a:spcBef>
              <a:spcAft>
                <a:spcPts val="600"/>
              </a:spcAft>
            </a:pPr>
            <a:endParaRPr lang="en-NZ" dirty="0" smtClean="0">
              <a:solidFill>
                <a:schemeClr val="tx1">
                  <a:lumMod val="65000"/>
                  <a:lumOff val="35000"/>
                </a:schemeClr>
              </a:solidFill>
            </a:endParaRPr>
          </a:p>
          <a:p>
            <a:pPr>
              <a:spcBef>
                <a:spcPts val="0"/>
              </a:spcBef>
              <a:spcAft>
                <a:spcPts val="600"/>
              </a:spcAft>
            </a:pPr>
            <a:r>
              <a:rPr lang="en-NZ" dirty="0" smtClean="0">
                <a:solidFill>
                  <a:schemeClr val="tx1">
                    <a:lumMod val="65000"/>
                    <a:lumOff val="35000"/>
                  </a:schemeClr>
                </a:solidFill>
              </a:rPr>
              <a:t>In </a:t>
            </a:r>
            <a:r>
              <a:rPr lang="en-NZ" dirty="0">
                <a:solidFill>
                  <a:schemeClr val="tx1">
                    <a:lumMod val="65000"/>
                    <a:lumOff val="35000"/>
                  </a:schemeClr>
                </a:solidFill>
              </a:rPr>
              <a:t>this context of a general baseline of awareness of “rights” those who are not aware of the specifics of the CGA still understand that there are protections. However it is in the application of these protections that the lack of knowledge manifests. For some it is as simple as “I don’t know what to do”, for others it can reflect I don’t know what it means in </a:t>
            </a:r>
            <a:r>
              <a:rPr lang="en-NZ" dirty="0" smtClean="0">
                <a:solidFill>
                  <a:schemeClr val="tx1">
                    <a:lumMod val="65000"/>
                    <a:lumOff val="35000"/>
                  </a:schemeClr>
                </a:solidFill>
              </a:rPr>
              <a:t>practice.</a:t>
            </a:r>
            <a:endParaRPr lang="en-NZ" b="1" dirty="0">
              <a:solidFill>
                <a:schemeClr val="tx1">
                  <a:lumMod val="65000"/>
                  <a:lumOff val="35000"/>
                </a:schemeClr>
              </a:solidFill>
            </a:endParaRPr>
          </a:p>
          <a:p>
            <a:pPr>
              <a:spcBef>
                <a:spcPts val="0"/>
              </a:spcBef>
              <a:spcAft>
                <a:spcPts val="600"/>
              </a:spcAft>
            </a:pPr>
            <a:endParaRPr lang="en-NZ" b="1" dirty="0" smtClean="0">
              <a:solidFill>
                <a:schemeClr val="tx1">
                  <a:lumMod val="65000"/>
                  <a:lumOff val="35000"/>
                </a:schemeClr>
              </a:solidFill>
            </a:endParaRPr>
          </a:p>
          <a:p>
            <a:pPr>
              <a:spcBef>
                <a:spcPts val="0"/>
              </a:spcBef>
              <a:spcAft>
                <a:spcPts val="600"/>
              </a:spcAft>
            </a:pPr>
            <a:r>
              <a:rPr lang="en-NZ" b="1" dirty="0" smtClean="0">
                <a:solidFill>
                  <a:schemeClr val="tx1">
                    <a:lumMod val="65000"/>
                    <a:lumOff val="35000"/>
                  </a:schemeClr>
                </a:solidFill>
              </a:rPr>
              <a:t>People </a:t>
            </a:r>
            <a:r>
              <a:rPr lang="en-NZ" b="1" dirty="0">
                <a:solidFill>
                  <a:schemeClr val="tx1">
                    <a:lumMod val="65000"/>
                    <a:lumOff val="35000"/>
                  </a:schemeClr>
                </a:solidFill>
              </a:rPr>
              <a:t>are especially unsure when services are involved</a:t>
            </a:r>
            <a:r>
              <a:rPr lang="en-NZ" dirty="0">
                <a:solidFill>
                  <a:schemeClr val="tx1">
                    <a:lumMod val="65000"/>
                    <a:lumOff val="35000"/>
                  </a:schemeClr>
                </a:solidFill>
              </a:rPr>
              <a:t>, express uncertainty around weight and applicability of the CGA and its guarantees relative to interpreting wording in a specific agreement / contracts and people question whether some guarantees are too vague, unquantifiable and too “open to interpretation</a:t>
            </a:r>
            <a:r>
              <a:rPr lang="en-NZ" dirty="0" smtClean="0">
                <a:solidFill>
                  <a:schemeClr val="tx1">
                    <a:lumMod val="65000"/>
                    <a:lumOff val="35000"/>
                  </a:schemeClr>
                </a:solidFill>
              </a:rPr>
              <a:t>”.</a:t>
            </a:r>
            <a:endParaRPr lang="en-NZ" dirty="0">
              <a:solidFill>
                <a:schemeClr val="tx1">
                  <a:lumMod val="65000"/>
                  <a:lumOff val="35000"/>
                </a:schemeClr>
              </a:solidFill>
            </a:endParaRPr>
          </a:p>
          <a:p>
            <a:pPr>
              <a:spcBef>
                <a:spcPts val="0"/>
              </a:spcBef>
              <a:spcAft>
                <a:spcPts val="600"/>
              </a:spcAft>
            </a:pPr>
            <a:r>
              <a:rPr lang="en-NZ" dirty="0">
                <a:solidFill>
                  <a:schemeClr val="tx1">
                    <a:lumMod val="65000"/>
                    <a:lumOff val="35000"/>
                  </a:schemeClr>
                </a:solidFill>
              </a:rPr>
              <a:t>	</a:t>
            </a:r>
          </a:p>
          <a:p>
            <a:pPr>
              <a:spcBef>
                <a:spcPts val="0"/>
              </a:spcBef>
              <a:spcAft>
                <a:spcPts val="600"/>
              </a:spcAft>
            </a:pPr>
            <a:endParaRPr lang="en-NZ" dirty="0">
              <a:solidFill>
                <a:schemeClr val="tx1">
                  <a:lumMod val="65000"/>
                  <a:lumOff val="35000"/>
                </a:schemeClr>
              </a:solidFill>
            </a:endParaRPr>
          </a:p>
        </p:txBody>
      </p:sp>
      <p:sp>
        <p:nvSpPr>
          <p:cNvPr id="27" name="Title 1"/>
          <p:cNvSpPr txBox="1">
            <a:spLocks/>
          </p:cNvSpPr>
          <p:nvPr/>
        </p:nvSpPr>
        <p:spPr>
          <a:xfrm>
            <a:off x="-614272" y="865532"/>
            <a:ext cx="8328951" cy="11633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lumMod val="65000"/>
                    <a:lumOff val="35000"/>
                  </a:schemeClr>
                </a:solidFill>
                <a:latin typeface="+mj-lt"/>
                <a:ea typeface="Verdana" panose="020B0604030504040204" pitchFamily="34" charset="0"/>
                <a:cs typeface="Verdana" panose="020B0604030504040204" pitchFamily="34" charset="0"/>
              </a:defRPr>
            </a:lvl1pPr>
          </a:lstStyle>
          <a:p>
            <a:endParaRPr lang="en-NZ" dirty="0"/>
          </a:p>
        </p:txBody>
      </p:sp>
      <p:sp>
        <p:nvSpPr>
          <p:cNvPr id="6" name="Content Placeholder 1"/>
          <p:cNvSpPr txBox="1">
            <a:spLocks/>
          </p:cNvSpPr>
          <p:nvPr/>
        </p:nvSpPr>
        <p:spPr>
          <a:xfrm>
            <a:off x="7342632" y="1664904"/>
            <a:ext cx="4672584" cy="4638063"/>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NZ" i="1" dirty="0">
                <a:solidFill>
                  <a:schemeClr val="bg1"/>
                </a:solidFill>
              </a:rPr>
              <a:t>“I don’t really know much about the CGA. I never looked it up. But </a:t>
            </a:r>
            <a:r>
              <a:rPr lang="en-NZ" i="1" dirty="0" smtClean="0">
                <a:solidFill>
                  <a:schemeClr val="bg1"/>
                </a:solidFill>
              </a:rPr>
              <a:t>it’s </a:t>
            </a:r>
            <a:r>
              <a:rPr lang="en-NZ" i="1" dirty="0">
                <a:solidFill>
                  <a:schemeClr val="bg1"/>
                </a:solidFill>
              </a:rPr>
              <a:t>pretty obvious you know? I mean I know I have rights to get what I paid for and [the supplier] can’t just get away with not giving me my internet. So I just kept at it.” </a:t>
            </a:r>
          </a:p>
          <a:p>
            <a:pPr>
              <a:spcBef>
                <a:spcPts val="0"/>
              </a:spcBef>
              <a:spcAft>
                <a:spcPts val="300"/>
              </a:spcAft>
            </a:pPr>
            <a:r>
              <a:rPr lang="en-NZ" b="1" dirty="0">
                <a:solidFill>
                  <a:schemeClr val="bg1"/>
                </a:solidFill>
              </a:rPr>
              <a:t>Male, 36-50 years, Hamilton </a:t>
            </a:r>
          </a:p>
          <a:p>
            <a:pPr>
              <a:spcBef>
                <a:spcPts val="0"/>
              </a:spcBef>
              <a:spcAft>
                <a:spcPts val="300"/>
              </a:spcAft>
            </a:pPr>
            <a:endParaRPr lang="en-NZ" i="1" dirty="0">
              <a:solidFill>
                <a:schemeClr val="bg1"/>
              </a:solidFill>
            </a:endParaRPr>
          </a:p>
          <a:p>
            <a:pPr>
              <a:spcBef>
                <a:spcPts val="0"/>
              </a:spcBef>
              <a:spcAft>
                <a:spcPts val="300"/>
              </a:spcAft>
            </a:pPr>
            <a:r>
              <a:rPr lang="en-NZ" i="1" dirty="0">
                <a:solidFill>
                  <a:schemeClr val="bg1"/>
                </a:solidFill>
              </a:rPr>
              <a:t>“It is the legislation that ensures fairness, that ensures goods and services are bona fide and protects the consumer. It upholds your rights and allows you to complain, seek </a:t>
            </a:r>
            <a:r>
              <a:rPr lang="en-NZ" i="1" dirty="0" smtClean="0">
                <a:solidFill>
                  <a:schemeClr val="bg1"/>
                </a:solidFill>
              </a:rPr>
              <a:t>recourse.” </a:t>
            </a:r>
            <a:endParaRPr lang="en-NZ" i="1" dirty="0">
              <a:solidFill>
                <a:schemeClr val="bg1"/>
              </a:solidFill>
            </a:endParaRPr>
          </a:p>
          <a:p>
            <a:pPr>
              <a:spcBef>
                <a:spcPts val="0"/>
              </a:spcBef>
              <a:spcAft>
                <a:spcPts val="300"/>
              </a:spcAft>
            </a:pPr>
            <a:r>
              <a:rPr lang="en-NZ" b="1" dirty="0">
                <a:solidFill>
                  <a:schemeClr val="bg1"/>
                </a:solidFill>
              </a:rPr>
              <a:t>Female, 51-64 years, Auckland </a:t>
            </a:r>
          </a:p>
          <a:p>
            <a:pPr>
              <a:spcBef>
                <a:spcPts val="0"/>
              </a:spcBef>
              <a:spcAft>
                <a:spcPts val="300"/>
              </a:spcAft>
            </a:pPr>
            <a:endParaRPr lang="en-NZ" i="1" dirty="0">
              <a:solidFill>
                <a:schemeClr val="bg1"/>
              </a:solidFill>
            </a:endParaRPr>
          </a:p>
          <a:p>
            <a:pPr>
              <a:spcBef>
                <a:spcPts val="0"/>
              </a:spcBef>
              <a:spcAft>
                <a:spcPts val="300"/>
              </a:spcAft>
            </a:pPr>
            <a:r>
              <a:rPr lang="en-NZ" i="1" dirty="0">
                <a:solidFill>
                  <a:schemeClr val="bg1"/>
                </a:solidFill>
              </a:rPr>
              <a:t>“I know I have rights. I know the CGA exists. I don’t know the details, but I know I could find it if I ever had a need for it.” </a:t>
            </a:r>
          </a:p>
          <a:p>
            <a:pPr>
              <a:spcBef>
                <a:spcPts val="0"/>
              </a:spcBef>
              <a:spcAft>
                <a:spcPts val="300"/>
              </a:spcAft>
            </a:pPr>
            <a:r>
              <a:rPr lang="en-NZ" b="1" dirty="0">
                <a:solidFill>
                  <a:schemeClr val="bg1"/>
                </a:solidFill>
              </a:rPr>
              <a:t>Female, 36-50 years, Auckland</a:t>
            </a:r>
          </a:p>
          <a:p>
            <a:pPr>
              <a:spcBef>
                <a:spcPts val="0"/>
              </a:spcBef>
              <a:spcAft>
                <a:spcPts val="300"/>
              </a:spcAft>
            </a:pPr>
            <a:endParaRPr lang="en-NZ" i="1" dirty="0">
              <a:solidFill>
                <a:schemeClr val="bg1"/>
              </a:solidFill>
            </a:endParaRPr>
          </a:p>
          <a:p>
            <a:pPr>
              <a:spcBef>
                <a:spcPts val="0"/>
              </a:spcBef>
              <a:spcAft>
                <a:spcPts val="300"/>
              </a:spcAft>
            </a:pPr>
            <a:r>
              <a:rPr lang="en-NZ" i="1" dirty="0">
                <a:solidFill>
                  <a:schemeClr val="bg1"/>
                </a:solidFill>
              </a:rPr>
              <a:t>“Words like ‘available’ and ‘reasonable’ used in the </a:t>
            </a:r>
            <a:br>
              <a:rPr lang="en-NZ" i="1" dirty="0">
                <a:solidFill>
                  <a:schemeClr val="bg1"/>
                </a:solidFill>
              </a:rPr>
            </a:br>
            <a:r>
              <a:rPr lang="en-NZ" i="1" dirty="0">
                <a:solidFill>
                  <a:schemeClr val="bg1"/>
                </a:solidFill>
              </a:rPr>
              <a:t>guarantees. I don’t know. I wouldn’t know about </a:t>
            </a:r>
            <a:br>
              <a:rPr lang="en-NZ" i="1" dirty="0">
                <a:solidFill>
                  <a:schemeClr val="bg1"/>
                </a:solidFill>
              </a:rPr>
            </a:br>
            <a:r>
              <a:rPr lang="en-NZ" i="1" dirty="0">
                <a:solidFill>
                  <a:schemeClr val="bg1"/>
                </a:solidFill>
              </a:rPr>
              <a:t>reasonable. And what does it mean – one </a:t>
            </a:r>
            <a:br>
              <a:rPr lang="en-NZ" i="1" dirty="0">
                <a:solidFill>
                  <a:schemeClr val="bg1"/>
                </a:solidFill>
              </a:rPr>
            </a:br>
            <a:r>
              <a:rPr lang="en-NZ" i="1" dirty="0">
                <a:solidFill>
                  <a:schemeClr val="bg1"/>
                </a:solidFill>
              </a:rPr>
              <a:t>person’s idea of ‘available’ is not mine.”  </a:t>
            </a:r>
            <a:br>
              <a:rPr lang="en-NZ" i="1" dirty="0">
                <a:solidFill>
                  <a:schemeClr val="bg1"/>
                </a:solidFill>
              </a:rPr>
            </a:br>
            <a:r>
              <a:rPr lang="en-NZ" b="1" dirty="0">
                <a:solidFill>
                  <a:schemeClr val="bg1"/>
                </a:solidFill>
              </a:rPr>
              <a:t>Male, 31, Auckland</a:t>
            </a:r>
          </a:p>
          <a:p>
            <a:pPr>
              <a:spcBef>
                <a:spcPts val="0"/>
              </a:spcBef>
              <a:spcAft>
                <a:spcPts val="300"/>
              </a:spcAft>
            </a:pPr>
            <a:endParaRPr lang="en-NZ" i="1" dirty="0">
              <a:solidFill>
                <a:schemeClr val="bg1"/>
              </a:solidFill>
            </a:endParaRPr>
          </a:p>
          <a:p>
            <a:pPr>
              <a:spcBef>
                <a:spcPts val="0"/>
              </a:spcBef>
              <a:spcAft>
                <a:spcPts val="300"/>
              </a:spcAft>
            </a:pPr>
            <a:endParaRPr lang="en-NZ" i="1" dirty="0">
              <a:solidFill>
                <a:schemeClr val="bg1"/>
              </a:solidFill>
            </a:endParaRPr>
          </a:p>
          <a:p>
            <a:pPr>
              <a:lnSpc>
                <a:spcPct val="150000"/>
              </a:lnSpc>
              <a:spcBef>
                <a:spcPts val="0"/>
              </a:spcBef>
              <a:spcAft>
                <a:spcPts val="300"/>
              </a:spcAft>
            </a:pPr>
            <a:endParaRPr lang="en-NZ" dirty="0">
              <a:solidFill>
                <a:schemeClr val="bg1"/>
              </a:solidFill>
            </a:endParaRPr>
          </a:p>
        </p:txBody>
      </p:sp>
      <p:sp>
        <p:nvSpPr>
          <p:cNvPr id="3" name="Title 2">
            <a:extLst>
              <a:ext uri="{FF2B5EF4-FFF2-40B4-BE49-F238E27FC236}">
                <a16:creationId xmlns:a16="http://schemas.microsoft.com/office/drawing/2014/main" xmlns="" id="{5F963C66-0BC3-4C74-A008-BB288221E82F}"/>
              </a:ext>
            </a:extLst>
          </p:cNvPr>
          <p:cNvSpPr>
            <a:spLocks noGrp="1"/>
          </p:cNvSpPr>
          <p:nvPr>
            <p:ph type="title"/>
          </p:nvPr>
        </p:nvSpPr>
        <p:spPr>
          <a:xfrm>
            <a:off x="361949" y="73594"/>
            <a:ext cx="9619915" cy="662781"/>
          </a:xfrm>
        </p:spPr>
        <p:txBody>
          <a:bodyPr/>
          <a:lstStyle/>
          <a:p>
            <a:r>
              <a:rPr lang="en-NZ" dirty="0" smtClean="0"/>
              <a:t>CONSUMERS LACK KNOWLEDGE AROUND HOW THE CGA IS APPLIED</a:t>
            </a:r>
            <a:endParaRPr lang="en-NZ" dirty="0"/>
          </a:p>
        </p:txBody>
      </p:sp>
      <p:grpSp>
        <p:nvGrpSpPr>
          <p:cNvPr id="15" name="Group 14">
            <a:extLst>
              <a:ext uri="{FF2B5EF4-FFF2-40B4-BE49-F238E27FC236}">
                <a16:creationId xmlns:a16="http://schemas.microsoft.com/office/drawing/2014/main" xmlns="" id="{ECA46FFF-7D1E-423D-9B8E-30C1114BA0CD}"/>
              </a:ext>
            </a:extLst>
          </p:cNvPr>
          <p:cNvGrpSpPr/>
          <p:nvPr/>
        </p:nvGrpSpPr>
        <p:grpSpPr>
          <a:xfrm>
            <a:off x="7351776" y="2907792"/>
            <a:ext cx="4599432" cy="2176272"/>
            <a:chOff x="7589520" y="2889504"/>
            <a:chExt cx="4251960" cy="2176272"/>
          </a:xfrm>
        </p:grpSpPr>
        <p:cxnSp>
          <p:nvCxnSpPr>
            <p:cNvPr id="14" name="Straight Connector 13">
              <a:extLst>
                <a:ext uri="{FF2B5EF4-FFF2-40B4-BE49-F238E27FC236}">
                  <a16:creationId xmlns:a16="http://schemas.microsoft.com/office/drawing/2014/main" xmlns="" id="{F1F88B0F-C292-480C-B48A-933E30EF7513}"/>
                </a:ext>
              </a:extLst>
            </p:cNvPr>
            <p:cNvCxnSpPr/>
            <p:nvPr/>
          </p:nvCxnSpPr>
          <p:spPr>
            <a:xfrm>
              <a:off x="7589520" y="2889504"/>
              <a:ext cx="42519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03E88C7-B6C3-444D-9F63-F241843EF355}"/>
                </a:ext>
              </a:extLst>
            </p:cNvPr>
            <p:cNvCxnSpPr/>
            <p:nvPr/>
          </p:nvCxnSpPr>
          <p:spPr>
            <a:xfrm>
              <a:off x="7589520" y="4087368"/>
              <a:ext cx="42519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FA8DBCD8-18D8-453E-81A0-49AF7723B61A}"/>
                </a:ext>
              </a:extLst>
            </p:cNvPr>
            <p:cNvCxnSpPr/>
            <p:nvPr/>
          </p:nvCxnSpPr>
          <p:spPr>
            <a:xfrm>
              <a:off x="7589520" y="5065776"/>
              <a:ext cx="42519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xmlns="" id="{2AD77611-5B99-4502-9762-19CF4AF63C5C}"/>
              </a:ext>
            </a:extLst>
          </p:cNvPr>
          <p:cNvSpPr/>
          <p:nvPr/>
        </p:nvSpPr>
        <p:spPr>
          <a:xfrm>
            <a:off x="11173968" y="5477256"/>
            <a:ext cx="795528" cy="795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Freeform 5">
            <a:extLst>
              <a:ext uri="{FF2B5EF4-FFF2-40B4-BE49-F238E27FC236}">
                <a16:creationId xmlns:a16="http://schemas.microsoft.com/office/drawing/2014/main" xmlns="" id="{572E11B2-3314-4FD9-AC1E-2C96EA4A294C}"/>
              </a:ext>
            </a:extLst>
          </p:cNvPr>
          <p:cNvSpPr>
            <a:spLocks noEditPoints="1"/>
          </p:cNvSpPr>
          <p:nvPr/>
        </p:nvSpPr>
        <p:spPr bwMode="auto">
          <a:xfrm>
            <a:off x="11336401" y="5690776"/>
            <a:ext cx="431927" cy="363059"/>
          </a:xfrm>
          <a:custGeom>
            <a:avLst/>
            <a:gdLst>
              <a:gd name="T0" fmla="*/ 1313 w 3212"/>
              <a:gd name="T1" fmla="*/ 0 h 2694"/>
              <a:gd name="T2" fmla="*/ 349 w 3212"/>
              <a:gd name="T3" fmla="*/ 380 h 2694"/>
              <a:gd name="T4" fmla="*/ 0 w 3212"/>
              <a:gd name="T5" fmla="*/ 1572 h 2694"/>
              <a:gd name="T6" fmla="*/ 0 w 3212"/>
              <a:gd name="T7" fmla="*/ 2694 h 2694"/>
              <a:gd name="T8" fmla="*/ 1349 w 3212"/>
              <a:gd name="T9" fmla="*/ 2694 h 2694"/>
              <a:gd name="T10" fmla="*/ 1350 w 3212"/>
              <a:gd name="T11" fmla="*/ 2694 h 2694"/>
              <a:gd name="T12" fmla="*/ 1350 w 3212"/>
              <a:gd name="T13" fmla="*/ 1482 h 2694"/>
              <a:gd name="T14" fmla="*/ 698 w 3212"/>
              <a:gd name="T15" fmla="*/ 1482 h 2694"/>
              <a:gd name="T16" fmla="*/ 842 w 3212"/>
              <a:gd name="T17" fmla="*/ 820 h 2694"/>
              <a:gd name="T18" fmla="*/ 1313 w 3212"/>
              <a:gd name="T19" fmla="*/ 602 h 2694"/>
              <a:gd name="T20" fmla="*/ 1313 w 3212"/>
              <a:gd name="T21" fmla="*/ 0 h 2694"/>
              <a:gd name="T22" fmla="*/ 3165 w 3212"/>
              <a:gd name="T23" fmla="*/ 0 h 2694"/>
              <a:gd name="T24" fmla="*/ 2617 w 3212"/>
              <a:gd name="T25" fmla="*/ 92 h 2694"/>
              <a:gd name="T26" fmla="*/ 2207 w 3212"/>
              <a:gd name="T27" fmla="*/ 378 h 2694"/>
              <a:gd name="T28" fmla="*/ 1947 w 3212"/>
              <a:gd name="T29" fmla="*/ 870 h 2694"/>
              <a:gd name="T30" fmla="*/ 1857 w 3212"/>
              <a:gd name="T31" fmla="*/ 1572 h 2694"/>
              <a:gd name="T32" fmla="*/ 1857 w 3212"/>
              <a:gd name="T33" fmla="*/ 2694 h 2694"/>
              <a:gd name="T34" fmla="*/ 3212 w 3212"/>
              <a:gd name="T35" fmla="*/ 2694 h 2694"/>
              <a:gd name="T36" fmla="*/ 3212 w 3212"/>
              <a:gd name="T37" fmla="*/ 1482 h 2694"/>
              <a:gd name="T38" fmla="*/ 2562 w 3212"/>
              <a:gd name="T39" fmla="*/ 1482 h 2694"/>
              <a:gd name="T40" fmla="*/ 2704 w 3212"/>
              <a:gd name="T41" fmla="*/ 820 h 2694"/>
              <a:gd name="T42" fmla="*/ 3165 w 3212"/>
              <a:gd name="T43" fmla="*/ 602 h 2694"/>
              <a:gd name="T44" fmla="*/ 3165 w 3212"/>
              <a:gd name="T45" fmla="*/ 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2" h="2694">
                <a:moveTo>
                  <a:pt x="1313" y="0"/>
                </a:moveTo>
                <a:cubicBezTo>
                  <a:pt x="903" y="0"/>
                  <a:pt x="582" y="126"/>
                  <a:pt x="349" y="380"/>
                </a:cubicBezTo>
                <a:cubicBezTo>
                  <a:pt x="116" y="635"/>
                  <a:pt x="0" y="1031"/>
                  <a:pt x="0" y="1572"/>
                </a:cubicBezTo>
                <a:cubicBezTo>
                  <a:pt x="0" y="2694"/>
                  <a:pt x="0" y="2694"/>
                  <a:pt x="0" y="2694"/>
                </a:cubicBezTo>
                <a:cubicBezTo>
                  <a:pt x="1349" y="2694"/>
                  <a:pt x="1349" y="2694"/>
                  <a:pt x="1349" y="2694"/>
                </a:cubicBezTo>
                <a:cubicBezTo>
                  <a:pt x="1350" y="2694"/>
                  <a:pt x="1350" y="2694"/>
                  <a:pt x="1350" y="2694"/>
                </a:cubicBezTo>
                <a:cubicBezTo>
                  <a:pt x="1350" y="1482"/>
                  <a:pt x="1350" y="1482"/>
                  <a:pt x="1350" y="1482"/>
                </a:cubicBezTo>
                <a:cubicBezTo>
                  <a:pt x="698" y="1482"/>
                  <a:pt x="698" y="1482"/>
                  <a:pt x="698" y="1482"/>
                </a:cubicBezTo>
                <a:cubicBezTo>
                  <a:pt x="698" y="1185"/>
                  <a:pt x="747" y="964"/>
                  <a:pt x="842" y="820"/>
                </a:cubicBezTo>
                <a:cubicBezTo>
                  <a:pt x="937" y="675"/>
                  <a:pt x="1094" y="602"/>
                  <a:pt x="1313" y="602"/>
                </a:cubicBezTo>
                <a:cubicBezTo>
                  <a:pt x="1313" y="0"/>
                  <a:pt x="1313" y="0"/>
                  <a:pt x="1313" y="0"/>
                </a:cubicBezTo>
                <a:close/>
                <a:moveTo>
                  <a:pt x="3165" y="0"/>
                </a:moveTo>
                <a:cubicBezTo>
                  <a:pt x="2960" y="0"/>
                  <a:pt x="2777" y="31"/>
                  <a:pt x="2617" y="92"/>
                </a:cubicBezTo>
                <a:cubicBezTo>
                  <a:pt x="2457" y="154"/>
                  <a:pt x="2319" y="249"/>
                  <a:pt x="2207" y="378"/>
                </a:cubicBezTo>
                <a:cubicBezTo>
                  <a:pt x="2094" y="507"/>
                  <a:pt x="2008" y="671"/>
                  <a:pt x="1947" y="870"/>
                </a:cubicBezTo>
                <a:cubicBezTo>
                  <a:pt x="1888" y="1070"/>
                  <a:pt x="1857" y="1303"/>
                  <a:pt x="1857" y="1572"/>
                </a:cubicBezTo>
                <a:cubicBezTo>
                  <a:pt x="1857" y="2694"/>
                  <a:pt x="1857" y="2694"/>
                  <a:pt x="1857" y="2694"/>
                </a:cubicBezTo>
                <a:cubicBezTo>
                  <a:pt x="3212" y="2694"/>
                  <a:pt x="3212" y="2694"/>
                  <a:pt x="3212" y="2694"/>
                </a:cubicBezTo>
                <a:cubicBezTo>
                  <a:pt x="3212" y="1482"/>
                  <a:pt x="3212" y="1482"/>
                  <a:pt x="3212" y="1482"/>
                </a:cubicBezTo>
                <a:cubicBezTo>
                  <a:pt x="2562" y="1482"/>
                  <a:pt x="2562" y="1482"/>
                  <a:pt x="2562" y="1482"/>
                </a:cubicBezTo>
                <a:cubicBezTo>
                  <a:pt x="2562" y="1185"/>
                  <a:pt x="2609" y="964"/>
                  <a:pt x="2704" y="820"/>
                </a:cubicBezTo>
                <a:cubicBezTo>
                  <a:pt x="2799" y="675"/>
                  <a:pt x="2953" y="602"/>
                  <a:pt x="3165" y="602"/>
                </a:cubicBezTo>
                <a:cubicBezTo>
                  <a:pt x="3165" y="0"/>
                  <a:pt x="3165" y="0"/>
                  <a:pt x="316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Text Placeholder 2"/>
          <p:cNvSpPr txBox="1">
            <a:spLocks/>
          </p:cNvSpPr>
          <p:nvPr/>
        </p:nvSpPr>
        <p:spPr>
          <a:xfrm>
            <a:off x="230400" y="765475"/>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smtClean="0">
                <a:solidFill>
                  <a:schemeClr val="tx1">
                    <a:lumMod val="65000"/>
                    <a:lumOff val="35000"/>
                  </a:schemeClr>
                </a:solidFill>
              </a:rPr>
              <a:t>While awareness </a:t>
            </a:r>
            <a:r>
              <a:rPr lang="en-NZ" sz="1600" dirty="0">
                <a:solidFill>
                  <a:schemeClr val="tx1">
                    <a:lumMod val="65000"/>
                    <a:lumOff val="35000"/>
                  </a:schemeClr>
                </a:solidFill>
              </a:rPr>
              <a:t>of consumer rights and the Consumer Guarantees Act </a:t>
            </a:r>
            <a:r>
              <a:rPr lang="en-NZ" sz="1600" dirty="0" smtClean="0">
                <a:solidFill>
                  <a:schemeClr val="tx1">
                    <a:lumMod val="65000"/>
                    <a:lumOff val="35000"/>
                  </a:schemeClr>
                </a:solidFill>
              </a:rPr>
              <a:t>is high, specific knowledge of guarantees and their application is limited.</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128067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B1EAFDD-C6E4-4E29-A18F-B6E184B8AB76}"/>
              </a:ext>
            </a:extLst>
          </p:cNvPr>
          <p:cNvSpPr/>
          <p:nvPr/>
        </p:nvSpPr>
        <p:spPr>
          <a:xfrm>
            <a:off x="6810374" y="1399033"/>
            <a:ext cx="5381625" cy="3207802"/>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txBox="1">
            <a:spLocks/>
          </p:cNvSpPr>
          <p:nvPr/>
        </p:nvSpPr>
        <p:spPr>
          <a:xfrm>
            <a:off x="-221080" y="733515"/>
            <a:ext cx="8328951" cy="11633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lumMod val="65000"/>
                    <a:lumOff val="35000"/>
                  </a:schemeClr>
                </a:solidFill>
                <a:latin typeface="+mj-lt"/>
                <a:ea typeface="Verdana" panose="020B0604030504040204" pitchFamily="34" charset="0"/>
                <a:cs typeface="Verdana" panose="020B0604030504040204" pitchFamily="34" charset="0"/>
              </a:defRPr>
            </a:lvl1pPr>
          </a:lstStyle>
          <a:p>
            <a:endParaRPr lang="en-NZ" dirty="0"/>
          </a:p>
        </p:txBody>
      </p:sp>
      <p:sp>
        <p:nvSpPr>
          <p:cNvPr id="51" name="Content Placeholder 1"/>
          <p:cNvSpPr txBox="1">
            <a:spLocks/>
          </p:cNvSpPr>
          <p:nvPr/>
        </p:nvSpPr>
        <p:spPr>
          <a:xfrm>
            <a:off x="995072" y="1622010"/>
            <a:ext cx="5625184" cy="5144550"/>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solidFill>
                  <a:schemeClr val="tx1">
                    <a:lumMod val="65000"/>
                    <a:lumOff val="35000"/>
                  </a:schemeClr>
                </a:solidFill>
              </a:rPr>
              <a:t>Experiences shared, anecdotes, own encounters and everyday life are common ways in which awareness of consumer rights and the CGA is raised </a:t>
            </a:r>
          </a:p>
          <a:p>
            <a:r>
              <a:rPr lang="en-NZ" dirty="0">
                <a:solidFill>
                  <a:schemeClr val="tx1">
                    <a:lumMod val="65000"/>
                    <a:lumOff val="35000"/>
                  </a:schemeClr>
                </a:solidFill>
              </a:rPr>
              <a:t>A smaller number of people specifically learn about the CGA as part of coursework at school / tertiary study and for some through training and experiences in their workplace</a:t>
            </a:r>
          </a:p>
          <a:p>
            <a:r>
              <a:rPr lang="en-NZ" dirty="0">
                <a:solidFill>
                  <a:schemeClr val="tx1">
                    <a:lumMod val="65000"/>
                    <a:lumOff val="35000"/>
                  </a:schemeClr>
                </a:solidFill>
              </a:rPr>
              <a:t>Consumer-focussed TV shows (</a:t>
            </a:r>
            <a:r>
              <a:rPr lang="en-NZ" b="1" dirty="0">
                <a:solidFill>
                  <a:schemeClr val="tx1">
                    <a:lumMod val="65000"/>
                    <a:lumOff val="35000"/>
                  </a:schemeClr>
                </a:solidFill>
              </a:rPr>
              <a:t>‘Fair Go’</a:t>
            </a:r>
            <a:r>
              <a:rPr lang="en-NZ" dirty="0">
                <a:solidFill>
                  <a:schemeClr val="tx1">
                    <a:lumMod val="65000"/>
                    <a:lumOff val="35000"/>
                  </a:schemeClr>
                </a:solidFill>
              </a:rPr>
              <a:t>)</a:t>
            </a:r>
            <a:r>
              <a:rPr lang="en-NZ" b="1" dirty="0">
                <a:solidFill>
                  <a:schemeClr val="tx1">
                    <a:lumMod val="65000"/>
                    <a:lumOff val="35000"/>
                  </a:schemeClr>
                </a:solidFill>
              </a:rPr>
              <a:t> </a:t>
            </a:r>
            <a:r>
              <a:rPr lang="en-NZ" dirty="0">
                <a:solidFill>
                  <a:schemeClr val="tx1">
                    <a:lumMod val="65000"/>
                    <a:lumOff val="35000"/>
                  </a:schemeClr>
                </a:solidFill>
              </a:rPr>
              <a:t>are mentioned very frequently as sources of general awareness and specific learning of consumer rights and the CGA; for a small number it prompted further research online into consumer rights and the Act specifically</a:t>
            </a:r>
          </a:p>
          <a:p>
            <a:r>
              <a:rPr lang="en-NZ" dirty="0">
                <a:solidFill>
                  <a:schemeClr val="tx1">
                    <a:lumMod val="65000"/>
                    <a:lumOff val="35000"/>
                  </a:schemeClr>
                </a:solidFill>
              </a:rPr>
              <a:t>The organisation ‘</a:t>
            </a:r>
            <a:r>
              <a:rPr lang="en-NZ" b="1" dirty="0">
                <a:solidFill>
                  <a:schemeClr val="tx1">
                    <a:lumMod val="65000"/>
                    <a:lumOff val="35000"/>
                  </a:schemeClr>
                </a:solidFill>
              </a:rPr>
              <a:t>Consumer NZ</a:t>
            </a:r>
            <a:r>
              <a:rPr lang="en-NZ" dirty="0">
                <a:solidFill>
                  <a:schemeClr val="tx1">
                    <a:lumMod val="65000"/>
                    <a:lumOff val="35000"/>
                  </a:schemeClr>
                </a:solidFill>
              </a:rPr>
              <a:t>’, its website and publications (magazine) </a:t>
            </a:r>
            <a:br>
              <a:rPr lang="en-NZ" dirty="0">
                <a:solidFill>
                  <a:schemeClr val="tx1">
                    <a:lumMod val="65000"/>
                    <a:lumOff val="35000"/>
                  </a:schemeClr>
                </a:solidFill>
              </a:rPr>
            </a:br>
            <a:r>
              <a:rPr lang="en-NZ" dirty="0">
                <a:solidFill>
                  <a:schemeClr val="tx1">
                    <a:lumMod val="65000"/>
                    <a:lumOff val="35000"/>
                  </a:schemeClr>
                </a:solidFill>
              </a:rPr>
              <a:t>are referred to as credible sources of information, however the </a:t>
            </a:r>
            <a:br>
              <a:rPr lang="en-NZ" dirty="0">
                <a:solidFill>
                  <a:schemeClr val="tx1">
                    <a:lumMod val="65000"/>
                    <a:lumOff val="35000"/>
                  </a:schemeClr>
                </a:solidFill>
              </a:rPr>
            </a:br>
            <a:r>
              <a:rPr lang="en-NZ" dirty="0">
                <a:solidFill>
                  <a:schemeClr val="tx1">
                    <a:lumMod val="65000"/>
                    <a:lumOff val="35000"/>
                  </a:schemeClr>
                </a:solidFill>
              </a:rPr>
              <a:t>subscription-based nature of the organisation and the paywall on the website is a frustration and a barrier for information seekers who want a shortcut to a simple, credible explanation</a:t>
            </a:r>
          </a:p>
          <a:p>
            <a:r>
              <a:rPr lang="en-NZ" dirty="0">
                <a:solidFill>
                  <a:schemeClr val="tx1">
                    <a:lumMod val="65000"/>
                    <a:lumOff val="35000"/>
                  </a:schemeClr>
                </a:solidFill>
              </a:rPr>
              <a:t>Some refer to seeing CGA-related information on signs in shops, banks, detailed on receipts (cited regarding returns), contracts, invoices and purchase-related documentation – a casual encounter for most consumers who do not seek it out, it was considered to perhaps be a legal requirement, a reminder or just to ‘cover’ a supplier/provider</a:t>
            </a:r>
          </a:p>
          <a:p>
            <a:endParaRPr lang="en-NZ" dirty="0">
              <a:solidFill>
                <a:schemeClr val="tx1">
                  <a:lumMod val="65000"/>
                  <a:lumOff val="35000"/>
                </a:schemeClr>
              </a:solidFill>
            </a:endParaRPr>
          </a:p>
          <a:p>
            <a:endParaRPr lang="en-NZ" dirty="0">
              <a:solidFill>
                <a:schemeClr val="tx1">
                  <a:lumMod val="65000"/>
                  <a:lumOff val="35000"/>
                </a:schemeClr>
              </a:solidFill>
            </a:endParaRPr>
          </a:p>
          <a:p>
            <a:endParaRPr lang="en-NZ" dirty="0">
              <a:solidFill>
                <a:schemeClr val="tx1">
                  <a:lumMod val="65000"/>
                  <a:lumOff val="35000"/>
                </a:schemeClr>
              </a:solidFill>
            </a:endParaRPr>
          </a:p>
        </p:txBody>
      </p:sp>
      <p:sp>
        <p:nvSpPr>
          <p:cNvPr id="6" name="Content Placeholder 1"/>
          <p:cNvSpPr txBox="1">
            <a:spLocks/>
          </p:cNvSpPr>
          <p:nvPr/>
        </p:nvSpPr>
        <p:spPr>
          <a:xfrm>
            <a:off x="7120545" y="1637447"/>
            <a:ext cx="4467515" cy="2422489"/>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NZ" i="1" dirty="0">
                <a:solidFill>
                  <a:schemeClr val="bg1"/>
                </a:solidFill>
              </a:rPr>
              <a:t>“I remembered reading about how companies try to ignore you and hope you go away in that magazine, Consumer. So I was like maybe I’ll write to them about this. I had emailed and called [the supplier] and still no reply so I was getting pretty annoyed.” </a:t>
            </a:r>
            <a:r>
              <a:rPr lang="en-NZ" b="1" dirty="0">
                <a:solidFill>
                  <a:schemeClr val="bg1"/>
                </a:solidFill>
              </a:rPr>
              <a:t>Female, 51-65 years, Waikato </a:t>
            </a:r>
          </a:p>
          <a:p>
            <a:pPr>
              <a:spcBef>
                <a:spcPts val="2400"/>
              </a:spcBef>
            </a:pPr>
            <a:r>
              <a:rPr lang="en-NZ" i="1" dirty="0">
                <a:solidFill>
                  <a:schemeClr val="bg1"/>
                </a:solidFill>
              </a:rPr>
              <a:t>“It is good common sense in New Zealand because we have been brought up on shows like Fair Go. Since a kid - growing up – you watch and learn and you know it exists. </a:t>
            </a:r>
            <a:br>
              <a:rPr lang="en-NZ" i="1" dirty="0">
                <a:solidFill>
                  <a:schemeClr val="bg1"/>
                </a:solidFill>
              </a:rPr>
            </a:br>
            <a:r>
              <a:rPr lang="en-NZ" i="1" dirty="0">
                <a:solidFill>
                  <a:schemeClr val="bg1"/>
                </a:solidFill>
              </a:rPr>
              <a:t>You don’t have to know every detail to know it is </a:t>
            </a:r>
            <a:br>
              <a:rPr lang="en-NZ" i="1" dirty="0">
                <a:solidFill>
                  <a:schemeClr val="bg1"/>
                </a:solidFill>
              </a:rPr>
            </a:br>
            <a:r>
              <a:rPr lang="en-NZ" i="1" dirty="0">
                <a:solidFill>
                  <a:schemeClr val="bg1"/>
                </a:solidFill>
              </a:rPr>
              <a:t>there and gives me the right to stand up </a:t>
            </a:r>
            <a:r>
              <a:rPr lang="en-NZ" dirty="0">
                <a:solidFill>
                  <a:schemeClr val="bg1"/>
                </a:solidFill>
              </a:rPr>
              <a:t>for myself.” </a:t>
            </a:r>
            <a:br>
              <a:rPr lang="en-NZ" dirty="0">
                <a:solidFill>
                  <a:schemeClr val="bg1"/>
                </a:solidFill>
              </a:rPr>
            </a:br>
            <a:r>
              <a:rPr lang="en-NZ" b="1" dirty="0">
                <a:solidFill>
                  <a:schemeClr val="bg1"/>
                </a:solidFill>
              </a:rPr>
              <a:t>Female, 36-50 years, Auckland</a:t>
            </a:r>
          </a:p>
        </p:txBody>
      </p:sp>
      <p:sp>
        <p:nvSpPr>
          <p:cNvPr id="2" name="Title 1">
            <a:extLst>
              <a:ext uri="{FF2B5EF4-FFF2-40B4-BE49-F238E27FC236}">
                <a16:creationId xmlns:a16="http://schemas.microsoft.com/office/drawing/2014/main" xmlns="" id="{5DD9EF29-2D32-432F-8108-FC9477DCA00F}"/>
              </a:ext>
            </a:extLst>
          </p:cNvPr>
          <p:cNvSpPr>
            <a:spLocks noGrp="1"/>
          </p:cNvSpPr>
          <p:nvPr>
            <p:ph type="title"/>
          </p:nvPr>
        </p:nvSpPr>
        <p:spPr/>
        <p:txBody>
          <a:bodyPr/>
          <a:lstStyle/>
          <a:p>
            <a:r>
              <a:rPr lang="en-NZ" dirty="0" smtClean="0"/>
              <a:t>SOURCES OF INFORMATION ABOUT CONSUMER RIGHTS AND THE CGA</a:t>
            </a:r>
            <a:endParaRPr lang="en-NZ" dirty="0"/>
          </a:p>
        </p:txBody>
      </p:sp>
      <p:cxnSp>
        <p:nvCxnSpPr>
          <p:cNvPr id="10" name="Straight Connector 9">
            <a:extLst>
              <a:ext uri="{FF2B5EF4-FFF2-40B4-BE49-F238E27FC236}">
                <a16:creationId xmlns:a16="http://schemas.microsoft.com/office/drawing/2014/main" xmlns="" id="{33A617CF-F3B9-40DB-9966-41B6ED20851E}"/>
              </a:ext>
            </a:extLst>
          </p:cNvPr>
          <p:cNvCxnSpPr/>
          <p:nvPr/>
        </p:nvCxnSpPr>
        <p:spPr>
          <a:xfrm>
            <a:off x="7116644" y="2852928"/>
            <a:ext cx="459943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C79E098C-D517-414B-9F3C-0457234BAB54}"/>
              </a:ext>
            </a:extLst>
          </p:cNvPr>
          <p:cNvSpPr/>
          <p:nvPr/>
        </p:nvSpPr>
        <p:spPr>
          <a:xfrm>
            <a:off x="11173968" y="3604913"/>
            <a:ext cx="795528" cy="795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4" name="Straight Connector 13">
            <a:extLst>
              <a:ext uri="{FF2B5EF4-FFF2-40B4-BE49-F238E27FC236}">
                <a16:creationId xmlns:a16="http://schemas.microsoft.com/office/drawing/2014/main" xmlns="" id="{75F547FB-2237-4BD1-B837-29BA44154EBB}"/>
              </a:ext>
            </a:extLst>
          </p:cNvPr>
          <p:cNvCxnSpPr/>
          <p:nvPr/>
        </p:nvCxnSpPr>
        <p:spPr>
          <a:xfrm>
            <a:off x="585216" y="1389888"/>
            <a:ext cx="0" cy="5111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CD1FD6DC-48F8-408D-B48B-C5563F04DB9D}"/>
              </a:ext>
            </a:extLst>
          </p:cNvPr>
          <p:cNvSpPr/>
          <p:nvPr/>
        </p:nvSpPr>
        <p:spPr>
          <a:xfrm>
            <a:off x="502920" y="1645920"/>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a:extLst>
              <a:ext uri="{FF2B5EF4-FFF2-40B4-BE49-F238E27FC236}">
                <a16:creationId xmlns:a16="http://schemas.microsoft.com/office/drawing/2014/main" xmlns="" id="{21CFB5A8-8DF1-4392-9086-D04ADD7EBFE5}"/>
              </a:ext>
            </a:extLst>
          </p:cNvPr>
          <p:cNvSpPr/>
          <p:nvPr/>
        </p:nvSpPr>
        <p:spPr>
          <a:xfrm>
            <a:off x="502920" y="223113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a:extLst>
              <a:ext uri="{FF2B5EF4-FFF2-40B4-BE49-F238E27FC236}">
                <a16:creationId xmlns:a16="http://schemas.microsoft.com/office/drawing/2014/main" xmlns="" id="{B99BFA42-DA11-4CD5-89DD-A53C206749C9}"/>
              </a:ext>
            </a:extLst>
          </p:cNvPr>
          <p:cNvSpPr/>
          <p:nvPr/>
        </p:nvSpPr>
        <p:spPr>
          <a:xfrm>
            <a:off x="502920" y="300837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a:extLst>
              <a:ext uri="{FF2B5EF4-FFF2-40B4-BE49-F238E27FC236}">
                <a16:creationId xmlns:a16="http://schemas.microsoft.com/office/drawing/2014/main" xmlns="" id="{7AF726F3-1723-445F-B5D1-AD379DFE62C4}"/>
              </a:ext>
            </a:extLst>
          </p:cNvPr>
          <p:cNvSpPr/>
          <p:nvPr/>
        </p:nvSpPr>
        <p:spPr>
          <a:xfrm>
            <a:off x="502920" y="401421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a:extLst>
              <a:ext uri="{FF2B5EF4-FFF2-40B4-BE49-F238E27FC236}">
                <a16:creationId xmlns:a16="http://schemas.microsoft.com/office/drawing/2014/main" xmlns="" id="{114A1F96-E353-4872-88EC-67450C8D6EB0}"/>
              </a:ext>
            </a:extLst>
          </p:cNvPr>
          <p:cNvSpPr/>
          <p:nvPr/>
        </p:nvSpPr>
        <p:spPr>
          <a:xfrm>
            <a:off x="502920" y="5248656"/>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Freeform 5">
            <a:extLst>
              <a:ext uri="{FF2B5EF4-FFF2-40B4-BE49-F238E27FC236}">
                <a16:creationId xmlns:a16="http://schemas.microsoft.com/office/drawing/2014/main" xmlns="" id="{ECA2E5AC-0596-4D21-8AE8-803E8BD2301E}"/>
              </a:ext>
            </a:extLst>
          </p:cNvPr>
          <p:cNvSpPr>
            <a:spLocks noEditPoints="1"/>
          </p:cNvSpPr>
          <p:nvPr/>
        </p:nvSpPr>
        <p:spPr bwMode="auto">
          <a:xfrm>
            <a:off x="11336401" y="3818433"/>
            <a:ext cx="431927" cy="363059"/>
          </a:xfrm>
          <a:custGeom>
            <a:avLst/>
            <a:gdLst>
              <a:gd name="T0" fmla="*/ 1313 w 3212"/>
              <a:gd name="T1" fmla="*/ 0 h 2694"/>
              <a:gd name="T2" fmla="*/ 349 w 3212"/>
              <a:gd name="T3" fmla="*/ 380 h 2694"/>
              <a:gd name="T4" fmla="*/ 0 w 3212"/>
              <a:gd name="T5" fmla="*/ 1572 h 2694"/>
              <a:gd name="T6" fmla="*/ 0 w 3212"/>
              <a:gd name="T7" fmla="*/ 2694 h 2694"/>
              <a:gd name="T8" fmla="*/ 1349 w 3212"/>
              <a:gd name="T9" fmla="*/ 2694 h 2694"/>
              <a:gd name="T10" fmla="*/ 1350 w 3212"/>
              <a:gd name="T11" fmla="*/ 2694 h 2694"/>
              <a:gd name="T12" fmla="*/ 1350 w 3212"/>
              <a:gd name="T13" fmla="*/ 1482 h 2694"/>
              <a:gd name="T14" fmla="*/ 698 w 3212"/>
              <a:gd name="T15" fmla="*/ 1482 h 2694"/>
              <a:gd name="T16" fmla="*/ 842 w 3212"/>
              <a:gd name="T17" fmla="*/ 820 h 2694"/>
              <a:gd name="T18" fmla="*/ 1313 w 3212"/>
              <a:gd name="T19" fmla="*/ 602 h 2694"/>
              <a:gd name="T20" fmla="*/ 1313 w 3212"/>
              <a:gd name="T21" fmla="*/ 0 h 2694"/>
              <a:gd name="T22" fmla="*/ 3165 w 3212"/>
              <a:gd name="T23" fmla="*/ 0 h 2694"/>
              <a:gd name="T24" fmla="*/ 2617 w 3212"/>
              <a:gd name="T25" fmla="*/ 92 h 2694"/>
              <a:gd name="T26" fmla="*/ 2207 w 3212"/>
              <a:gd name="T27" fmla="*/ 378 h 2694"/>
              <a:gd name="T28" fmla="*/ 1947 w 3212"/>
              <a:gd name="T29" fmla="*/ 870 h 2694"/>
              <a:gd name="T30" fmla="*/ 1857 w 3212"/>
              <a:gd name="T31" fmla="*/ 1572 h 2694"/>
              <a:gd name="T32" fmla="*/ 1857 w 3212"/>
              <a:gd name="T33" fmla="*/ 2694 h 2694"/>
              <a:gd name="T34" fmla="*/ 3212 w 3212"/>
              <a:gd name="T35" fmla="*/ 2694 h 2694"/>
              <a:gd name="T36" fmla="*/ 3212 w 3212"/>
              <a:gd name="T37" fmla="*/ 1482 h 2694"/>
              <a:gd name="T38" fmla="*/ 2562 w 3212"/>
              <a:gd name="T39" fmla="*/ 1482 h 2694"/>
              <a:gd name="T40" fmla="*/ 2704 w 3212"/>
              <a:gd name="T41" fmla="*/ 820 h 2694"/>
              <a:gd name="T42" fmla="*/ 3165 w 3212"/>
              <a:gd name="T43" fmla="*/ 602 h 2694"/>
              <a:gd name="T44" fmla="*/ 3165 w 3212"/>
              <a:gd name="T45" fmla="*/ 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2" h="2694">
                <a:moveTo>
                  <a:pt x="1313" y="0"/>
                </a:moveTo>
                <a:cubicBezTo>
                  <a:pt x="903" y="0"/>
                  <a:pt x="582" y="126"/>
                  <a:pt x="349" y="380"/>
                </a:cubicBezTo>
                <a:cubicBezTo>
                  <a:pt x="116" y="635"/>
                  <a:pt x="0" y="1031"/>
                  <a:pt x="0" y="1572"/>
                </a:cubicBezTo>
                <a:cubicBezTo>
                  <a:pt x="0" y="2694"/>
                  <a:pt x="0" y="2694"/>
                  <a:pt x="0" y="2694"/>
                </a:cubicBezTo>
                <a:cubicBezTo>
                  <a:pt x="1349" y="2694"/>
                  <a:pt x="1349" y="2694"/>
                  <a:pt x="1349" y="2694"/>
                </a:cubicBezTo>
                <a:cubicBezTo>
                  <a:pt x="1350" y="2694"/>
                  <a:pt x="1350" y="2694"/>
                  <a:pt x="1350" y="2694"/>
                </a:cubicBezTo>
                <a:cubicBezTo>
                  <a:pt x="1350" y="1482"/>
                  <a:pt x="1350" y="1482"/>
                  <a:pt x="1350" y="1482"/>
                </a:cubicBezTo>
                <a:cubicBezTo>
                  <a:pt x="698" y="1482"/>
                  <a:pt x="698" y="1482"/>
                  <a:pt x="698" y="1482"/>
                </a:cubicBezTo>
                <a:cubicBezTo>
                  <a:pt x="698" y="1185"/>
                  <a:pt x="747" y="964"/>
                  <a:pt x="842" y="820"/>
                </a:cubicBezTo>
                <a:cubicBezTo>
                  <a:pt x="937" y="675"/>
                  <a:pt x="1094" y="602"/>
                  <a:pt x="1313" y="602"/>
                </a:cubicBezTo>
                <a:cubicBezTo>
                  <a:pt x="1313" y="0"/>
                  <a:pt x="1313" y="0"/>
                  <a:pt x="1313" y="0"/>
                </a:cubicBezTo>
                <a:close/>
                <a:moveTo>
                  <a:pt x="3165" y="0"/>
                </a:moveTo>
                <a:cubicBezTo>
                  <a:pt x="2960" y="0"/>
                  <a:pt x="2777" y="31"/>
                  <a:pt x="2617" y="92"/>
                </a:cubicBezTo>
                <a:cubicBezTo>
                  <a:pt x="2457" y="154"/>
                  <a:pt x="2319" y="249"/>
                  <a:pt x="2207" y="378"/>
                </a:cubicBezTo>
                <a:cubicBezTo>
                  <a:pt x="2094" y="507"/>
                  <a:pt x="2008" y="671"/>
                  <a:pt x="1947" y="870"/>
                </a:cubicBezTo>
                <a:cubicBezTo>
                  <a:pt x="1888" y="1070"/>
                  <a:pt x="1857" y="1303"/>
                  <a:pt x="1857" y="1572"/>
                </a:cubicBezTo>
                <a:cubicBezTo>
                  <a:pt x="1857" y="2694"/>
                  <a:pt x="1857" y="2694"/>
                  <a:pt x="1857" y="2694"/>
                </a:cubicBezTo>
                <a:cubicBezTo>
                  <a:pt x="3212" y="2694"/>
                  <a:pt x="3212" y="2694"/>
                  <a:pt x="3212" y="2694"/>
                </a:cubicBezTo>
                <a:cubicBezTo>
                  <a:pt x="3212" y="1482"/>
                  <a:pt x="3212" y="1482"/>
                  <a:pt x="3212" y="1482"/>
                </a:cubicBezTo>
                <a:cubicBezTo>
                  <a:pt x="2562" y="1482"/>
                  <a:pt x="2562" y="1482"/>
                  <a:pt x="2562" y="1482"/>
                </a:cubicBezTo>
                <a:cubicBezTo>
                  <a:pt x="2562" y="1185"/>
                  <a:pt x="2609" y="964"/>
                  <a:pt x="2704" y="820"/>
                </a:cubicBezTo>
                <a:cubicBezTo>
                  <a:pt x="2799" y="675"/>
                  <a:pt x="2953" y="602"/>
                  <a:pt x="3165" y="602"/>
                </a:cubicBezTo>
                <a:cubicBezTo>
                  <a:pt x="3165" y="0"/>
                  <a:pt x="3165" y="0"/>
                  <a:pt x="316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pic>
        <p:nvPicPr>
          <p:cNvPr id="24" name="Picture 23">
            <a:extLst>
              <a:ext uri="{FF2B5EF4-FFF2-40B4-BE49-F238E27FC236}">
                <a16:creationId xmlns:a16="http://schemas.microsoft.com/office/drawing/2014/main" xmlns="" id="{22B035DD-5B7F-44E3-9E92-657B7A365D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5" b="46684"/>
          <a:stretch/>
        </p:blipFill>
        <p:spPr>
          <a:xfrm>
            <a:off x="6811461" y="4610099"/>
            <a:ext cx="5380539" cy="1905001"/>
          </a:xfrm>
          <a:prstGeom prst="rect">
            <a:avLst/>
          </a:prstGeom>
        </p:spPr>
      </p:pic>
      <p:sp>
        <p:nvSpPr>
          <p:cNvPr id="21" name="Text Placeholder 2"/>
          <p:cNvSpPr txBox="1">
            <a:spLocks/>
          </p:cNvSpPr>
          <p:nvPr/>
        </p:nvSpPr>
        <p:spPr>
          <a:xfrm>
            <a:off x="230400" y="845375"/>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smtClean="0">
                <a:solidFill>
                  <a:schemeClr val="tx1">
                    <a:lumMod val="65000"/>
                    <a:lumOff val="35000"/>
                  </a:schemeClr>
                </a:solidFill>
              </a:rPr>
              <a:t>Awareness </a:t>
            </a:r>
            <a:r>
              <a:rPr lang="en-NZ" sz="1600" dirty="0">
                <a:solidFill>
                  <a:schemeClr val="tx1">
                    <a:lumMod val="65000"/>
                    <a:lumOff val="35000"/>
                  </a:schemeClr>
                </a:solidFill>
              </a:rPr>
              <a:t>of consumer rights and the Consumer Guarantees Act </a:t>
            </a:r>
            <a:r>
              <a:rPr lang="en-NZ" sz="1600" dirty="0" smtClean="0">
                <a:solidFill>
                  <a:schemeClr val="tx1">
                    <a:lumMod val="65000"/>
                    <a:lumOff val="35000"/>
                  </a:schemeClr>
                </a:solidFill>
              </a:rPr>
              <a:t>is mainly derived through peers, media, and lived experience. </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120070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87797"/>
            <a:ext cx="3923109" cy="775597"/>
          </a:xfrm>
        </p:spPr>
        <p:txBody>
          <a:bodyPr/>
          <a:lstStyle/>
          <a:p>
            <a:r>
              <a:rPr lang="en-NZ" dirty="0" smtClean="0"/>
              <a:t>Problem types, prevalence, and cost</a:t>
            </a:r>
            <a:endParaRPr lang="en-NZ" dirty="0"/>
          </a:p>
        </p:txBody>
      </p:sp>
    </p:spTree>
    <p:extLst>
      <p:ext uri="{BB962C8B-B14F-4D97-AF65-F5344CB8AC3E}">
        <p14:creationId xmlns:p14="http://schemas.microsoft.com/office/powerpoint/2010/main" val="383069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142815"/>
            <a:ext cx="9851922" cy="566257"/>
          </a:xfrm>
        </p:spPr>
        <p:txBody>
          <a:bodyPr/>
          <a:lstStyle/>
          <a:p>
            <a:r>
              <a:rPr lang="en-NZ" dirty="0" smtClean="0"/>
              <a:t>TABLE OF CONTENTS</a:t>
            </a:r>
            <a:endParaRPr lang="en-NZ" dirty="0"/>
          </a:p>
        </p:txBody>
      </p:sp>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5" name="Straight Connector 4"/>
          <p:cNvCxnSpPr/>
          <p:nvPr/>
        </p:nvCxnSpPr>
        <p:spPr>
          <a:xfrm flipH="1">
            <a:off x="2654423" y="1749894"/>
            <a:ext cx="806980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E92A964B-2966-48A1-9EF9-A911DE1AD703}"/>
              </a:ext>
            </a:extLst>
          </p:cNvPr>
          <p:cNvSpPr/>
          <p:nvPr/>
        </p:nvSpPr>
        <p:spPr>
          <a:xfrm>
            <a:off x="10750859" y="1395852"/>
            <a:ext cx="356188"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3</a:t>
            </a:r>
            <a:endParaRPr lang="en-NZ" sz="2400" dirty="0">
              <a:solidFill>
                <a:srgbClr val="1AADD0"/>
              </a:solidFill>
              <a:latin typeface="Arial" panose="020B0604020202020204" pitchFamily="34" charset="0"/>
              <a:cs typeface="Arial" panose="020B0604020202020204" pitchFamily="34" charset="0"/>
            </a:endParaRPr>
          </a:p>
        </p:txBody>
      </p:sp>
      <p:sp>
        <p:nvSpPr>
          <p:cNvPr id="7" name="Rectangle 6"/>
          <p:cNvSpPr/>
          <p:nvPr/>
        </p:nvSpPr>
        <p:spPr>
          <a:xfrm>
            <a:off x="472975" y="1518963"/>
            <a:ext cx="8005199" cy="5539978"/>
          </a:xfrm>
          <a:prstGeom prst="rect">
            <a:avLst/>
          </a:prstGeom>
        </p:spPr>
        <p:txBody>
          <a:bodyPr wrap="square">
            <a:spAutoFit/>
          </a:bodyPr>
          <a:lstStyle/>
          <a:p>
            <a:pPr marL="108000" lvl="1">
              <a:spcAft>
                <a:spcPts val="1200"/>
              </a:spcAft>
              <a:defRPr/>
            </a:pPr>
            <a:r>
              <a:rPr lang="en-NZ" sz="1600" b="1" dirty="0" smtClean="0">
                <a:solidFill>
                  <a:srgbClr val="595959"/>
                </a:solidFill>
                <a:cs typeface="Arial" panose="020B0604020202020204" pitchFamily="34" charset="0"/>
              </a:rPr>
              <a:t>EXECUTIVE SUMMARY</a:t>
            </a:r>
          </a:p>
          <a:p>
            <a:pPr marL="108000" lvl="1">
              <a:spcAft>
                <a:spcPts val="1200"/>
              </a:spcAft>
              <a:defRPr/>
            </a:pPr>
            <a:r>
              <a:rPr lang="en-NZ" sz="1600" b="1" dirty="0" smtClean="0">
                <a:solidFill>
                  <a:srgbClr val="595959"/>
                </a:solidFill>
                <a:cs typeface="Arial" panose="020B0604020202020204" pitchFamily="34" charset="0"/>
              </a:rPr>
              <a:t>BACKGROUND AND OBJECTIVES</a:t>
            </a:r>
          </a:p>
          <a:p>
            <a:pPr marL="108000" lvl="1">
              <a:spcAft>
                <a:spcPts val="1200"/>
              </a:spcAft>
              <a:defRPr/>
            </a:pPr>
            <a:r>
              <a:rPr lang="en-NZ" sz="1600" b="1" dirty="0" smtClean="0">
                <a:solidFill>
                  <a:srgbClr val="595959"/>
                </a:solidFill>
                <a:cs typeface="Arial" panose="020B0604020202020204" pitchFamily="34" charset="0"/>
              </a:rPr>
              <a:t>METHODOLOGY</a:t>
            </a:r>
          </a:p>
          <a:p>
            <a:pPr marL="108000" lvl="1">
              <a:spcAft>
                <a:spcPts val="1200"/>
              </a:spcAft>
              <a:defRPr/>
            </a:pPr>
            <a:r>
              <a:rPr lang="en-NZ" sz="1600" b="1" dirty="0" smtClean="0">
                <a:solidFill>
                  <a:srgbClr val="595959"/>
                </a:solidFill>
                <a:cs typeface="Arial" panose="020B0604020202020204" pitchFamily="34" charset="0"/>
              </a:rPr>
              <a:t>KNOWLEDGE OF CONSUMER RIGHTS AND THE CONSUMER GUARANTEES ACT</a:t>
            </a:r>
          </a:p>
          <a:p>
            <a:pPr marL="108000" lvl="1">
              <a:spcAft>
                <a:spcPts val="1200"/>
              </a:spcAft>
              <a:defRPr/>
            </a:pPr>
            <a:r>
              <a:rPr lang="en-NZ" sz="1600" b="1" dirty="0" smtClean="0">
                <a:solidFill>
                  <a:srgbClr val="595959"/>
                </a:solidFill>
                <a:cs typeface="Arial" panose="020B0604020202020204" pitchFamily="34" charset="0"/>
              </a:rPr>
              <a:t>PROBLEM TYPES, PREVALENCE, AND COST</a:t>
            </a:r>
          </a:p>
          <a:p>
            <a:pPr marL="108000" lvl="1">
              <a:spcAft>
                <a:spcPts val="1200"/>
              </a:spcAft>
              <a:defRPr/>
            </a:pPr>
            <a:r>
              <a:rPr lang="en-NZ" sz="1600" b="1" dirty="0" smtClean="0">
                <a:solidFill>
                  <a:srgbClr val="595959"/>
                </a:solidFill>
                <a:cs typeface="Arial" panose="020B0604020202020204" pitchFamily="34" charset="0"/>
              </a:rPr>
              <a:t>CONSUMER RESPONSE TO PROBLEMS</a:t>
            </a:r>
          </a:p>
          <a:p>
            <a:pPr marL="108000" lvl="1">
              <a:spcAft>
                <a:spcPts val="1200"/>
              </a:spcAft>
              <a:defRPr/>
            </a:pPr>
            <a:r>
              <a:rPr lang="en-NZ" sz="1600" b="1" dirty="0" smtClean="0">
                <a:solidFill>
                  <a:srgbClr val="595959"/>
                </a:solidFill>
                <a:cs typeface="Arial" panose="020B0604020202020204" pitchFamily="34" charset="0"/>
              </a:rPr>
              <a:t>PROBLEM TYPES – QUICK PROFILES</a:t>
            </a:r>
          </a:p>
          <a:p>
            <a:pPr marL="108000" lvl="1">
              <a:spcAft>
                <a:spcPts val="1200"/>
              </a:spcAft>
              <a:defRPr/>
            </a:pPr>
            <a:r>
              <a:rPr lang="en-NZ" sz="1600" b="1" dirty="0" smtClean="0">
                <a:solidFill>
                  <a:srgbClr val="595959"/>
                </a:solidFill>
                <a:cs typeface="Arial" panose="020B0604020202020204" pitchFamily="34" charset="0"/>
              </a:rPr>
              <a:t>PERCEPTIONS OF REASONABLE PRODUCT LIFE</a:t>
            </a:r>
          </a:p>
          <a:p>
            <a:pPr marL="108000" lvl="1">
              <a:spcAft>
                <a:spcPts val="1200"/>
              </a:spcAft>
              <a:defRPr/>
            </a:pPr>
            <a:r>
              <a:rPr lang="en-NZ" sz="1600" b="1" dirty="0" smtClean="0">
                <a:solidFill>
                  <a:srgbClr val="595959"/>
                </a:solidFill>
                <a:cs typeface="Arial" panose="020B0604020202020204" pitchFamily="34" charset="0"/>
              </a:rPr>
              <a:t>APPENDIX A: SURVEY QUESTIONNAIRE</a:t>
            </a:r>
          </a:p>
          <a:p>
            <a:pPr marL="108000" lvl="1">
              <a:spcAft>
                <a:spcPts val="1200"/>
              </a:spcAft>
              <a:defRPr/>
            </a:pPr>
            <a:r>
              <a:rPr lang="en-NZ" sz="1600" b="1" dirty="0" smtClean="0">
                <a:solidFill>
                  <a:srgbClr val="595959"/>
                </a:solidFill>
                <a:cs typeface="Arial" panose="020B0604020202020204" pitchFamily="34" charset="0"/>
              </a:rPr>
              <a:t>APPENDIX B: SAMPLE PROFILES</a:t>
            </a:r>
          </a:p>
          <a:p>
            <a:pPr marL="108000" lvl="1">
              <a:spcAft>
                <a:spcPts val="1200"/>
              </a:spcAft>
              <a:defRPr/>
            </a:pPr>
            <a:r>
              <a:rPr lang="en-NZ" sz="1600" b="1" dirty="0" smtClean="0">
                <a:solidFill>
                  <a:srgbClr val="595959"/>
                </a:solidFill>
                <a:cs typeface="Arial" panose="020B0604020202020204" pitchFamily="34" charset="0"/>
              </a:rPr>
              <a:t>APPENDIX C: QUALITATIVE MATERIALS</a:t>
            </a:r>
          </a:p>
          <a:p>
            <a:pPr marL="108000" lvl="1">
              <a:spcAft>
                <a:spcPts val="1200"/>
              </a:spcAft>
              <a:defRPr/>
            </a:pPr>
            <a:r>
              <a:rPr lang="en-NZ" sz="1600" b="1" dirty="0" smtClean="0">
                <a:solidFill>
                  <a:srgbClr val="595959"/>
                </a:solidFill>
                <a:cs typeface="Arial" panose="020B0604020202020204" pitchFamily="34" charset="0"/>
              </a:rPr>
              <a:t>APPENDIX D: CONSUMER STORIES</a:t>
            </a:r>
          </a:p>
          <a:p>
            <a:pPr marL="108000" lvl="1">
              <a:spcAft>
                <a:spcPts val="1200"/>
              </a:spcAft>
              <a:defRPr/>
            </a:pPr>
            <a:endParaRPr lang="en-NZ" sz="1600" b="1" dirty="0" smtClean="0">
              <a:solidFill>
                <a:srgbClr val="595959"/>
              </a:solidFill>
              <a:cs typeface="Arial" panose="020B0604020202020204" pitchFamily="34" charset="0"/>
            </a:endParaRPr>
          </a:p>
          <a:p>
            <a:pPr marL="108000" lvl="1">
              <a:spcAft>
                <a:spcPts val="1200"/>
              </a:spcAft>
              <a:defRPr/>
            </a:pPr>
            <a:endParaRPr lang="en-NZ" sz="1600" b="1" dirty="0" smtClean="0">
              <a:solidFill>
                <a:srgbClr val="595959"/>
              </a:solidFill>
              <a:cs typeface="Arial" panose="020B0604020202020204" pitchFamily="34" charset="0"/>
            </a:endParaRPr>
          </a:p>
        </p:txBody>
      </p:sp>
      <p:cxnSp>
        <p:nvCxnSpPr>
          <p:cNvPr id="11" name="Straight Connector 10"/>
          <p:cNvCxnSpPr/>
          <p:nvPr/>
        </p:nvCxnSpPr>
        <p:spPr>
          <a:xfrm flipH="1">
            <a:off x="3417903" y="2150873"/>
            <a:ext cx="7325559"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086252" y="2541490"/>
            <a:ext cx="8664608"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226423" y="2947381"/>
            <a:ext cx="3524437" cy="2171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225768" y="3362152"/>
            <a:ext cx="6498458" cy="4004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959441" y="3756914"/>
            <a:ext cx="6764785" cy="4168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657600" y="4141776"/>
            <a:ext cx="7057748" cy="2661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16388" y="4540705"/>
            <a:ext cx="6134472" cy="1746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112742" y="4900474"/>
            <a:ext cx="6638118" cy="1626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417903" y="5326601"/>
            <a:ext cx="7332957" cy="1348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E92A964B-2966-48A1-9EF9-A911DE1AD703}"/>
              </a:ext>
            </a:extLst>
          </p:cNvPr>
          <p:cNvSpPr/>
          <p:nvPr/>
        </p:nvSpPr>
        <p:spPr>
          <a:xfrm>
            <a:off x="10750860" y="1797012"/>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10</a:t>
            </a:r>
            <a:endParaRPr lang="en-NZ" sz="2400" dirty="0">
              <a:solidFill>
                <a:srgbClr val="1AADD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E92A964B-2966-48A1-9EF9-A911DE1AD703}"/>
              </a:ext>
            </a:extLst>
          </p:cNvPr>
          <p:cNvSpPr/>
          <p:nvPr/>
        </p:nvSpPr>
        <p:spPr>
          <a:xfrm>
            <a:off x="10750860" y="2198715"/>
            <a:ext cx="510717"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11</a:t>
            </a:r>
            <a:endParaRPr lang="en-NZ" sz="2400" dirty="0">
              <a:solidFill>
                <a:srgbClr val="1AADD0"/>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xmlns="" id="{E92A964B-2966-48A1-9EF9-A911DE1AD703}"/>
              </a:ext>
            </a:extLst>
          </p:cNvPr>
          <p:cNvSpPr/>
          <p:nvPr/>
        </p:nvSpPr>
        <p:spPr>
          <a:xfrm>
            <a:off x="10750859" y="2633173"/>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13</a:t>
            </a:r>
            <a:endParaRPr lang="en-NZ" sz="2400" dirty="0">
              <a:solidFill>
                <a:srgbClr val="1AADD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xmlns="" id="{E92A964B-2966-48A1-9EF9-A911DE1AD703}"/>
              </a:ext>
            </a:extLst>
          </p:cNvPr>
          <p:cNvSpPr/>
          <p:nvPr/>
        </p:nvSpPr>
        <p:spPr>
          <a:xfrm>
            <a:off x="10750859" y="3026001"/>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19</a:t>
            </a:r>
            <a:endParaRPr lang="en-NZ" sz="2400" dirty="0">
              <a:solidFill>
                <a:srgbClr val="1AADD0"/>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xmlns="" id="{E92A964B-2966-48A1-9EF9-A911DE1AD703}"/>
              </a:ext>
            </a:extLst>
          </p:cNvPr>
          <p:cNvSpPr/>
          <p:nvPr/>
        </p:nvSpPr>
        <p:spPr>
          <a:xfrm>
            <a:off x="10750860" y="3407193"/>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26</a:t>
            </a:r>
            <a:endParaRPr lang="en-NZ" sz="2400" dirty="0">
              <a:solidFill>
                <a:srgbClr val="1AADD0"/>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xmlns="" id="{E92A964B-2966-48A1-9EF9-A911DE1AD703}"/>
              </a:ext>
            </a:extLst>
          </p:cNvPr>
          <p:cNvSpPr/>
          <p:nvPr/>
        </p:nvSpPr>
        <p:spPr>
          <a:xfrm>
            <a:off x="10750860" y="3817778"/>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41</a:t>
            </a:r>
            <a:endParaRPr lang="en-NZ" sz="2400" dirty="0">
              <a:solidFill>
                <a:srgbClr val="1AADD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xmlns="" id="{E92A964B-2966-48A1-9EF9-A911DE1AD703}"/>
              </a:ext>
            </a:extLst>
          </p:cNvPr>
          <p:cNvSpPr/>
          <p:nvPr/>
        </p:nvSpPr>
        <p:spPr>
          <a:xfrm>
            <a:off x="10751942" y="4216172"/>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93</a:t>
            </a:r>
            <a:endParaRPr lang="en-NZ" sz="2400" dirty="0">
              <a:solidFill>
                <a:srgbClr val="1AADD0"/>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xmlns="" id="{E92A964B-2966-48A1-9EF9-A911DE1AD703}"/>
              </a:ext>
            </a:extLst>
          </p:cNvPr>
          <p:cNvSpPr/>
          <p:nvPr/>
        </p:nvSpPr>
        <p:spPr>
          <a:xfrm>
            <a:off x="10751943" y="4588484"/>
            <a:ext cx="527709"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96</a:t>
            </a:r>
            <a:endParaRPr lang="en-NZ" sz="2400" dirty="0">
              <a:solidFill>
                <a:srgbClr val="1AADD0"/>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xmlns="" id="{E92A964B-2966-48A1-9EF9-A911DE1AD703}"/>
              </a:ext>
            </a:extLst>
          </p:cNvPr>
          <p:cNvSpPr/>
          <p:nvPr/>
        </p:nvSpPr>
        <p:spPr>
          <a:xfrm>
            <a:off x="10751943" y="5034581"/>
            <a:ext cx="699230"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104</a:t>
            </a:r>
            <a:endParaRPr lang="en-NZ" sz="2400" dirty="0">
              <a:solidFill>
                <a:srgbClr val="1AADD0"/>
              </a:solidFill>
              <a:latin typeface="Arial" panose="020B0604020202020204" pitchFamily="34" charset="0"/>
              <a:cs typeface="Arial" panose="020B0604020202020204" pitchFamily="34" charset="0"/>
            </a:endParaRPr>
          </a:p>
        </p:txBody>
      </p:sp>
      <p:cxnSp>
        <p:nvCxnSpPr>
          <p:cNvPr id="45" name="Straight Connector 44"/>
          <p:cNvCxnSpPr/>
          <p:nvPr/>
        </p:nvCxnSpPr>
        <p:spPr>
          <a:xfrm flipH="1" flipV="1">
            <a:off x="3959441" y="5717220"/>
            <a:ext cx="6791419" cy="3069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E92A964B-2966-48A1-9EF9-A911DE1AD703}"/>
              </a:ext>
            </a:extLst>
          </p:cNvPr>
          <p:cNvSpPr/>
          <p:nvPr/>
        </p:nvSpPr>
        <p:spPr>
          <a:xfrm>
            <a:off x="10750859" y="5415219"/>
            <a:ext cx="699230"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109</a:t>
            </a:r>
            <a:endParaRPr lang="en-NZ" sz="2400" dirty="0">
              <a:solidFill>
                <a:srgbClr val="1AADD0"/>
              </a:solidFill>
              <a:latin typeface="Arial" panose="020B0604020202020204" pitchFamily="34" charset="0"/>
              <a:cs typeface="Arial" panose="020B0604020202020204" pitchFamily="34" charset="0"/>
            </a:endParaRPr>
          </a:p>
        </p:txBody>
      </p:sp>
      <p:cxnSp>
        <p:nvCxnSpPr>
          <p:cNvPr id="29" name="Straight Connector 28"/>
          <p:cNvCxnSpPr/>
          <p:nvPr/>
        </p:nvCxnSpPr>
        <p:spPr>
          <a:xfrm flipH="1" flipV="1">
            <a:off x="3630968" y="6076941"/>
            <a:ext cx="7119891" cy="3840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E92A964B-2966-48A1-9EF9-A911DE1AD703}"/>
              </a:ext>
            </a:extLst>
          </p:cNvPr>
          <p:cNvSpPr/>
          <p:nvPr/>
        </p:nvSpPr>
        <p:spPr>
          <a:xfrm>
            <a:off x="10743461" y="5782649"/>
            <a:ext cx="682238"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115</a:t>
            </a:r>
            <a:endParaRPr lang="en-NZ" sz="2400" dirty="0">
              <a:solidFill>
                <a:srgbClr val="1AA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08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4476750" y="1538370"/>
            <a:ext cx="6260380" cy="457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34297" y="117279"/>
            <a:ext cx="9851922" cy="566257"/>
          </a:xfrm>
        </p:spPr>
        <p:txBody>
          <a:bodyPr/>
          <a:lstStyle/>
          <a:p>
            <a:r>
              <a:rPr lang="en-NZ" dirty="0" smtClean="0"/>
              <a:t>Overall prevalence of problems</a:t>
            </a:r>
            <a:endParaRPr lang="en-NZ" dirty="0"/>
          </a:p>
        </p:txBody>
      </p:sp>
      <p:sp>
        <p:nvSpPr>
          <p:cNvPr id="4" name="Rectangle 3">
            <a:extLst>
              <a:ext uri="{FF2B5EF4-FFF2-40B4-BE49-F238E27FC236}">
                <a16:creationId xmlns:a16="http://schemas.microsoft.com/office/drawing/2014/main" xmlns="" id="{153ED36E-E862-4A87-BBEF-EFDCFC541B22}"/>
              </a:ext>
            </a:extLst>
          </p:cNvPr>
          <p:cNvSpPr/>
          <p:nvPr/>
        </p:nvSpPr>
        <p:spPr>
          <a:xfrm>
            <a:off x="1" y="1399032"/>
            <a:ext cx="3231472" cy="4958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7" name="Rectangle 6">
            <a:extLst>
              <a:ext uri="{FF2B5EF4-FFF2-40B4-BE49-F238E27FC236}">
                <a16:creationId xmlns:a16="http://schemas.microsoft.com/office/drawing/2014/main" xmlns="" id="{9D74F242-E40A-45E4-B333-B1438B3F5556}"/>
              </a:ext>
            </a:extLst>
          </p:cNvPr>
          <p:cNvSpPr/>
          <p:nvPr/>
        </p:nvSpPr>
        <p:spPr>
          <a:xfrm>
            <a:off x="115200" y="1455349"/>
            <a:ext cx="3001073" cy="4662815"/>
          </a:xfrm>
          <a:prstGeom prst="rect">
            <a:avLst/>
          </a:prstGeom>
        </p:spPr>
        <p:txBody>
          <a:bodyPr wrap="square">
            <a:spAutoFit/>
          </a:bodyPr>
          <a:lstStyle/>
          <a:p>
            <a:pPr>
              <a:spcAft>
                <a:spcPts val="1200"/>
              </a:spcAft>
            </a:pPr>
            <a:r>
              <a:rPr lang="en-NZ" sz="1300" dirty="0" smtClean="0">
                <a:solidFill>
                  <a:schemeClr val="bg1"/>
                </a:solidFill>
              </a:rPr>
              <a:t>The survey found that 73% of consumers had experienced at least one problem with a product or service in the past two years.</a:t>
            </a:r>
          </a:p>
          <a:p>
            <a:pPr>
              <a:spcAft>
                <a:spcPts val="1200"/>
              </a:spcAft>
            </a:pPr>
            <a:r>
              <a:rPr lang="en-NZ" sz="1300" dirty="0" smtClean="0">
                <a:solidFill>
                  <a:schemeClr val="bg1"/>
                </a:solidFill>
              </a:rPr>
              <a:t>The following pages include analysis of the types of problems consumers experience (the consumer sectors they are within) by several key factors:</a:t>
            </a:r>
          </a:p>
          <a:p>
            <a:pPr marL="285750" indent="-285750">
              <a:spcAft>
                <a:spcPts val="1200"/>
              </a:spcAft>
              <a:buFont typeface="Arial" panose="020B0604020202020204" pitchFamily="34" charset="0"/>
              <a:buChar char="•"/>
            </a:pPr>
            <a:r>
              <a:rPr lang="en-NZ" sz="1300" dirty="0" smtClean="0">
                <a:solidFill>
                  <a:schemeClr val="bg1"/>
                </a:solidFill>
              </a:rPr>
              <a:t>Incidence (how common problems are)</a:t>
            </a:r>
          </a:p>
          <a:p>
            <a:pPr marL="285750" indent="-285750">
              <a:spcAft>
                <a:spcPts val="1200"/>
              </a:spcAft>
              <a:buFont typeface="Arial" panose="020B0604020202020204" pitchFamily="34" charset="0"/>
              <a:buChar char="•"/>
            </a:pPr>
            <a:r>
              <a:rPr lang="en-NZ" sz="1300" dirty="0" smtClean="0">
                <a:solidFill>
                  <a:schemeClr val="bg1"/>
                </a:solidFill>
              </a:rPr>
              <a:t>Problem value (how much they cost consumers to resolve/extra money they have to spend because of the problem)</a:t>
            </a:r>
          </a:p>
          <a:p>
            <a:pPr marL="285750" indent="-285750">
              <a:spcAft>
                <a:spcPts val="1200"/>
              </a:spcAft>
              <a:buFont typeface="Arial" panose="020B0604020202020204" pitchFamily="34" charset="0"/>
              <a:buChar char="•"/>
            </a:pPr>
            <a:r>
              <a:rPr lang="en-NZ" sz="1300" dirty="0" smtClean="0">
                <a:solidFill>
                  <a:schemeClr val="bg1"/>
                </a:solidFill>
              </a:rPr>
              <a:t>Original cost (how much the consumer paid for the product/service initially)</a:t>
            </a:r>
          </a:p>
          <a:p>
            <a:pPr marL="285750" indent="-285750">
              <a:spcAft>
                <a:spcPts val="1200"/>
              </a:spcAft>
              <a:buFont typeface="Arial" panose="020B0604020202020204" pitchFamily="34" charset="0"/>
              <a:buChar char="•"/>
            </a:pPr>
            <a:r>
              <a:rPr lang="en-NZ" sz="1300" dirty="0" smtClean="0">
                <a:solidFill>
                  <a:schemeClr val="bg1"/>
                </a:solidFill>
              </a:rPr>
              <a:t>Effort rating (how much effort it takes to resolve problems)</a:t>
            </a:r>
          </a:p>
        </p:txBody>
      </p:sp>
      <p:graphicFrame>
        <p:nvGraphicFramePr>
          <p:cNvPr id="8" name="Chart 7"/>
          <p:cNvGraphicFramePr/>
          <p:nvPr>
            <p:extLst>
              <p:ext uri="{D42A27DB-BD31-4B8C-83A1-F6EECF244321}">
                <p14:modId xmlns:p14="http://schemas.microsoft.com/office/powerpoint/2010/main" val="1015985644"/>
              </p:ext>
            </p:extLst>
          </p:nvPr>
        </p:nvGraphicFramePr>
        <p:xfrm>
          <a:off x="5724090" y="2462295"/>
          <a:ext cx="3991373" cy="354664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789712" y="1547765"/>
            <a:ext cx="5860130" cy="646331"/>
          </a:xfrm>
          <a:prstGeom prst="rect">
            <a:avLst/>
          </a:prstGeom>
        </p:spPr>
        <p:txBody>
          <a:bodyPr wrap="none">
            <a:spAutoFit/>
          </a:bodyPr>
          <a:lstStyle/>
          <a:p>
            <a:pPr algn="ctr"/>
            <a:r>
              <a:rPr lang="en-NZ" b="1" dirty="0" smtClean="0">
                <a:solidFill>
                  <a:schemeClr val="tx1">
                    <a:lumMod val="75000"/>
                    <a:lumOff val="25000"/>
                  </a:schemeClr>
                </a:solidFill>
              </a:rPr>
              <a:t>Percentage of consumers who have experienced a problem </a:t>
            </a:r>
          </a:p>
          <a:p>
            <a:pPr algn="ctr"/>
            <a:r>
              <a:rPr lang="en-NZ" b="1" dirty="0" smtClean="0">
                <a:solidFill>
                  <a:schemeClr val="tx1">
                    <a:lumMod val="75000"/>
                    <a:lumOff val="25000"/>
                  </a:schemeClr>
                </a:solidFill>
              </a:rPr>
              <a:t>with a product or service in the past two years </a:t>
            </a:r>
            <a:endParaRPr lang="en-NZ" sz="1400" dirty="0">
              <a:solidFill>
                <a:schemeClr val="tx1">
                  <a:lumMod val="75000"/>
                  <a:lumOff val="25000"/>
                </a:schemeClr>
              </a:solidFill>
            </a:endParaRPr>
          </a:p>
        </p:txBody>
      </p:sp>
      <p:sp>
        <p:nvSpPr>
          <p:cNvPr id="11" name="Rectangle 10"/>
          <p:cNvSpPr/>
          <p:nvPr/>
        </p:nvSpPr>
        <p:spPr>
          <a:xfrm>
            <a:off x="9331131" y="2850246"/>
            <a:ext cx="769830" cy="338554"/>
          </a:xfrm>
          <a:prstGeom prst="rect">
            <a:avLst/>
          </a:prstGeom>
        </p:spPr>
        <p:txBody>
          <a:bodyPr wrap="square">
            <a:spAutoFit/>
          </a:bodyPr>
          <a:lstStyle/>
          <a:p>
            <a:pPr>
              <a:lnSpc>
                <a:spcPct val="80000"/>
              </a:lnSpc>
            </a:pPr>
            <a:r>
              <a:rPr lang="en-NZ" sz="2000" b="1" dirty="0" smtClean="0">
                <a:solidFill>
                  <a:schemeClr val="tx1">
                    <a:lumMod val="75000"/>
                    <a:lumOff val="25000"/>
                  </a:schemeClr>
                </a:solidFill>
              </a:rPr>
              <a:t>73%</a:t>
            </a:r>
            <a:endParaRPr lang="en-NZ" sz="2000" b="1" dirty="0">
              <a:solidFill>
                <a:schemeClr val="tx1">
                  <a:lumMod val="75000"/>
                  <a:lumOff val="25000"/>
                </a:schemeClr>
              </a:solidFill>
            </a:endParaRPr>
          </a:p>
        </p:txBody>
      </p:sp>
      <p:sp>
        <p:nvSpPr>
          <p:cNvPr id="12" name="Rectangle 11"/>
          <p:cNvSpPr/>
          <p:nvPr/>
        </p:nvSpPr>
        <p:spPr>
          <a:xfrm>
            <a:off x="9334862" y="3120152"/>
            <a:ext cx="1146902" cy="441339"/>
          </a:xfrm>
          <a:prstGeom prst="rect">
            <a:avLst/>
          </a:prstGeom>
        </p:spPr>
        <p:txBody>
          <a:bodyPr wrap="square">
            <a:spAutoFit/>
          </a:bodyPr>
          <a:lstStyle/>
          <a:p>
            <a:pPr>
              <a:lnSpc>
                <a:spcPct val="80000"/>
              </a:lnSpc>
            </a:pPr>
            <a:r>
              <a:rPr lang="en-NZ" sz="1400" u="sng" dirty="0" smtClean="0">
                <a:solidFill>
                  <a:schemeClr val="tx1">
                    <a:lumMod val="75000"/>
                    <a:lumOff val="25000"/>
                  </a:schemeClr>
                </a:solidFill>
              </a:rPr>
              <a:t>Experienced</a:t>
            </a:r>
            <a:r>
              <a:rPr lang="en-NZ" sz="1400" dirty="0" smtClean="0">
                <a:solidFill>
                  <a:schemeClr val="tx1">
                    <a:lumMod val="75000"/>
                    <a:lumOff val="25000"/>
                  </a:schemeClr>
                </a:solidFill>
              </a:rPr>
              <a:t> a problem</a:t>
            </a:r>
            <a:endParaRPr lang="en-NZ" sz="1400" u="sng" dirty="0">
              <a:solidFill>
                <a:schemeClr val="tx1">
                  <a:lumMod val="75000"/>
                  <a:lumOff val="25000"/>
                </a:schemeClr>
              </a:solidFill>
            </a:endParaRPr>
          </a:p>
        </p:txBody>
      </p:sp>
      <p:sp>
        <p:nvSpPr>
          <p:cNvPr id="13" name="Rectangle 12"/>
          <p:cNvSpPr/>
          <p:nvPr/>
        </p:nvSpPr>
        <p:spPr>
          <a:xfrm>
            <a:off x="5438556" y="2844090"/>
            <a:ext cx="769830" cy="344710"/>
          </a:xfrm>
          <a:prstGeom prst="rect">
            <a:avLst/>
          </a:prstGeom>
        </p:spPr>
        <p:txBody>
          <a:bodyPr wrap="square">
            <a:spAutoFit/>
          </a:bodyPr>
          <a:lstStyle/>
          <a:p>
            <a:pPr>
              <a:lnSpc>
                <a:spcPct val="80000"/>
              </a:lnSpc>
            </a:pPr>
            <a:r>
              <a:rPr lang="en-NZ" sz="2000" b="1" dirty="0" smtClean="0">
                <a:solidFill>
                  <a:schemeClr val="tx1">
                    <a:lumMod val="75000"/>
                    <a:lumOff val="25000"/>
                  </a:schemeClr>
                </a:solidFill>
              </a:rPr>
              <a:t>27%</a:t>
            </a:r>
            <a:endParaRPr lang="en-NZ" sz="2000" b="1" dirty="0">
              <a:solidFill>
                <a:schemeClr val="tx1">
                  <a:lumMod val="75000"/>
                  <a:lumOff val="25000"/>
                </a:schemeClr>
              </a:solidFill>
            </a:endParaRPr>
          </a:p>
        </p:txBody>
      </p:sp>
      <p:sp>
        <p:nvSpPr>
          <p:cNvPr id="14" name="Rectangle 13"/>
          <p:cNvSpPr/>
          <p:nvPr/>
        </p:nvSpPr>
        <p:spPr>
          <a:xfrm>
            <a:off x="4570446" y="3090980"/>
            <a:ext cx="1500414" cy="441339"/>
          </a:xfrm>
          <a:prstGeom prst="rect">
            <a:avLst/>
          </a:prstGeom>
        </p:spPr>
        <p:txBody>
          <a:bodyPr wrap="square">
            <a:spAutoFit/>
          </a:bodyPr>
          <a:lstStyle/>
          <a:p>
            <a:pPr algn="r">
              <a:lnSpc>
                <a:spcPct val="80000"/>
              </a:lnSpc>
            </a:pPr>
            <a:r>
              <a:rPr lang="en-NZ" sz="1400" u="sng" dirty="0" smtClean="0">
                <a:solidFill>
                  <a:schemeClr val="tx1">
                    <a:lumMod val="75000"/>
                    <a:lumOff val="25000"/>
                  </a:schemeClr>
                </a:solidFill>
              </a:rPr>
              <a:t>Not </a:t>
            </a:r>
            <a:r>
              <a:rPr lang="en-NZ" sz="1400" dirty="0" smtClean="0">
                <a:solidFill>
                  <a:schemeClr val="tx1">
                    <a:lumMod val="75000"/>
                    <a:lumOff val="25000"/>
                  </a:schemeClr>
                </a:solidFill>
              </a:rPr>
              <a:t>experienced a problem</a:t>
            </a:r>
            <a:endParaRPr lang="en-NZ" sz="1400" u="sng" dirty="0">
              <a:solidFill>
                <a:schemeClr val="tx1">
                  <a:lumMod val="75000"/>
                  <a:lumOff val="25000"/>
                </a:schemeClr>
              </a:solidFill>
            </a:endParaRPr>
          </a:p>
        </p:txBody>
      </p:sp>
    </p:spTree>
    <p:extLst>
      <p:ext uri="{BB962C8B-B14F-4D97-AF65-F5344CB8AC3E}">
        <p14:creationId xmlns:p14="http://schemas.microsoft.com/office/powerpoint/2010/main" val="236996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9239251" y="1704975"/>
            <a:ext cx="161925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RELATIVE IMPACT OF PROBLEMS IN EACH PRODUCT AND SERVICE SECTOR</a:t>
            </a:r>
            <a:endParaRPr lang="en-NZ" dirty="0"/>
          </a:p>
        </p:txBody>
      </p:sp>
      <p:sp>
        <p:nvSpPr>
          <p:cNvPr id="3" name="Text Placeholder 2"/>
          <p:cNvSpPr>
            <a:spLocks noGrp="1"/>
          </p:cNvSpPr>
          <p:nvPr>
            <p:ph type="body" sz="quarter" idx="10"/>
          </p:nvPr>
        </p:nvSpPr>
        <p:spPr>
          <a:xfrm>
            <a:off x="334297" y="589975"/>
            <a:ext cx="11591734" cy="775597"/>
          </a:xfrm>
        </p:spPr>
        <p:txBody>
          <a:bodyPr/>
          <a:lstStyle/>
          <a:p>
            <a:pPr>
              <a:spcBef>
                <a:spcPts val="0"/>
              </a:spcBef>
            </a:pPr>
            <a:r>
              <a:rPr lang="en-NZ" sz="1400" dirty="0" smtClean="0"/>
              <a:t>Positively, the most common problems tend to be cheaper to resolve, while costlier problems are less frequent. There are two ways MBIE could prioritise sectors to focus on: </a:t>
            </a:r>
          </a:p>
          <a:p>
            <a:pPr marL="342900" indent="-342900">
              <a:spcBef>
                <a:spcPts val="0"/>
              </a:spcBef>
              <a:buAutoNum type="arabicPeriod"/>
            </a:pPr>
            <a:r>
              <a:rPr lang="en-NZ" sz="1400" dirty="0"/>
              <a:t>H</a:t>
            </a:r>
            <a:r>
              <a:rPr lang="en-NZ" sz="1400" dirty="0" smtClean="0"/>
              <a:t>igh incidence and high effort problems (e.g. fixed-line telecommunications services), or</a:t>
            </a:r>
          </a:p>
          <a:p>
            <a:pPr marL="342900" indent="-342900">
              <a:spcBef>
                <a:spcPts val="0"/>
              </a:spcBef>
              <a:buAutoNum type="arabicPeriod"/>
            </a:pPr>
            <a:r>
              <a:rPr lang="en-NZ" sz="1400" dirty="0" smtClean="0"/>
              <a:t>Medium incidence and high cost problems (e.g. construction and trade services, banking and financial services).</a:t>
            </a:r>
            <a:endParaRPr lang="en-NZ" sz="1400" dirty="0"/>
          </a:p>
        </p:txBody>
      </p:sp>
      <p:graphicFrame>
        <p:nvGraphicFramePr>
          <p:cNvPr id="11" name="Chart 10"/>
          <p:cNvGraphicFramePr/>
          <p:nvPr>
            <p:extLst>
              <p:ext uri="{D42A27DB-BD31-4B8C-83A1-F6EECF244321}">
                <p14:modId xmlns:p14="http://schemas.microsoft.com/office/powerpoint/2010/main" val="1231690761"/>
              </p:ext>
            </p:extLst>
          </p:nvPr>
        </p:nvGraphicFramePr>
        <p:xfrm>
          <a:off x="993775" y="1495425"/>
          <a:ext cx="8128000" cy="464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44324505"/>
              </p:ext>
            </p:extLst>
          </p:nvPr>
        </p:nvGraphicFramePr>
        <p:xfrm>
          <a:off x="9344025" y="1971481"/>
          <a:ext cx="1390650" cy="1352745"/>
        </p:xfrm>
        <a:graphic>
          <a:graphicData uri="http://schemas.openxmlformats.org/drawingml/2006/table">
            <a:tbl>
              <a:tblPr>
                <a:tableStyleId>{5C22544A-7EE6-4342-B048-85BDC9FD1C3A}</a:tableStyleId>
              </a:tblPr>
              <a:tblGrid>
                <a:gridCol w="1390650"/>
              </a:tblGrid>
              <a:tr h="270549">
                <a:tc>
                  <a:txBody>
                    <a:bodyPr/>
                    <a:lstStyle/>
                    <a:p>
                      <a:pPr algn="ctr" fontAlgn="b">
                        <a:defRPr sz="1197" b="0" i="0" u="none" strike="noStrike" kern="1200" baseline="0">
                          <a:solidFill>
                            <a:schemeClr val="tx1">
                              <a:lumMod val="65000"/>
                              <a:lumOff val="35000"/>
                            </a:schemeClr>
                          </a:solidFill>
                          <a:latin typeface="+mn-lt"/>
                          <a:ea typeface="+mn-ea"/>
                          <a:cs typeface="+mn-cs"/>
                        </a:defRPr>
                      </a:pPr>
                      <a:r>
                        <a:rPr lang="en-NZ" sz="1197" b="0" i="0" u="sng" strike="noStrike" kern="1200" baseline="0" dirty="0">
                          <a:solidFill>
                            <a:schemeClr val="tx1">
                              <a:lumMod val="65000"/>
                              <a:lumOff val="35000"/>
                            </a:schemeClr>
                          </a:solidFill>
                          <a:latin typeface="+mn-lt"/>
                          <a:ea typeface="+mn-ea"/>
                          <a:cs typeface="+mn-cs"/>
                        </a:rPr>
                        <a:t>Effort rating</a:t>
                      </a:r>
                    </a:p>
                  </a:txBody>
                  <a:tcPr marL="7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Very 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Moderate</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Low</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9496588" y="2300211"/>
            <a:ext cx="186640" cy="979049"/>
            <a:chOff x="9759951" y="2300211"/>
            <a:chExt cx="186640" cy="979049"/>
          </a:xfrm>
        </p:grpSpPr>
        <p:sp>
          <p:nvSpPr>
            <p:cNvPr id="14" name="Oval 13"/>
            <p:cNvSpPr/>
            <p:nvPr/>
          </p:nvSpPr>
          <p:spPr>
            <a:xfrm>
              <a:off x="9759951" y="2300211"/>
              <a:ext cx="186640" cy="18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9759951" y="2564347"/>
              <a:ext cx="186640" cy="186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9759951" y="2828483"/>
              <a:ext cx="186640" cy="1866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9759951" y="3092620"/>
              <a:ext cx="186640" cy="1866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Text Placeholder 2"/>
          <p:cNvSpPr txBox="1">
            <a:spLocks/>
          </p:cNvSpPr>
          <p:nvPr/>
        </p:nvSpPr>
        <p:spPr>
          <a:xfrm>
            <a:off x="4057937" y="1858152"/>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Banking or financial services</a:t>
            </a:r>
            <a:endParaRPr lang="en-NZ" sz="1100" dirty="0"/>
          </a:p>
        </p:txBody>
      </p:sp>
      <p:sp>
        <p:nvSpPr>
          <p:cNvPr id="20" name="Text Placeholder 2"/>
          <p:cNvSpPr txBox="1">
            <a:spLocks/>
          </p:cNvSpPr>
          <p:nvPr/>
        </p:nvSpPr>
        <p:spPr>
          <a:xfrm>
            <a:off x="4467321" y="2330743"/>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Construction or trade services</a:t>
            </a:r>
            <a:endParaRPr lang="en-NZ" sz="1100" dirty="0"/>
          </a:p>
        </p:txBody>
      </p:sp>
      <p:sp>
        <p:nvSpPr>
          <p:cNvPr id="21" name="Text Placeholder 2"/>
          <p:cNvSpPr txBox="1">
            <a:spLocks/>
          </p:cNvSpPr>
          <p:nvPr/>
        </p:nvSpPr>
        <p:spPr>
          <a:xfrm>
            <a:off x="4245753" y="3491775"/>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sales</a:t>
            </a:r>
            <a:endParaRPr lang="en-NZ" sz="1100" dirty="0"/>
          </a:p>
        </p:txBody>
      </p:sp>
      <p:sp>
        <p:nvSpPr>
          <p:cNvPr id="22" name="Text Placeholder 2"/>
          <p:cNvSpPr txBox="1">
            <a:spLocks/>
          </p:cNvSpPr>
          <p:nvPr/>
        </p:nvSpPr>
        <p:spPr>
          <a:xfrm>
            <a:off x="4635201" y="3997235"/>
            <a:ext cx="399078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servicing, repairs, or maintenance</a:t>
            </a:r>
            <a:endParaRPr lang="en-NZ" sz="1100" dirty="0"/>
          </a:p>
        </p:txBody>
      </p:sp>
      <p:sp>
        <p:nvSpPr>
          <p:cNvPr id="23" name="Text Placeholder 2"/>
          <p:cNvSpPr txBox="1">
            <a:spLocks/>
          </p:cNvSpPr>
          <p:nvPr/>
        </p:nvSpPr>
        <p:spPr>
          <a:xfrm>
            <a:off x="2624650" y="4018719"/>
            <a:ext cx="1119503" cy="3046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Recreation or leisure activities</a:t>
            </a:r>
            <a:endParaRPr lang="en-NZ" sz="1100" dirty="0"/>
          </a:p>
        </p:txBody>
      </p:sp>
      <p:sp>
        <p:nvSpPr>
          <p:cNvPr id="24" name="Text Placeholder 2"/>
          <p:cNvSpPr txBox="1">
            <a:spLocks/>
          </p:cNvSpPr>
          <p:nvPr/>
        </p:nvSpPr>
        <p:spPr>
          <a:xfrm>
            <a:off x="2624650" y="4457323"/>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Professional or technical services</a:t>
            </a:r>
            <a:endParaRPr lang="en-NZ" sz="1100" dirty="0"/>
          </a:p>
        </p:txBody>
      </p:sp>
      <p:sp>
        <p:nvSpPr>
          <p:cNvPr id="25" name="Text Placeholder 2"/>
          <p:cNvSpPr txBox="1">
            <a:spLocks/>
          </p:cNvSpPr>
          <p:nvPr/>
        </p:nvSpPr>
        <p:spPr>
          <a:xfrm>
            <a:off x="3217797" y="4701856"/>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services</a:t>
            </a:r>
            <a:endParaRPr lang="en-NZ" sz="1100" dirty="0"/>
          </a:p>
        </p:txBody>
      </p:sp>
      <p:sp>
        <p:nvSpPr>
          <p:cNvPr id="26" name="Text Placeholder 2"/>
          <p:cNvSpPr txBox="1">
            <a:spLocks/>
          </p:cNvSpPr>
          <p:nvPr/>
        </p:nvSpPr>
        <p:spPr>
          <a:xfrm>
            <a:off x="1987738" y="4906348"/>
            <a:ext cx="1273824"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products</a:t>
            </a:r>
            <a:endParaRPr lang="en-NZ" sz="1100" dirty="0"/>
          </a:p>
        </p:txBody>
      </p:sp>
      <p:sp>
        <p:nvSpPr>
          <p:cNvPr id="27" name="Text Placeholder 2"/>
          <p:cNvSpPr txBox="1">
            <a:spLocks/>
          </p:cNvSpPr>
          <p:nvPr/>
        </p:nvSpPr>
        <p:spPr>
          <a:xfrm>
            <a:off x="4211572" y="4798806"/>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Utility services</a:t>
            </a:r>
            <a:endParaRPr lang="en-NZ" sz="1100" dirty="0"/>
          </a:p>
        </p:txBody>
      </p:sp>
      <p:sp>
        <p:nvSpPr>
          <p:cNvPr id="28" name="Text Placeholder 2"/>
          <p:cNvSpPr txBox="1">
            <a:spLocks/>
          </p:cNvSpPr>
          <p:nvPr/>
        </p:nvSpPr>
        <p:spPr>
          <a:xfrm>
            <a:off x="4211571" y="5019700"/>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Accommodation or travel services</a:t>
            </a:r>
            <a:endParaRPr lang="en-NZ" sz="1100" dirty="0"/>
          </a:p>
        </p:txBody>
      </p:sp>
      <p:sp>
        <p:nvSpPr>
          <p:cNvPr id="29" name="Text Placeholder 2"/>
          <p:cNvSpPr txBox="1">
            <a:spLocks/>
          </p:cNvSpPr>
          <p:nvPr/>
        </p:nvSpPr>
        <p:spPr>
          <a:xfrm>
            <a:off x="3338848" y="5325887"/>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Non-electrical household products</a:t>
            </a:r>
            <a:endParaRPr lang="en-NZ" sz="1100" dirty="0"/>
          </a:p>
        </p:txBody>
      </p:sp>
      <p:sp>
        <p:nvSpPr>
          <p:cNvPr id="33" name="Text Placeholder 2"/>
          <p:cNvSpPr txBox="1">
            <a:spLocks/>
          </p:cNvSpPr>
          <p:nvPr/>
        </p:nvSpPr>
        <p:spPr>
          <a:xfrm>
            <a:off x="1483035" y="5241673"/>
            <a:ext cx="173476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Entertainment products</a:t>
            </a:r>
            <a:endParaRPr lang="en-NZ" sz="1100" dirty="0"/>
          </a:p>
        </p:txBody>
      </p:sp>
      <p:sp>
        <p:nvSpPr>
          <p:cNvPr id="34" name="Text Placeholder 2"/>
          <p:cNvSpPr txBox="1">
            <a:spLocks/>
          </p:cNvSpPr>
          <p:nvPr/>
        </p:nvSpPr>
        <p:spPr>
          <a:xfrm>
            <a:off x="5821199" y="5182647"/>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Mobile telecommunications services</a:t>
            </a:r>
            <a:endParaRPr lang="en-NZ" sz="1100" dirty="0"/>
          </a:p>
        </p:txBody>
      </p:sp>
      <p:sp>
        <p:nvSpPr>
          <p:cNvPr id="35" name="Text Placeholder 2"/>
          <p:cNvSpPr txBox="1">
            <a:spLocks/>
          </p:cNvSpPr>
          <p:nvPr/>
        </p:nvSpPr>
        <p:spPr>
          <a:xfrm>
            <a:off x="6821029" y="5331906"/>
            <a:ext cx="152698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t>P</a:t>
            </a:r>
            <a:r>
              <a:rPr lang="en-NZ" sz="1100" dirty="0" smtClean="0"/>
              <a:t>ersonal products* </a:t>
            </a:r>
            <a:endParaRPr lang="en-NZ" sz="1100" dirty="0"/>
          </a:p>
        </p:txBody>
      </p:sp>
      <p:sp>
        <p:nvSpPr>
          <p:cNvPr id="36" name="Text Placeholder 2"/>
          <p:cNvSpPr txBox="1">
            <a:spLocks/>
          </p:cNvSpPr>
          <p:nvPr/>
        </p:nvSpPr>
        <p:spPr>
          <a:xfrm>
            <a:off x="122623" y="6184080"/>
            <a:ext cx="5606760" cy="14542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smtClean="0"/>
              <a:t>*Personal products includes clothing, footwear, cosmetics, and other personal products</a:t>
            </a:r>
            <a:endParaRPr lang="en-NZ" sz="1050" dirty="0"/>
          </a:p>
        </p:txBody>
      </p:sp>
      <p:sp>
        <p:nvSpPr>
          <p:cNvPr id="38" name="Text Placeholder 2"/>
          <p:cNvSpPr txBox="1">
            <a:spLocks/>
          </p:cNvSpPr>
          <p:nvPr/>
        </p:nvSpPr>
        <p:spPr>
          <a:xfrm>
            <a:off x="6328211" y="4683824"/>
            <a:ext cx="1901535"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Electronics or electrical products</a:t>
            </a:r>
            <a:endParaRPr lang="en-NZ" sz="1100" dirty="0"/>
          </a:p>
        </p:txBody>
      </p:sp>
      <p:sp>
        <p:nvSpPr>
          <p:cNvPr id="39" name="Text Placeholder 2"/>
          <p:cNvSpPr txBox="1">
            <a:spLocks/>
          </p:cNvSpPr>
          <p:nvPr/>
        </p:nvSpPr>
        <p:spPr>
          <a:xfrm>
            <a:off x="8131313" y="5207260"/>
            <a:ext cx="1411096"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Food or drink</a:t>
            </a:r>
            <a:endParaRPr lang="en-NZ" sz="1100" dirty="0"/>
          </a:p>
        </p:txBody>
      </p:sp>
      <p:sp>
        <p:nvSpPr>
          <p:cNvPr id="40" name="Text Placeholder 2"/>
          <p:cNvSpPr txBox="1">
            <a:spLocks/>
          </p:cNvSpPr>
          <p:nvPr/>
        </p:nvSpPr>
        <p:spPr>
          <a:xfrm>
            <a:off x="7142325" y="4945834"/>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Fixed-line telecommunications services</a:t>
            </a:r>
            <a:endParaRPr lang="en-NZ" sz="1100" dirty="0"/>
          </a:p>
        </p:txBody>
      </p:sp>
    </p:spTree>
    <p:extLst>
      <p:ext uri="{BB962C8B-B14F-4D97-AF65-F5344CB8AC3E}">
        <p14:creationId xmlns:p14="http://schemas.microsoft.com/office/powerpoint/2010/main" val="149585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9239251" y="1704975"/>
            <a:ext cx="161925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RELATIVE IMPACT OF ISSUES WITHIN PRODUCT SECTORS</a:t>
            </a:r>
            <a:endParaRPr lang="en-NZ" dirty="0"/>
          </a:p>
        </p:txBody>
      </p:sp>
      <p:sp>
        <p:nvSpPr>
          <p:cNvPr id="3" name="Text Placeholder 2"/>
          <p:cNvSpPr>
            <a:spLocks noGrp="1"/>
          </p:cNvSpPr>
          <p:nvPr>
            <p:ph type="body" sz="quarter" idx="10"/>
          </p:nvPr>
        </p:nvSpPr>
        <p:spPr>
          <a:xfrm>
            <a:off x="334297" y="676962"/>
            <a:ext cx="11591734" cy="498598"/>
          </a:xfrm>
        </p:spPr>
        <p:txBody>
          <a:bodyPr/>
          <a:lstStyle/>
          <a:p>
            <a:r>
              <a:rPr lang="en-NZ" sz="1800" dirty="0" smtClean="0"/>
              <a:t>When looking at products only, problems with motor vehicle sales stand out as being costly for consumers. Issues with electrical products are relatively common and on average cost consumers around $100.</a:t>
            </a:r>
            <a:endParaRPr lang="en-NZ" sz="1800" dirty="0"/>
          </a:p>
        </p:txBody>
      </p:sp>
      <p:graphicFrame>
        <p:nvGraphicFramePr>
          <p:cNvPr id="11" name="Chart 10"/>
          <p:cNvGraphicFramePr/>
          <p:nvPr>
            <p:extLst>
              <p:ext uri="{D42A27DB-BD31-4B8C-83A1-F6EECF244321}">
                <p14:modId xmlns:p14="http://schemas.microsoft.com/office/powerpoint/2010/main" val="2316196287"/>
              </p:ext>
            </p:extLst>
          </p:nvPr>
        </p:nvGraphicFramePr>
        <p:xfrm>
          <a:off x="993775" y="1495425"/>
          <a:ext cx="8128000" cy="464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nvPr>
        </p:nvGraphicFramePr>
        <p:xfrm>
          <a:off x="9344025" y="1971481"/>
          <a:ext cx="1390650" cy="1352745"/>
        </p:xfrm>
        <a:graphic>
          <a:graphicData uri="http://schemas.openxmlformats.org/drawingml/2006/table">
            <a:tbl>
              <a:tblPr>
                <a:tableStyleId>{5C22544A-7EE6-4342-B048-85BDC9FD1C3A}</a:tableStyleId>
              </a:tblPr>
              <a:tblGrid>
                <a:gridCol w="1390650"/>
              </a:tblGrid>
              <a:tr h="270549">
                <a:tc>
                  <a:txBody>
                    <a:bodyPr/>
                    <a:lstStyle/>
                    <a:p>
                      <a:pPr algn="ctr" fontAlgn="b">
                        <a:defRPr sz="1197" b="0" i="0" u="none" strike="noStrike" kern="1200" baseline="0">
                          <a:solidFill>
                            <a:schemeClr val="tx1">
                              <a:lumMod val="65000"/>
                              <a:lumOff val="35000"/>
                            </a:schemeClr>
                          </a:solidFill>
                          <a:latin typeface="+mn-lt"/>
                          <a:ea typeface="+mn-ea"/>
                          <a:cs typeface="+mn-cs"/>
                        </a:defRPr>
                      </a:pPr>
                      <a:r>
                        <a:rPr lang="en-NZ" sz="1197" b="0" i="0" u="sng" strike="noStrike" kern="1200" baseline="0" dirty="0">
                          <a:solidFill>
                            <a:schemeClr val="tx1">
                              <a:lumMod val="65000"/>
                              <a:lumOff val="35000"/>
                            </a:schemeClr>
                          </a:solidFill>
                          <a:latin typeface="+mn-lt"/>
                          <a:ea typeface="+mn-ea"/>
                          <a:cs typeface="+mn-cs"/>
                        </a:rPr>
                        <a:t>Effort rating</a:t>
                      </a:r>
                    </a:p>
                  </a:txBody>
                  <a:tcPr marL="7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Very 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Moderate</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Low</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9496588" y="2300211"/>
            <a:ext cx="186640" cy="979049"/>
            <a:chOff x="9759951" y="2300211"/>
            <a:chExt cx="186640" cy="979049"/>
          </a:xfrm>
        </p:grpSpPr>
        <p:sp>
          <p:nvSpPr>
            <p:cNvPr id="14" name="Oval 13"/>
            <p:cNvSpPr/>
            <p:nvPr/>
          </p:nvSpPr>
          <p:spPr>
            <a:xfrm>
              <a:off x="9759951" y="2300211"/>
              <a:ext cx="186640" cy="18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9759951" y="2564347"/>
              <a:ext cx="186640" cy="186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9759951" y="2828483"/>
              <a:ext cx="186640" cy="1866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9759951" y="3092620"/>
              <a:ext cx="186640" cy="1866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Text Placeholder 2"/>
          <p:cNvSpPr txBox="1">
            <a:spLocks/>
          </p:cNvSpPr>
          <p:nvPr/>
        </p:nvSpPr>
        <p:spPr>
          <a:xfrm>
            <a:off x="4240944" y="3476650"/>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sales</a:t>
            </a:r>
            <a:endParaRPr lang="en-NZ" sz="1100" dirty="0"/>
          </a:p>
        </p:txBody>
      </p:sp>
      <p:sp>
        <p:nvSpPr>
          <p:cNvPr id="26" name="Text Placeholder 2"/>
          <p:cNvSpPr txBox="1">
            <a:spLocks/>
          </p:cNvSpPr>
          <p:nvPr/>
        </p:nvSpPr>
        <p:spPr>
          <a:xfrm>
            <a:off x="3036025" y="4968601"/>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products</a:t>
            </a:r>
            <a:endParaRPr lang="en-NZ" sz="1100" dirty="0"/>
          </a:p>
        </p:txBody>
      </p:sp>
      <p:sp>
        <p:nvSpPr>
          <p:cNvPr id="29" name="Text Placeholder 2"/>
          <p:cNvSpPr txBox="1">
            <a:spLocks/>
          </p:cNvSpPr>
          <p:nvPr/>
        </p:nvSpPr>
        <p:spPr>
          <a:xfrm>
            <a:off x="4029800" y="5119942"/>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Non-electrical household products</a:t>
            </a:r>
            <a:endParaRPr lang="en-NZ" sz="1100" dirty="0"/>
          </a:p>
        </p:txBody>
      </p:sp>
      <p:sp>
        <p:nvSpPr>
          <p:cNvPr id="33" name="Text Placeholder 2"/>
          <p:cNvSpPr txBox="1">
            <a:spLocks/>
          </p:cNvSpPr>
          <p:nvPr/>
        </p:nvSpPr>
        <p:spPr>
          <a:xfrm>
            <a:off x="3036025" y="5365063"/>
            <a:ext cx="262290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Entertainment products</a:t>
            </a:r>
            <a:endParaRPr lang="en-NZ" sz="1100" dirty="0"/>
          </a:p>
        </p:txBody>
      </p:sp>
      <p:sp>
        <p:nvSpPr>
          <p:cNvPr id="35" name="Text Placeholder 2"/>
          <p:cNvSpPr txBox="1">
            <a:spLocks/>
          </p:cNvSpPr>
          <p:nvPr/>
        </p:nvSpPr>
        <p:spPr>
          <a:xfrm>
            <a:off x="5499242" y="5305193"/>
            <a:ext cx="152698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t>P</a:t>
            </a:r>
            <a:r>
              <a:rPr lang="en-NZ" sz="1100" dirty="0" smtClean="0"/>
              <a:t>ersonal products* </a:t>
            </a:r>
            <a:endParaRPr lang="en-NZ" sz="1100" dirty="0"/>
          </a:p>
        </p:txBody>
      </p:sp>
      <p:sp>
        <p:nvSpPr>
          <p:cNvPr id="36" name="Text Placeholder 2"/>
          <p:cNvSpPr txBox="1">
            <a:spLocks/>
          </p:cNvSpPr>
          <p:nvPr/>
        </p:nvSpPr>
        <p:spPr>
          <a:xfrm>
            <a:off x="122623" y="6184080"/>
            <a:ext cx="5606760" cy="14542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smtClean="0"/>
              <a:t>*Personal products includes clothing, footwear, cosmetics, and other personal products</a:t>
            </a:r>
            <a:endParaRPr lang="en-NZ" sz="1050" dirty="0"/>
          </a:p>
        </p:txBody>
      </p:sp>
      <p:sp>
        <p:nvSpPr>
          <p:cNvPr id="38" name="Text Placeholder 2"/>
          <p:cNvSpPr txBox="1">
            <a:spLocks/>
          </p:cNvSpPr>
          <p:nvPr/>
        </p:nvSpPr>
        <p:spPr>
          <a:xfrm>
            <a:off x="6330634" y="4694483"/>
            <a:ext cx="3172010"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Electronics or electrical products</a:t>
            </a:r>
            <a:endParaRPr lang="en-NZ" sz="1100" dirty="0"/>
          </a:p>
        </p:txBody>
      </p:sp>
      <p:sp>
        <p:nvSpPr>
          <p:cNvPr id="39" name="Text Placeholder 2"/>
          <p:cNvSpPr txBox="1">
            <a:spLocks/>
          </p:cNvSpPr>
          <p:nvPr/>
        </p:nvSpPr>
        <p:spPr>
          <a:xfrm>
            <a:off x="7429645" y="5298994"/>
            <a:ext cx="1411096"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Food or drink</a:t>
            </a:r>
            <a:endParaRPr lang="en-NZ" sz="1100" dirty="0"/>
          </a:p>
        </p:txBody>
      </p:sp>
    </p:spTree>
    <p:extLst>
      <p:ext uri="{BB962C8B-B14F-4D97-AF65-F5344CB8AC3E}">
        <p14:creationId xmlns:p14="http://schemas.microsoft.com/office/powerpoint/2010/main" val="228111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9239251" y="1704975"/>
            <a:ext cx="161925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RELATIVE IMPACT OF ISSUES WITHIN SERVICE SECTORS</a:t>
            </a:r>
            <a:endParaRPr lang="en-NZ" dirty="0"/>
          </a:p>
        </p:txBody>
      </p:sp>
      <p:sp>
        <p:nvSpPr>
          <p:cNvPr id="3" name="Text Placeholder 2"/>
          <p:cNvSpPr>
            <a:spLocks noGrp="1"/>
          </p:cNvSpPr>
          <p:nvPr>
            <p:ph type="body" sz="quarter" idx="10"/>
          </p:nvPr>
        </p:nvSpPr>
        <p:spPr>
          <a:xfrm>
            <a:off x="334297" y="731962"/>
            <a:ext cx="11591734" cy="498598"/>
          </a:xfrm>
        </p:spPr>
        <p:txBody>
          <a:bodyPr/>
          <a:lstStyle/>
          <a:p>
            <a:r>
              <a:rPr lang="en-NZ" sz="1800" dirty="0" smtClean="0"/>
              <a:t>Consumers tend to go to more trouble resolving problems with services compared to products. They are generally costlier as well.</a:t>
            </a:r>
            <a:endParaRPr lang="en-NZ" sz="1800" dirty="0"/>
          </a:p>
        </p:txBody>
      </p:sp>
      <p:graphicFrame>
        <p:nvGraphicFramePr>
          <p:cNvPr id="11" name="Chart 10"/>
          <p:cNvGraphicFramePr/>
          <p:nvPr>
            <p:extLst>
              <p:ext uri="{D42A27DB-BD31-4B8C-83A1-F6EECF244321}">
                <p14:modId xmlns:p14="http://schemas.microsoft.com/office/powerpoint/2010/main" val="460646525"/>
              </p:ext>
            </p:extLst>
          </p:nvPr>
        </p:nvGraphicFramePr>
        <p:xfrm>
          <a:off x="993775" y="1495425"/>
          <a:ext cx="8128000" cy="464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nvPr>
        </p:nvGraphicFramePr>
        <p:xfrm>
          <a:off x="9344025" y="1971481"/>
          <a:ext cx="1390650" cy="1352745"/>
        </p:xfrm>
        <a:graphic>
          <a:graphicData uri="http://schemas.openxmlformats.org/drawingml/2006/table">
            <a:tbl>
              <a:tblPr>
                <a:tableStyleId>{5C22544A-7EE6-4342-B048-85BDC9FD1C3A}</a:tableStyleId>
              </a:tblPr>
              <a:tblGrid>
                <a:gridCol w="1390650"/>
              </a:tblGrid>
              <a:tr h="270549">
                <a:tc>
                  <a:txBody>
                    <a:bodyPr/>
                    <a:lstStyle/>
                    <a:p>
                      <a:pPr algn="ctr" fontAlgn="b">
                        <a:defRPr sz="1197" b="0" i="0" u="none" strike="noStrike" kern="1200" baseline="0">
                          <a:solidFill>
                            <a:schemeClr val="tx1">
                              <a:lumMod val="65000"/>
                              <a:lumOff val="35000"/>
                            </a:schemeClr>
                          </a:solidFill>
                          <a:latin typeface="+mn-lt"/>
                          <a:ea typeface="+mn-ea"/>
                          <a:cs typeface="+mn-cs"/>
                        </a:defRPr>
                      </a:pPr>
                      <a:r>
                        <a:rPr lang="en-NZ" sz="1197" b="0" i="0" u="sng" strike="noStrike" kern="1200" baseline="0" dirty="0">
                          <a:solidFill>
                            <a:schemeClr val="tx1">
                              <a:lumMod val="65000"/>
                              <a:lumOff val="35000"/>
                            </a:schemeClr>
                          </a:solidFill>
                          <a:latin typeface="+mn-lt"/>
                          <a:ea typeface="+mn-ea"/>
                          <a:cs typeface="+mn-cs"/>
                        </a:rPr>
                        <a:t>Effort rating</a:t>
                      </a:r>
                    </a:p>
                  </a:txBody>
                  <a:tcPr marL="7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Very 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Moderate</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Low</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9496588" y="2300211"/>
            <a:ext cx="186640" cy="979049"/>
            <a:chOff x="9759951" y="2300211"/>
            <a:chExt cx="186640" cy="979049"/>
          </a:xfrm>
        </p:grpSpPr>
        <p:sp>
          <p:nvSpPr>
            <p:cNvPr id="14" name="Oval 13"/>
            <p:cNvSpPr/>
            <p:nvPr/>
          </p:nvSpPr>
          <p:spPr>
            <a:xfrm>
              <a:off x="9759951" y="2300211"/>
              <a:ext cx="186640" cy="18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9759951" y="2564347"/>
              <a:ext cx="186640" cy="186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9759951" y="2828483"/>
              <a:ext cx="186640" cy="1866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9759951" y="3092620"/>
              <a:ext cx="186640" cy="1866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Text Placeholder 2"/>
          <p:cNvSpPr txBox="1">
            <a:spLocks/>
          </p:cNvSpPr>
          <p:nvPr/>
        </p:nvSpPr>
        <p:spPr>
          <a:xfrm>
            <a:off x="4386455" y="1856928"/>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Banking or financial services</a:t>
            </a:r>
            <a:endParaRPr lang="en-NZ" sz="1100" dirty="0"/>
          </a:p>
        </p:txBody>
      </p:sp>
      <p:sp>
        <p:nvSpPr>
          <p:cNvPr id="20" name="Text Placeholder 2"/>
          <p:cNvSpPr txBox="1">
            <a:spLocks/>
          </p:cNvSpPr>
          <p:nvPr/>
        </p:nvSpPr>
        <p:spPr>
          <a:xfrm>
            <a:off x="4868434" y="2326118"/>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Construction or trade services</a:t>
            </a:r>
            <a:endParaRPr lang="en-NZ" sz="1100" dirty="0"/>
          </a:p>
        </p:txBody>
      </p:sp>
      <p:sp>
        <p:nvSpPr>
          <p:cNvPr id="22" name="Text Placeholder 2"/>
          <p:cNvSpPr txBox="1">
            <a:spLocks/>
          </p:cNvSpPr>
          <p:nvPr/>
        </p:nvSpPr>
        <p:spPr>
          <a:xfrm>
            <a:off x="5057774" y="4006049"/>
            <a:ext cx="399078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servicing, repairs, or maintenance</a:t>
            </a:r>
            <a:endParaRPr lang="en-NZ" sz="1100" dirty="0"/>
          </a:p>
        </p:txBody>
      </p:sp>
      <p:sp>
        <p:nvSpPr>
          <p:cNvPr id="23" name="Text Placeholder 2"/>
          <p:cNvSpPr txBox="1">
            <a:spLocks/>
          </p:cNvSpPr>
          <p:nvPr/>
        </p:nvSpPr>
        <p:spPr>
          <a:xfrm>
            <a:off x="2729051" y="4082224"/>
            <a:ext cx="220008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Recreation or leisure activities</a:t>
            </a:r>
            <a:endParaRPr lang="en-NZ" sz="1100" dirty="0"/>
          </a:p>
        </p:txBody>
      </p:sp>
      <p:sp>
        <p:nvSpPr>
          <p:cNvPr id="24" name="Text Placeholder 2"/>
          <p:cNvSpPr txBox="1">
            <a:spLocks/>
          </p:cNvSpPr>
          <p:nvPr/>
        </p:nvSpPr>
        <p:spPr>
          <a:xfrm>
            <a:off x="2729051" y="4461931"/>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Professional or technical services</a:t>
            </a:r>
            <a:endParaRPr lang="en-NZ" sz="1100" dirty="0"/>
          </a:p>
        </p:txBody>
      </p:sp>
      <p:sp>
        <p:nvSpPr>
          <p:cNvPr id="25" name="Text Placeholder 2"/>
          <p:cNvSpPr txBox="1">
            <a:spLocks/>
          </p:cNvSpPr>
          <p:nvPr/>
        </p:nvSpPr>
        <p:spPr>
          <a:xfrm>
            <a:off x="3448146" y="4719880"/>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services</a:t>
            </a:r>
            <a:endParaRPr lang="en-NZ" sz="1100" dirty="0"/>
          </a:p>
        </p:txBody>
      </p:sp>
      <p:sp>
        <p:nvSpPr>
          <p:cNvPr id="27" name="Text Placeholder 2"/>
          <p:cNvSpPr txBox="1">
            <a:spLocks/>
          </p:cNvSpPr>
          <p:nvPr/>
        </p:nvSpPr>
        <p:spPr>
          <a:xfrm>
            <a:off x="4591787" y="4817255"/>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Utility services</a:t>
            </a:r>
            <a:endParaRPr lang="en-NZ" sz="1100" dirty="0"/>
          </a:p>
        </p:txBody>
      </p:sp>
      <p:sp>
        <p:nvSpPr>
          <p:cNvPr id="28" name="Text Placeholder 2"/>
          <p:cNvSpPr txBox="1">
            <a:spLocks/>
          </p:cNvSpPr>
          <p:nvPr/>
        </p:nvSpPr>
        <p:spPr>
          <a:xfrm>
            <a:off x="4609977" y="4992478"/>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Accommodation or travel services</a:t>
            </a:r>
            <a:endParaRPr lang="en-NZ" sz="1100" dirty="0"/>
          </a:p>
        </p:txBody>
      </p:sp>
      <p:sp>
        <p:nvSpPr>
          <p:cNvPr id="34" name="Text Placeholder 2"/>
          <p:cNvSpPr txBox="1">
            <a:spLocks/>
          </p:cNvSpPr>
          <p:nvPr/>
        </p:nvSpPr>
        <p:spPr>
          <a:xfrm>
            <a:off x="6370651" y="5278027"/>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Mobile telecommunications services</a:t>
            </a:r>
            <a:endParaRPr lang="en-NZ" sz="1100" dirty="0"/>
          </a:p>
        </p:txBody>
      </p:sp>
      <p:sp>
        <p:nvSpPr>
          <p:cNvPr id="36" name="Text Placeholder 2"/>
          <p:cNvSpPr txBox="1">
            <a:spLocks/>
          </p:cNvSpPr>
          <p:nvPr/>
        </p:nvSpPr>
        <p:spPr>
          <a:xfrm>
            <a:off x="122623" y="6184080"/>
            <a:ext cx="5606760" cy="14542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smtClean="0"/>
              <a:t>*Personal products includes clothing, footwear, cosmetics, and other personal products</a:t>
            </a:r>
            <a:endParaRPr lang="en-NZ" sz="1050" dirty="0"/>
          </a:p>
        </p:txBody>
      </p:sp>
      <p:sp>
        <p:nvSpPr>
          <p:cNvPr id="40" name="Text Placeholder 2"/>
          <p:cNvSpPr txBox="1">
            <a:spLocks/>
          </p:cNvSpPr>
          <p:nvPr/>
        </p:nvSpPr>
        <p:spPr>
          <a:xfrm>
            <a:off x="7125667" y="4914629"/>
            <a:ext cx="2020593" cy="3046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Fixed-line telecommunications services</a:t>
            </a:r>
            <a:endParaRPr lang="en-NZ" sz="1100" dirty="0"/>
          </a:p>
        </p:txBody>
      </p:sp>
    </p:spTree>
    <p:extLst>
      <p:ext uri="{BB962C8B-B14F-4D97-AF65-F5344CB8AC3E}">
        <p14:creationId xmlns:p14="http://schemas.microsoft.com/office/powerpoint/2010/main" val="31951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9239251" y="1704975"/>
            <a:ext cx="161925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PREVALENCE OF PROBLEMS WITH PRODUCTS AGAINST ORIGINAL COST</a:t>
            </a:r>
            <a:endParaRPr lang="en-NZ" dirty="0"/>
          </a:p>
        </p:txBody>
      </p:sp>
      <p:sp>
        <p:nvSpPr>
          <p:cNvPr id="3" name="Text Placeholder 2"/>
          <p:cNvSpPr>
            <a:spLocks noGrp="1"/>
          </p:cNvSpPr>
          <p:nvPr>
            <p:ph type="body" sz="quarter" idx="10"/>
          </p:nvPr>
        </p:nvSpPr>
        <p:spPr>
          <a:xfrm>
            <a:off x="334297" y="607731"/>
            <a:ext cx="11591734" cy="664797"/>
          </a:xfrm>
        </p:spPr>
        <p:txBody>
          <a:bodyPr/>
          <a:lstStyle/>
          <a:p>
            <a:r>
              <a:rPr lang="en-NZ" dirty="0" smtClean="0"/>
              <a:t>The below matrix compares the cost of the </a:t>
            </a:r>
            <a:r>
              <a:rPr lang="en-NZ" u="sng" dirty="0" smtClean="0"/>
              <a:t>original</a:t>
            </a:r>
            <a:r>
              <a:rPr lang="en-NZ" dirty="0" smtClean="0"/>
              <a:t> purchase of a product to the problem incidence and effort rating. Motor vehicle sales again stand out as being expensive, however health products, electronics, and other household products </a:t>
            </a:r>
            <a:r>
              <a:rPr lang="en-NZ" dirty="0"/>
              <a:t>(</a:t>
            </a:r>
            <a:r>
              <a:rPr lang="en-NZ" dirty="0" smtClean="0"/>
              <a:t>which are much less expensive) have similar or higher effort ratings.</a:t>
            </a:r>
            <a:endParaRPr lang="en-NZ" dirty="0"/>
          </a:p>
        </p:txBody>
      </p:sp>
      <p:graphicFrame>
        <p:nvGraphicFramePr>
          <p:cNvPr id="11" name="Chart 10"/>
          <p:cNvGraphicFramePr/>
          <p:nvPr>
            <p:extLst>
              <p:ext uri="{D42A27DB-BD31-4B8C-83A1-F6EECF244321}">
                <p14:modId xmlns:p14="http://schemas.microsoft.com/office/powerpoint/2010/main" val="2882837408"/>
              </p:ext>
            </p:extLst>
          </p:nvPr>
        </p:nvGraphicFramePr>
        <p:xfrm>
          <a:off x="993775" y="1495425"/>
          <a:ext cx="8128000" cy="464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nvPr>
        </p:nvGraphicFramePr>
        <p:xfrm>
          <a:off x="9344025" y="1971481"/>
          <a:ext cx="1390650" cy="1352745"/>
        </p:xfrm>
        <a:graphic>
          <a:graphicData uri="http://schemas.openxmlformats.org/drawingml/2006/table">
            <a:tbl>
              <a:tblPr>
                <a:tableStyleId>{5C22544A-7EE6-4342-B048-85BDC9FD1C3A}</a:tableStyleId>
              </a:tblPr>
              <a:tblGrid>
                <a:gridCol w="1390650"/>
              </a:tblGrid>
              <a:tr h="270549">
                <a:tc>
                  <a:txBody>
                    <a:bodyPr/>
                    <a:lstStyle/>
                    <a:p>
                      <a:pPr algn="ctr" fontAlgn="b">
                        <a:defRPr sz="1197" b="0" i="0" u="none" strike="noStrike" kern="1200" baseline="0">
                          <a:solidFill>
                            <a:schemeClr val="tx1">
                              <a:lumMod val="65000"/>
                              <a:lumOff val="35000"/>
                            </a:schemeClr>
                          </a:solidFill>
                          <a:latin typeface="+mn-lt"/>
                          <a:ea typeface="+mn-ea"/>
                          <a:cs typeface="+mn-cs"/>
                        </a:defRPr>
                      </a:pPr>
                      <a:r>
                        <a:rPr lang="en-NZ" sz="1197" b="0" i="0" u="sng" strike="noStrike" kern="1200" baseline="0" dirty="0">
                          <a:solidFill>
                            <a:schemeClr val="tx1">
                              <a:lumMod val="65000"/>
                              <a:lumOff val="35000"/>
                            </a:schemeClr>
                          </a:solidFill>
                          <a:latin typeface="+mn-lt"/>
                          <a:ea typeface="+mn-ea"/>
                          <a:cs typeface="+mn-cs"/>
                        </a:rPr>
                        <a:t>Effort rating</a:t>
                      </a:r>
                    </a:p>
                  </a:txBody>
                  <a:tcPr marL="7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Very 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Moderate</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Low</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9496588" y="2300211"/>
            <a:ext cx="186640" cy="979049"/>
            <a:chOff x="9759951" y="2300211"/>
            <a:chExt cx="186640" cy="979049"/>
          </a:xfrm>
        </p:grpSpPr>
        <p:sp>
          <p:nvSpPr>
            <p:cNvPr id="14" name="Oval 13"/>
            <p:cNvSpPr/>
            <p:nvPr/>
          </p:nvSpPr>
          <p:spPr>
            <a:xfrm>
              <a:off x="9759951" y="2300211"/>
              <a:ext cx="186640" cy="18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9759951" y="2564347"/>
              <a:ext cx="186640" cy="186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9759951" y="2828483"/>
              <a:ext cx="186640" cy="1866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9759951" y="3092620"/>
              <a:ext cx="186640" cy="1866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Text Placeholder 2"/>
          <p:cNvSpPr txBox="1">
            <a:spLocks/>
          </p:cNvSpPr>
          <p:nvPr/>
        </p:nvSpPr>
        <p:spPr>
          <a:xfrm>
            <a:off x="4292888" y="1726657"/>
            <a:ext cx="4531516"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sales (original cost = $9,500, above the upper limit of the axis)</a:t>
            </a:r>
            <a:endParaRPr lang="en-NZ" sz="1100" dirty="0"/>
          </a:p>
        </p:txBody>
      </p:sp>
      <p:sp>
        <p:nvSpPr>
          <p:cNvPr id="26" name="Text Placeholder 2"/>
          <p:cNvSpPr txBox="1">
            <a:spLocks/>
          </p:cNvSpPr>
          <p:nvPr/>
        </p:nvSpPr>
        <p:spPr>
          <a:xfrm>
            <a:off x="3158232" y="4998145"/>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products</a:t>
            </a:r>
            <a:endParaRPr lang="en-NZ" sz="1100" dirty="0"/>
          </a:p>
        </p:txBody>
      </p:sp>
      <p:sp>
        <p:nvSpPr>
          <p:cNvPr id="29" name="Text Placeholder 2"/>
          <p:cNvSpPr txBox="1">
            <a:spLocks/>
          </p:cNvSpPr>
          <p:nvPr/>
        </p:nvSpPr>
        <p:spPr>
          <a:xfrm>
            <a:off x="4119754" y="4646674"/>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Non-electrical household products</a:t>
            </a:r>
            <a:endParaRPr lang="en-NZ" sz="1100" dirty="0"/>
          </a:p>
        </p:txBody>
      </p:sp>
      <p:sp>
        <p:nvSpPr>
          <p:cNvPr id="33" name="Text Placeholder 2"/>
          <p:cNvSpPr txBox="1">
            <a:spLocks/>
          </p:cNvSpPr>
          <p:nvPr/>
        </p:nvSpPr>
        <p:spPr>
          <a:xfrm>
            <a:off x="3158232" y="5205119"/>
            <a:ext cx="3732911"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Entertainment products</a:t>
            </a:r>
            <a:endParaRPr lang="en-NZ" sz="1100" dirty="0"/>
          </a:p>
        </p:txBody>
      </p:sp>
      <p:sp>
        <p:nvSpPr>
          <p:cNvPr id="35" name="Text Placeholder 2"/>
          <p:cNvSpPr txBox="1">
            <a:spLocks/>
          </p:cNvSpPr>
          <p:nvPr/>
        </p:nvSpPr>
        <p:spPr>
          <a:xfrm>
            <a:off x="5567072" y="5183781"/>
            <a:ext cx="1526982"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t>P</a:t>
            </a:r>
            <a:r>
              <a:rPr lang="en-NZ" sz="1100" dirty="0" smtClean="0"/>
              <a:t>ersonal products* </a:t>
            </a:r>
            <a:endParaRPr lang="en-NZ" sz="1100" dirty="0"/>
          </a:p>
        </p:txBody>
      </p:sp>
      <p:sp>
        <p:nvSpPr>
          <p:cNvPr id="36" name="Text Placeholder 2"/>
          <p:cNvSpPr txBox="1">
            <a:spLocks/>
          </p:cNvSpPr>
          <p:nvPr/>
        </p:nvSpPr>
        <p:spPr>
          <a:xfrm>
            <a:off x="122623" y="6184080"/>
            <a:ext cx="5606760" cy="14542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smtClean="0"/>
              <a:t>*Personal products includes clothing, footwear, cosmetics, and other personal products</a:t>
            </a:r>
            <a:endParaRPr lang="en-NZ" sz="1050" dirty="0"/>
          </a:p>
        </p:txBody>
      </p:sp>
      <p:sp>
        <p:nvSpPr>
          <p:cNvPr id="38" name="Text Placeholder 2"/>
          <p:cNvSpPr txBox="1">
            <a:spLocks/>
          </p:cNvSpPr>
          <p:nvPr/>
        </p:nvSpPr>
        <p:spPr>
          <a:xfrm>
            <a:off x="6330563" y="3801717"/>
            <a:ext cx="194507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Electronics or electrical products</a:t>
            </a:r>
            <a:endParaRPr lang="en-NZ" sz="1100" dirty="0"/>
          </a:p>
        </p:txBody>
      </p:sp>
      <p:sp>
        <p:nvSpPr>
          <p:cNvPr id="39" name="Text Placeholder 2"/>
          <p:cNvSpPr txBox="1">
            <a:spLocks/>
          </p:cNvSpPr>
          <p:nvPr/>
        </p:nvSpPr>
        <p:spPr>
          <a:xfrm>
            <a:off x="7422186" y="5268054"/>
            <a:ext cx="1411096"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Food or drink</a:t>
            </a:r>
            <a:endParaRPr lang="en-NZ" sz="1100" dirty="0"/>
          </a:p>
        </p:txBody>
      </p:sp>
    </p:spTree>
    <p:extLst>
      <p:ext uri="{BB962C8B-B14F-4D97-AF65-F5344CB8AC3E}">
        <p14:creationId xmlns:p14="http://schemas.microsoft.com/office/powerpoint/2010/main" val="345451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9239251" y="1704975"/>
            <a:ext cx="161925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PREVALENCE OF PROBLEMS WITH SERVICES AGAINST ORIGINAL COST</a:t>
            </a:r>
            <a:endParaRPr lang="en-NZ" dirty="0"/>
          </a:p>
        </p:txBody>
      </p:sp>
      <p:sp>
        <p:nvSpPr>
          <p:cNvPr id="3" name="Text Placeholder 2"/>
          <p:cNvSpPr>
            <a:spLocks noGrp="1"/>
          </p:cNvSpPr>
          <p:nvPr>
            <p:ph type="body" sz="quarter" idx="10"/>
          </p:nvPr>
        </p:nvSpPr>
        <p:spPr>
          <a:xfrm>
            <a:off x="334297" y="714263"/>
            <a:ext cx="11591734" cy="221599"/>
          </a:xfrm>
        </p:spPr>
        <p:txBody>
          <a:bodyPr/>
          <a:lstStyle/>
          <a:p>
            <a:r>
              <a:rPr lang="en-NZ" dirty="0" smtClean="0"/>
              <a:t>When it comes to services, construction and trades again stand out as being expensive and issues with them are laborious to resolve.</a:t>
            </a:r>
            <a:endParaRPr lang="en-NZ" dirty="0"/>
          </a:p>
        </p:txBody>
      </p:sp>
      <p:graphicFrame>
        <p:nvGraphicFramePr>
          <p:cNvPr id="11" name="Chart 10"/>
          <p:cNvGraphicFramePr/>
          <p:nvPr>
            <p:extLst>
              <p:ext uri="{D42A27DB-BD31-4B8C-83A1-F6EECF244321}">
                <p14:modId xmlns:p14="http://schemas.microsoft.com/office/powerpoint/2010/main" val="137011898"/>
              </p:ext>
            </p:extLst>
          </p:nvPr>
        </p:nvGraphicFramePr>
        <p:xfrm>
          <a:off x="993775" y="1495425"/>
          <a:ext cx="8128000" cy="464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nvPr>
        </p:nvGraphicFramePr>
        <p:xfrm>
          <a:off x="9344025" y="1971481"/>
          <a:ext cx="1390650" cy="1352745"/>
        </p:xfrm>
        <a:graphic>
          <a:graphicData uri="http://schemas.openxmlformats.org/drawingml/2006/table">
            <a:tbl>
              <a:tblPr>
                <a:tableStyleId>{5C22544A-7EE6-4342-B048-85BDC9FD1C3A}</a:tableStyleId>
              </a:tblPr>
              <a:tblGrid>
                <a:gridCol w="1390650"/>
              </a:tblGrid>
              <a:tr h="270549">
                <a:tc>
                  <a:txBody>
                    <a:bodyPr/>
                    <a:lstStyle/>
                    <a:p>
                      <a:pPr algn="ctr" fontAlgn="b">
                        <a:defRPr sz="1197" b="0" i="0" u="none" strike="noStrike" kern="1200" baseline="0">
                          <a:solidFill>
                            <a:schemeClr val="tx1">
                              <a:lumMod val="65000"/>
                              <a:lumOff val="35000"/>
                            </a:schemeClr>
                          </a:solidFill>
                          <a:latin typeface="+mn-lt"/>
                          <a:ea typeface="+mn-ea"/>
                          <a:cs typeface="+mn-cs"/>
                        </a:defRPr>
                      </a:pPr>
                      <a:r>
                        <a:rPr lang="en-NZ" sz="1197" b="0" i="0" u="sng" strike="noStrike" kern="1200" baseline="0" dirty="0">
                          <a:solidFill>
                            <a:schemeClr val="tx1">
                              <a:lumMod val="65000"/>
                              <a:lumOff val="35000"/>
                            </a:schemeClr>
                          </a:solidFill>
                          <a:latin typeface="+mn-lt"/>
                          <a:ea typeface="+mn-ea"/>
                          <a:cs typeface="+mn-cs"/>
                        </a:rPr>
                        <a:t>Effort rating</a:t>
                      </a:r>
                    </a:p>
                  </a:txBody>
                  <a:tcPr marL="7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Very 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High</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Moderate</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549">
                <a:tc>
                  <a:txBody>
                    <a:bodyPr/>
                    <a:lstStyle/>
                    <a:p>
                      <a:pPr algn="l" fontAlgn="b">
                        <a:defRPr sz="1197" b="0" i="0" u="none" strike="noStrike" kern="1200" baseline="0">
                          <a:solidFill>
                            <a:schemeClr val="tx1">
                              <a:lumMod val="65000"/>
                              <a:lumOff val="35000"/>
                            </a:schemeClr>
                          </a:solidFill>
                          <a:latin typeface="+mn-lt"/>
                          <a:ea typeface="+mn-ea"/>
                          <a:cs typeface="+mn-cs"/>
                        </a:defRPr>
                      </a:pPr>
                      <a:r>
                        <a:rPr lang="en-NZ" sz="1197" b="0" i="0" u="none" strike="noStrike" kern="1200" baseline="0" dirty="0">
                          <a:solidFill>
                            <a:schemeClr val="tx1">
                              <a:lumMod val="65000"/>
                              <a:lumOff val="35000"/>
                            </a:schemeClr>
                          </a:solidFill>
                          <a:latin typeface="+mn-lt"/>
                          <a:ea typeface="+mn-ea"/>
                          <a:cs typeface="+mn-cs"/>
                        </a:rPr>
                        <a:t>Low</a:t>
                      </a:r>
                    </a:p>
                  </a:txBody>
                  <a:tcPr marL="43200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15" name="Group 14"/>
          <p:cNvGrpSpPr/>
          <p:nvPr/>
        </p:nvGrpSpPr>
        <p:grpSpPr>
          <a:xfrm>
            <a:off x="9496588" y="2300211"/>
            <a:ext cx="186640" cy="979049"/>
            <a:chOff x="9759951" y="2300211"/>
            <a:chExt cx="186640" cy="979049"/>
          </a:xfrm>
        </p:grpSpPr>
        <p:sp>
          <p:nvSpPr>
            <p:cNvPr id="14" name="Oval 13"/>
            <p:cNvSpPr/>
            <p:nvPr/>
          </p:nvSpPr>
          <p:spPr>
            <a:xfrm>
              <a:off x="9759951" y="2300211"/>
              <a:ext cx="186640" cy="18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9759951" y="2564347"/>
              <a:ext cx="186640" cy="1866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9759951" y="2828483"/>
              <a:ext cx="186640" cy="18664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9759951" y="3092620"/>
              <a:ext cx="186640" cy="1866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Text Placeholder 2"/>
          <p:cNvSpPr txBox="1">
            <a:spLocks/>
          </p:cNvSpPr>
          <p:nvPr/>
        </p:nvSpPr>
        <p:spPr>
          <a:xfrm>
            <a:off x="2624881" y="4238734"/>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Banking or financial services</a:t>
            </a:r>
            <a:endParaRPr lang="en-NZ" sz="1100" dirty="0"/>
          </a:p>
        </p:txBody>
      </p:sp>
      <p:sp>
        <p:nvSpPr>
          <p:cNvPr id="20" name="Text Placeholder 2"/>
          <p:cNvSpPr txBox="1">
            <a:spLocks/>
          </p:cNvSpPr>
          <p:nvPr/>
        </p:nvSpPr>
        <p:spPr>
          <a:xfrm>
            <a:off x="4828008" y="1697990"/>
            <a:ext cx="225723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Construction or trade services</a:t>
            </a:r>
            <a:endParaRPr lang="en-NZ" sz="1100" dirty="0"/>
          </a:p>
        </p:txBody>
      </p:sp>
      <p:sp>
        <p:nvSpPr>
          <p:cNvPr id="22" name="Text Placeholder 2"/>
          <p:cNvSpPr txBox="1">
            <a:spLocks/>
          </p:cNvSpPr>
          <p:nvPr/>
        </p:nvSpPr>
        <p:spPr>
          <a:xfrm>
            <a:off x="5130992" y="3854157"/>
            <a:ext cx="3990783"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Motor vehicle servicing, repairs, or maintenance</a:t>
            </a:r>
            <a:endParaRPr lang="en-NZ" sz="1100" dirty="0"/>
          </a:p>
        </p:txBody>
      </p:sp>
      <p:sp>
        <p:nvSpPr>
          <p:cNvPr id="23" name="Text Placeholder 2"/>
          <p:cNvSpPr txBox="1">
            <a:spLocks/>
          </p:cNvSpPr>
          <p:nvPr/>
        </p:nvSpPr>
        <p:spPr>
          <a:xfrm>
            <a:off x="2658995" y="4651705"/>
            <a:ext cx="282897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Recreation or leisure activities</a:t>
            </a:r>
            <a:endParaRPr lang="en-NZ" sz="1100" dirty="0"/>
          </a:p>
        </p:txBody>
      </p:sp>
      <p:sp>
        <p:nvSpPr>
          <p:cNvPr id="24" name="Text Placeholder 2"/>
          <p:cNvSpPr txBox="1">
            <a:spLocks/>
          </p:cNvSpPr>
          <p:nvPr/>
        </p:nvSpPr>
        <p:spPr>
          <a:xfrm>
            <a:off x="2850904" y="1942216"/>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Professional or technical services</a:t>
            </a:r>
            <a:endParaRPr lang="en-NZ" sz="1100" dirty="0"/>
          </a:p>
        </p:txBody>
      </p:sp>
      <p:sp>
        <p:nvSpPr>
          <p:cNvPr id="25" name="Text Placeholder 2"/>
          <p:cNvSpPr txBox="1">
            <a:spLocks/>
          </p:cNvSpPr>
          <p:nvPr/>
        </p:nvSpPr>
        <p:spPr>
          <a:xfrm>
            <a:off x="3521363" y="4826928"/>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Health services</a:t>
            </a:r>
            <a:endParaRPr lang="en-NZ" sz="1100" dirty="0"/>
          </a:p>
        </p:txBody>
      </p:sp>
      <p:sp>
        <p:nvSpPr>
          <p:cNvPr id="27" name="Text Placeholder 2"/>
          <p:cNvSpPr txBox="1">
            <a:spLocks/>
          </p:cNvSpPr>
          <p:nvPr/>
        </p:nvSpPr>
        <p:spPr>
          <a:xfrm>
            <a:off x="4668210" y="4179957"/>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Utility services</a:t>
            </a:r>
            <a:endParaRPr lang="en-NZ" sz="1100" dirty="0"/>
          </a:p>
        </p:txBody>
      </p:sp>
      <p:sp>
        <p:nvSpPr>
          <p:cNvPr id="28" name="Text Placeholder 2"/>
          <p:cNvSpPr txBox="1">
            <a:spLocks/>
          </p:cNvSpPr>
          <p:nvPr/>
        </p:nvSpPr>
        <p:spPr>
          <a:xfrm>
            <a:off x="2463856" y="3856672"/>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Accommodation or travel services</a:t>
            </a:r>
            <a:endParaRPr lang="en-NZ" sz="1100" dirty="0"/>
          </a:p>
        </p:txBody>
      </p:sp>
      <p:sp>
        <p:nvSpPr>
          <p:cNvPr id="34" name="Text Placeholder 2"/>
          <p:cNvSpPr txBox="1">
            <a:spLocks/>
          </p:cNvSpPr>
          <p:nvPr/>
        </p:nvSpPr>
        <p:spPr>
          <a:xfrm>
            <a:off x="4179079" y="4990828"/>
            <a:ext cx="3219257" cy="15234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Mobile telecommunications services</a:t>
            </a:r>
            <a:endParaRPr lang="en-NZ" sz="1100" dirty="0"/>
          </a:p>
        </p:txBody>
      </p:sp>
      <p:sp>
        <p:nvSpPr>
          <p:cNvPr id="36" name="Text Placeholder 2"/>
          <p:cNvSpPr txBox="1">
            <a:spLocks/>
          </p:cNvSpPr>
          <p:nvPr/>
        </p:nvSpPr>
        <p:spPr>
          <a:xfrm>
            <a:off x="122623" y="6184080"/>
            <a:ext cx="5606760" cy="14542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smtClean="0"/>
              <a:t>*Personal products includes clothing, footwear, cosmetics, and other personal products</a:t>
            </a:r>
            <a:endParaRPr lang="en-NZ" sz="1050" dirty="0"/>
          </a:p>
        </p:txBody>
      </p:sp>
      <p:sp>
        <p:nvSpPr>
          <p:cNvPr id="40" name="Text Placeholder 2"/>
          <p:cNvSpPr txBox="1">
            <a:spLocks/>
          </p:cNvSpPr>
          <p:nvPr/>
        </p:nvSpPr>
        <p:spPr>
          <a:xfrm>
            <a:off x="7126383" y="4821031"/>
            <a:ext cx="2085245" cy="3046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Fixed-line telecommunications services</a:t>
            </a:r>
            <a:endParaRPr lang="en-NZ" sz="1100" dirty="0"/>
          </a:p>
        </p:txBody>
      </p:sp>
    </p:spTree>
    <p:extLst>
      <p:ext uri="{BB962C8B-B14F-4D97-AF65-F5344CB8AC3E}">
        <p14:creationId xmlns:p14="http://schemas.microsoft.com/office/powerpoint/2010/main" val="246316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91862"/>
            <a:ext cx="3923109" cy="1163395"/>
          </a:xfrm>
        </p:spPr>
        <p:txBody>
          <a:bodyPr/>
          <a:lstStyle/>
          <a:p>
            <a:r>
              <a:rPr lang="en-NZ" dirty="0" smtClean="0"/>
              <a:t>Consumer response to problems – taking action and not taking action</a:t>
            </a:r>
            <a:endParaRPr lang="en-NZ" dirty="0"/>
          </a:p>
        </p:txBody>
      </p:sp>
    </p:spTree>
    <p:extLst>
      <p:ext uri="{BB962C8B-B14F-4D97-AF65-F5344CB8AC3E}">
        <p14:creationId xmlns:p14="http://schemas.microsoft.com/office/powerpoint/2010/main" val="244195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p:cNvSpPr/>
          <p:nvPr/>
        </p:nvSpPr>
        <p:spPr>
          <a:xfrm>
            <a:off x="300133" y="1519797"/>
            <a:ext cx="11591734" cy="346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6" name="Straight Connector 15"/>
          <p:cNvCxnSpPr/>
          <p:nvPr/>
        </p:nvCxnSpPr>
        <p:spPr>
          <a:xfrm>
            <a:off x="4232045" y="3517738"/>
            <a:ext cx="1151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DO CONSUMERS TAKE ACTION?</a:t>
            </a:r>
            <a:endParaRPr lang="en-NZ" dirty="0"/>
          </a:p>
        </p:txBody>
      </p:sp>
      <p:sp>
        <p:nvSpPr>
          <p:cNvPr id="3" name="Text Placeholder 2"/>
          <p:cNvSpPr>
            <a:spLocks noGrp="1"/>
          </p:cNvSpPr>
          <p:nvPr>
            <p:ph type="body" sz="quarter" idx="10"/>
          </p:nvPr>
        </p:nvSpPr>
        <p:spPr>
          <a:xfrm>
            <a:off x="334297" y="790180"/>
            <a:ext cx="11591734" cy="443198"/>
          </a:xfrm>
        </p:spPr>
        <p:txBody>
          <a:bodyPr/>
          <a:lstStyle/>
          <a:p>
            <a:r>
              <a:rPr lang="en-NZ" dirty="0" smtClean="0"/>
              <a:t>Most of the time consumers take action to resolve their problems – action is taken to resolve 79% of all problems. Consumers are as likely to take action to resolve problems with products as they are services.</a:t>
            </a:r>
            <a:endParaRPr lang="en-NZ" dirty="0"/>
          </a:p>
        </p:txBody>
      </p:sp>
      <p:graphicFrame>
        <p:nvGraphicFramePr>
          <p:cNvPr id="6" name="Chart 5"/>
          <p:cNvGraphicFramePr/>
          <p:nvPr>
            <p:extLst>
              <p:ext uri="{D42A27DB-BD31-4B8C-83A1-F6EECF244321}">
                <p14:modId xmlns:p14="http://schemas.microsoft.com/office/powerpoint/2010/main" val="2173133871"/>
              </p:ext>
            </p:extLst>
          </p:nvPr>
        </p:nvGraphicFramePr>
        <p:xfrm>
          <a:off x="1516289" y="2099066"/>
          <a:ext cx="3949755" cy="263316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410500" y="3517738"/>
            <a:ext cx="1576032" cy="294183"/>
          </a:xfrm>
          <a:prstGeom prst="rect">
            <a:avLst/>
          </a:prstGeom>
        </p:spPr>
        <p:txBody>
          <a:bodyPr wrap="square">
            <a:spAutoFit/>
          </a:bodyPr>
          <a:lstStyle/>
          <a:p>
            <a:pPr>
              <a:lnSpc>
                <a:spcPct val="80000"/>
              </a:lnSpc>
            </a:pPr>
            <a:r>
              <a:rPr lang="en-NZ" sz="1600" dirty="0" smtClean="0">
                <a:solidFill>
                  <a:schemeClr val="tx1">
                    <a:lumMod val="75000"/>
                    <a:lumOff val="25000"/>
                  </a:schemeClr>
                </a:solidFill>
              </a:rPr>
              <a:t>Action </a:t>
            </a:r>
            <a:r>
              <a:rPr lang="en-NZ" sz="1600" u="sng" dirty="0" smtClean="0">
                <a:solidFill>
                  <a:schemeClr val="tx1">
                    <a:lumMod val="75000"/>
                    <a:lumOff val="25000"/>
                  </a:schemeClr>
                </a:solidFill>
              </a:rPr>
              <a:t>taken</a:t>
            </a:r>
            <a:endParaRPr lang="en-NZ" sz="1600" dirty="0">
              <a:solidFill>
                <a:schemeClr val="tx1">
                  <a:lumMod val="75000"/>
                  <a:lumOff val="25000"/>
                </a:schemeClr>
              </a:solidFill>
            </a:endParaRPr>
          </a:p>
        </p:txBody>
      </p:sp>
      <p:sp>
        <p:nvSpPr>
          <p:cNvPr id="11" name="Rectangle 10"/>
          <p:cNvSpPr/>
          <p:nvPr/>
        </p:nvSpPr>
        <p:spPr>
          <a:xfrm>
            <a:off x="5410500" y="3203806"/>
            <a:ext cx="595991" cy="319446"/>
          </a:xfrm>
          <a:prstGeom prst="rect">
            <a:avLst/>
          </a:prstGeom>
        </p:spPr>
        <p:txBody>
          <a:bodyPr wrap="square">
            <a:spAutoFit/>
          </a:bodyPr>
          <a:lstStyle/>
          <a:p>
            <a:pPr>
              <a:lnSpc>
                <a:spcPct val="80000"/>
              </a:lnSpc>
            </a:pPr>
            <a:r>
              <a:rPr lang="en-NZ" b="1" dirty="0" smtClean="0">
                <a:solidFill>
                  <a:schemeClr val="tx1">
                    <a:lumMod val="75000"/>
                    <a:lumOff val="25000"/>
                  </a:schemeClr>
                </a:solidFill>
              </a:rPr>
              <a:t>79%</a:t>
            </a:r>
            <a:endParaRPr lang="en-NZ" b="1" dirty="0">
              <a:solidFill>
                <a:schemeClr val="tx1">
                  <a:lumMod val="75000"/>
                  <a:lumOff val="25000"/>
                </a:schemeClr>
              </a:solidFill>
            </a:endParaRPr>
          </a:p>
        </p:txBody>
      </p:sp>
      <p:cxnSp>
        <p:nvCxnSpPr>
          <p:cNvPr id="20" name="Straight Connector 19"/>
          <p:cNvCxnSpPr/>
          <p:nvPr/>
        </p:nvCxnSpPr>
        <p:spPr>
          <a:xfrm>
            <a:off x="1703388" y="2427264"/>
            <a:ext cx="1151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0409" y="2582727"/>
            <a:ext cx="1265879" cy="486287"/>
          </a:xfrm>
          <a:prstGeom prst="rect">
            <a:avLst/>
          </a:prstGeom>
        </p:spPr>
        <p:txBody>
          <a:bodyPr wrap="square">
            <a:spAutoFit/>
          </a:bodyPr>
          <a:lstStyle/>
          <a:p>
            <a:pPr algn="r">
              <a:lnSpc>
                <a:spcPct val="80000"/>
              </a:lnSpc>
            </a:pPr>
            <a:r>
              <a:rPr lang="en-NZ" sz="1600" u="sng" dirty="0" smtClean="0">
                <a:solidFill>
                  <a:schemeClr val="tx1">
                    <a:lumMod val="75000"/>
                    <a:lumOff val="25000"/>
                  </a:schemeClr>
                </a:solidFill>
              </a:rPr>
              <a:t>No</a:t>
            </a:r>
            <a:r>
              <a:rPr lang="en-NZ" sz="1600" dirty="0" smtClean="0">
                <a:solidFill>
                  <a:schemeClr val="tx1">
                    <a:lumMod val="75000"/>
                    <a:lumOff val="25000"/>
                  </a:schemeClr>
                </a:solidFill>
              </a:rPr>
              <a:t> action taken</a:t>
            </a:r>
            <a:endParaRPr lang="en-NZ" sz="1600" dirty="0">
              <a:solidFill>
                <a:schemeClr val="tx1">
                  <a:lumMod val="75000"/>
                  <a:lumOff val="25000"/>
                </a:schemeClr>
              </a:solidFill>
            </a:endParaRPr>
          </a:p>
        </p:txBody>
      </p:sp>
      <p:sp>
        <p:nvSpPr>
          <p:cNvPr id="22" name="Rectangle 21"/>
          <p:cNvSpPr/>
          <p:nvPr/>
        </p:nvSpPr>
        <p:spPr>
          <a:xfrm>
            <a:off x="920298" y="2267541"/>
            <a:ext cx="595991" cy="319446"/>
          </a:xfrm>
          <a:prstGeom prst="rect">
            <a:avLst/>
          </a:prstGeom>
        </p:spPr>
        <p:txBody>
          <a:bodyPr wrap="square">
            <a:spAutoFit/>
          </a:bodyPr>
          <a:lstStyle/>
          <a:p>
            <a:pPr>
              <a:lnSpc>
                <a:spcPct val="80000"/>
              </a:lnSpc>
            </a:pPr>
            <a:r>
              <a:rPr lang="en-NZ" b="1" dirty="0" smtClean="0">
                <a:solidFill>
                  <a:schemeClr val="tx1">
                    <a:lumMod val="75000"/>
                    <a:lumOff val="25000"/>
                  </a:schemeClr>
                </a:solidFill>
              </a:rPr>
              <a:t>21%</a:t>
            </a:r>
            <a:endParaRPr lang="en-NZ" b="1" dirty="0">
              <a:solidFill>
                <a:schemeClr val="tx1">
                  <a:lumMod val="75000"/>
                  <a:lumOff val="25000"/>
                </a:schemeClr>
              </a:solidFill>
            </a:endParaRPr>
          </a:p>
        </p:txBody>
      </p:sp>
      <p:sp>
        <p:nvSpPr>
          <p:cNvPr id="23" name="Rectangle 22"/>
          <p:cNvSpPr/>
          <p:nvPr/>
        </p:nvSpPr>
        <p:spPr>
          <a:xfrm>
            <a:off x="2796713" y="1635913"/>
            <a:ext cx="1388906" cy="369332"/>
          </a:xfrm>
          <a:prstGeom prst="rect">
            <a:avLst/>
          </a:prstGeom>
        </p:spPr>
        <p:txBody>
          <a:bodyPr wrap="none">
            <a:spAutoFit/>
          </a:bodyPr>
          <a:lstStyle/>
          <a:p>
            <a:r>
              <a:rPr lang="en-NZ" b="1" dirty="0" smtClean="0">
                <a:solidFill>
                  <a:schemeClr val="tx1">
                    <a:lumMod val="75000"/>
                    <a:lumOff val="25000"/>
                  </a:schemeClr>
                </a:solidFill>
              </a:rPr>
              <a:t>All problems</a:t>
            </a:r>
            <a:endParaRPr lang="en-NZ" sz="1400" dirty="0">
              <a:solidFill>
                <a:schemeClr val="tx1">
                  <a:lumMod val="75000"/>
                  <a:lumOff val="25000"/>
                </a:schemeClr>
              </a:solidFill>
            </a:endParaRPr>
          </a:p>
        </p:txBody>
      </p:sp>
      <p:sp>
        <p:nvSpPr>
          <p:cNvPr id="24" name="Left Brace 23"/>
          <p:cNvSpPr/>
          <p:nvPr/>
        </p:nvSpPr>
        <p:spPr>
          <a:xfrm>
            <a:off x="6671756" y="2152545"/>
            <a:ext cx="341409" cy="2654009"/>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aphicFrame>
        <p:nvGraphicFramePr>
          <p:cNvPr id="25" name="Chart 24"/>
          <p:cNvGraphicFramePr/>
          <p:nvPr>
            <p:extLst>
              <p:ext uri="{D42A27DB-BD31-4B8C-83A1-F6EECF244321}">
                <p14:modId xmlns:p14="http://schemas.microsoft.com/office/powerpoint/2010/main" val="3885288025"/>
              </p:ext>
            </p:extLst>
          </p:nvPr>
        </p:nvGraphicFramePr>
        <p:xfrm>
          <a:off x="7121853" y="2618484"/>
          <a:ext cx="2067753" cy="17985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ext uri="{D42A27DB-BD31-4B8C-83A1-F6EECF244321}">
                <p14:modId xmlns:p14="http://schemas.microsoft.com/office/powerpoint/2010/main" val="3772444458"/>
              </p:ext>
            </p:extLst>
          </p:nvPr>
        </p:nvGraphicFramePr>
        <p:xfrm>
          <a:off x="9338129" y="2618484"/>
          <a:ext cx="2067753" cy="1798507"/>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7643217" y="2267541"/>
            <a:ext cx="1025024" cy="369332"/>
          </a:xfrm>
          <a:prstGeom prst="rect">
            <a:avLst/>
          </a:prstGeom>
        </p:spPr>
        <p:txBody>
          <a:bodyPr wrap="none">
            <a:spAutoFit/>
          </a:bodyPr>
          <a:lstStyle/>
          <a:p>
            <a:r>
              <a:rPr lang="en-NZ" b="1" dirty="0" smtClean="0">
                <a:solidFill>
                  <a:schemeClr val="tx1">
                    <a:lumMod val="75000"/>
                    <a:lumOff val="25000"/>
                  </a:schemeClr>
                </a:solidFill>
              </a:rPr>
              <a:t>Products</a:t>
            </a:r>
            <a:endParaRPr lang="en-NZ" sz="1400" dirty="0">
              <a:solidFill>
                <a:schemeClr val="tx1">
                  <a:lumMod val="75000"/>
                  <a:lumOff val="25000"/>
                </a:schemeClr>
              </a:solidFill>
            </a:endParaRPr>
          </a:p>
        </p:txBody>
      </p:sp>
      <p:sp>
        <p:nvSpPr>
          <p:cNvPr id="28" name="Rectangle 27"/>
          <p:cNvSpPr/>
          <p:nvPr/>
        </p:nvSpPr>
        <p:spPr>
          <a:xfrm>
            <a:off x="9859493" y="2271201"/>
            <a:ext cx="960969" cy="369332"/>
          </a:xfrm>
          <a:prstGeom prst="rect">
            <a:avLst/>
          </a:prstGeom>
        </p:spPr>
        <p:txBody>
          <a:bodyPr wrap="none">
            <a:spAutoFit/>
          </a:bodyPr>
          <a:lstStyle/>
          <a:p>
            <a:r>
              <a:rPr lang="en-NZ" b="1" dirty="0" smtClean="0">
                <a:solidFill>
                  <a:schemeClr val="tx1">
                    <a:lumMod val="75000"/>
                    <a:lumOff val="25000"/>
                  </a:schemeClr>
                </a:solidFill>
              </a:rPr>
              <a:t>Services</a:t>
            </a:r>
            <a:endParaRPr lang="en-NZ" sz="1400" dirty="0">
              <a:solidFill>
                <a:schemeClr val="tx1">
                  <a:lumMod val="75000"/>
                  <a:lumOff val="25000"/>
                </a:schemeClr>
              </a:solidFill>
            </a:endParaRPr>
          </a:p>
        </p:txBody>
      </p:sp>
      <p:sp>
        <p:nvSpPr>
          <p:cNvPr id="30" name="Rectangle 29"/>
          <p:cNvSpPr/>
          <p:nvPr/>
        </p:nvSpPr>
        <p:spPr>
          <a:xfrm>
            <a:off x="8540199" y="4221959"/>
            <a:ext cx="595991" cy="264688"/>
          </a:xfrm>
          <a:prstGeom prst="rect">
            <a:avLst/>
          </a:prstGeom>
        </p:spPr>
        <p:txBody>
          <a:bodyPr wrap="square">
            <a:spAutoFit/>
          </a:bodyPr>
          <a:lstStyle/>
          <a:p>
            <a:pPr>
              <a:lnSpc>
                <a:spcPct val="80000"/>
              </a:lnSpc>
            </a:pPr>
            <a:r>
              <a:rPr lang="en-NZ" sz="1400" b="1" dirty="0" smtClean="0">
                <a:solidFill>
                  <a:schemeClr val="tx1">
                    <a:lumMod val="75000"/>
                    <a:lumOff val="25000"/>
                  </a:schemeClr>
                </a:solidFill>
              </a:rPr>
              <a:t>77%</a:t>
            </a:r>
            <a:endParaRPr lang="en-NZ" sz="1400" b="1" dirty="0">
              <a:solidFill>
                <a:schemeClr val="tx1">
                  <a:lumMod val="75000"/>
                  <a:lumOff val="25000"/>
                </a:schemeClr>
              </a:solidFill>
            </a:endParaRPr>
          </a:p>
        </p:txBody>
      </p:sp>
      <p:sp>
        <p:nvSpPr>
          <p:cNvPr id="31" name="Rectangle 30"/>
          <p:cNvSpPr/>
          <p:nvPr/>
        </p:nvSpPr>
        <p:spPr>
          <a:xfrm>
            <a:off x="8540199" y="4415948"/>
            <a:ext cx="1576032" cy="268984"/>
          </a:xfrm>
          <a:prstGeom prst="rect">
            <a:avLst/>
          </a:prstGeom>
        </p:spPr>
        <p:txBody>
          <a:bodyPr wrap="square">
            <a:spAutoFit/>
          </a:bodyPr>
          <a:lstStyle/>
          <a:p>
            <a:pPr>
              <a:lnSpc>
                <a:spcPct val="80000"/>
              </a:lnSpc>
            </a:pPr>
            <a:r>
              <a:rPr lang="en-NZ" sz="1400" dirty="0" smtClean="0">
                <a:solidFill>
                  <a:schemeClr val="tx1">
                    <a:lumMod val="75000"/>
                    <a:lumOff val="25000"/>
                  </a:schemeClr>
                </a:solidFill>
              </a:rPr>
              <a:t>Action </a:t>
            </a:r>
            <a:r>
              <a:rPr lang="en-NZ" sz="1400" u="sng" dirty="0" smtClean="0">
                <a:solidFill>
                  <a:schemeClr val="tx1">
                    <a:lumMod val="75000"/>
                    <a:lumOff val="25000"/>
                  </a:schemeClr>
                </a:solidFill>
              </a:rPr>
              <a:t>taken</a:t>
            </a:r>
            <a:endParaRPr lang="en-NZ" sz="1400" dirty="0">
              <a:solidFill>
                <a:schemeClr val="tx1">
                  <a:lumMod val="75000"/>
                  <a:lumOff val="25000"/>
                </a:schemeClr>
              </a:solidFill>
            </a:endParaRPr>
          </a:p>
        </p:txBody>
      </p:sp>
      <p:sp>
        <p:nvSpPr>
          <p:cNvPr id="32" name="Rectangle 31"/>
          <p:cNvSpPr/>
          <p:nvPr/>
        </p:nvSpPr>
        <p:spPr>
          <a:xfrm>
            <a:off x="10742154" y="4200399"/>
            <a:ext cx="595991" cy="268984"/>
          </a:xfrm>
          <a:prstGeom prst="rect">
            <a:avLst/>
          </a:prstGeom>
        </p:spPr>
        <p:txBody>
          <a:bodyPr wrap="square">
            <a:spAutoFit/>
          </a:bodyPr>
          <a:lstStyle/>
          <a:p>
            <a:pPr>
              <a:lnSpc>
                <a:spcPct val="80000"/>
              </a:lnSpc>
            </a:pPr>
            <a:r>
              <a:rPr lang="en-NZ" sz="1400" b="1" dirty="0" smtClean="0">
                <a:solidFill>
                  <a:schemeClr val="tx1">
                    <a:lumMod val="75000"/>
                    <a:lumOff val="25000"/>
                  </a:schemeClr>
                </a:solidFill>
              </a:rPr>
              <a:t>80%</a:t>
            </a:r>
            <a:endParaRPr lang="en-NZ" sz="1400" b="1" dirty="0">
              <a:solidFill>
                <a:schemeClr val="tx1">
                  <a:lumMod val="75000"/>
                  <a:lumOff val="25000"/>
                </a:schemeClr>
              </a:solidFill>
            </a:endParaRPr>
          </a:p>
        </p:txBody>
      </p:sp>
      <p:sp>
        <p:nvSpPr>
          <p:cNvPr id="34" name="Rectangle 33">
            <a:extLst>
              <a:ext uri="{FF2B5EF4-FFF2-40B4-BE49-F238E27FC236}">
                <a16:creationId xmlns:a16="http://schemas.microsoft.com/office/drawing/2014/main" xmlns="" id="{E5E2FAA3-0488-4A75-85AD-F06D93742CA2}"/>
              </a:ext>
            </a:extLst>
          </p:cNvPr>
          <p:cNvSpPr/>
          <p:nvPr/>
        </p:nvSpPr>
        <p:spPr>
          <a:xfrm>
            <a:off x="296522" y="5141733"/>
            <a:ext cx="5624883" cy="11170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dirty="0"/>
          </a:p>
        </p:txBody>
      </p:sp>
      <p:sp>
        <p:nvSpPr>
          <p:cNvPr id="35" name="Rectangle 34">
            <a:extLst>
              <a:ext uri="{FF2B5EF4-FFF2-40B4-BE49-F238E27FC236}">
                <a16:creationId xmlns:a16="http://schemas.microsoft.com/office/drawing/2014/main" xmlns="" id="{E5E2FAA3-0488-4A75-85AD-F06D93742CA2}"/>
              </a:ext>
            </a:extLst>
          </p:cNvPr>
          <p:cNvSpPr/>
          <p:nvPr/>
        </p:nvSpPr>
        <p:spPr>
          <a:xfrm>
            <a:off x="6266984" y="5141733"/>
            <a:ext cx="5624883" cy="11170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Z" dirty="0"/>
          </a:p>
        </p:txBody>
      </p:sp>
      <p:sp>
        <p:nvSpPr>
          <p:cNvPr id="36" name="TextBox 35"/>
          <p:cNvSpPr txBox="1"/>
          <p:nvPr/>
        </p:nvSpPr>
        <p:spPr>
          <a:xfrm>
            <a:off x="355106" y="5203781"/>
            <a:ext cx="5566299" cy="215444"/>
          </a:xfrm>
          <a:prstGeom prst="rect">
            <a:avLst/>
          </a:prstGeom>
        </p:spPr>
        <p:txBody>
          <a:bodyPr vert="horz" wrap="square" lIns="0" tIns="0" rIns="0" bIns="0" rtlCol="0">
            <a:spAutoFit/>
          </a:bodyPr>
          <a:lstStyle/>
          <a:p>
            <a:r>
              <a:rPr lang="en-NZ" sz="1400" b="1" dirty="0" smtClean="0">
                <a:solidFill>
                  <a:srgbClr val="595959"/>
                </a:solidFill>
              </a:rPr>
              <a:t>Consumer are </a:t>
            </a:r>
            <a:r>
              <a:rPr lang="en-NZ" sz="1400" b="1" u="sng" dirty="0" smtClean="0">
                <a:solidFill>
                  <a:srgbClr val="595959"/>
                </a:solidFill>
              </a:rPr>
              <a:t>most likely</a:t>
            </a:r>
            <a:r>
              <a:rPr lang="en-NZ" sz="1400" b="1" dirty="0" smtClean="0">
                <a:solidFill>
                  <a:srgbClr val="595959"/>
                </a:solidFill>
              </a:rPr>
              <a:t> to take action when they have problems with:</a:t>
            </a:r>
            <a:endParaRPr lang="en-NZ" sz="1400" b="1" dirty="0">
              <a:solidFill>
                <a:srgbClr val="595959"/>
              </a:solidFill>
            </a:endParaRPr>
          </a:p>
        </p:txBody>
      </p:sp>
      <p:sp>
        <p:nvSpPr>
          <p:cNvPr id="37" name="TextBox 36"/>
          <p:cNvSpPr txBox="1"/>
          <p:nvPr/>
        </p:nvSpPr>
        <p:spPr>
          <a:xfrm>
            <a:off x="6359732" y="5203781"/>
            <a:ext cx="5566299" cy="215444"/>
          </a:xfrm>
          <a:prstGeom prst="rect">
            <a:avLst/>
          </a:prstGeom>
        </p:spPr>
        <p:txBody>
          <a:bodyPr vert="horz" wrap="square" lIns="0" tIns="0" rIns="0" bIns="0" rtlCol="0">
            <a:spAutoFit/>
          </a:bodyPr>
          <a:lstStyle/>
          <a:p>
            <a:r>
              <a:rPr lang="en-NZ" sz="1400" b="1" dirty="0" smtClean="0">
                <a:solidFill>
                  <a:srgbClr val="595959"/>
                </a:solidFill>
              </a:rPr>
              <a:t>Consumer are </a:t>
            </a:r>
            <a:r>
              <a:rPr lang="en-NZ" sz="1400" b="1" u="sng" dirty="0" smtClean="0">
                <a:solidFill>
                  <a:srgbClr val="595959"/>
                </a:solidFill>
              </a:rPr>
              <a:t>least likely</a:t>
            </a:r>
            <a:r>
              <a:rPr lang="en-NZ" sz="1400" b="1" dirty="0" smtClean="0">
                <a:solidFill>
                  <a:srgbClr val="595959"/>
                </a:solidFill>
              </a:rPr>
              <a:t> to take action when they have problems with:</a:t>
            </a:r>
            <a:endParaRPr lang="en-NZ" sz="1400" b="1" dirty="0">
              <a:solidFill>
                <a:srgbClr val="595959"/>
              </a:solidFill>
            </a:endParaRPr>
          </a:p>
        </p:txBody>
      </p:sp>
      <p:sp>
        <p:nvSpPr>
          <p:cNvPr id="38" name="TextBox 37"/>
          <p:cNvSpPr txBox="1"/>
          <p:nvPr/>
        </p:nvSpPr>
        <p:spPr>
          <a:xfrm>
            <a:off x="351591" y="5524709"/>
            <a:ext cx="5566299" cy="646331"/>
          </a:xfrm>
          <a:prstGeom prst="rect">
            <a:avLst/>
          </a:prstGeom>
        </p:spPr>
        <p:txBody>
          <a:bodyPr vert="horz" wrap="square" lIns="0" tIns="0" rIns="0" bIns="0" rtlCol="0">
            <a:spAutoFit/>
          </a:bodyPr>
          <a:lstStyle/>
          <a:p>
            <a:pPr marL="342900" indent="-342900">
              <a:buAutoNum type="arabicPeriod"/>
            </a:pPr>
            <a:r>
              <a:rPr lang="en-NZ" sz="1400" dirty="0" smtClean="0">
                <a:solidFill>
                  <a:srgbClr val="595959"/>
                </a:solidFill>
              </a:rPr>
              <a:t>Fixed-line telecommunications (92% take action)</a:t>
            </a:r>
          </a:p>
          <a:p>
            <a:pPr marL="342900" indent="-342900">
              <a:buAutoNum type="arabicPeriod"/>
            </a:pPr>
            <a:r>
              <a:rPr lang="en-NZ" sz="1400" dirty="0" smtClean="0">
                <a:solidFill>
                  <a:srgbClr val="595959"/>
                </a:solidFill>
              </a:rPr>
              <a:t>Electronics or electrical products (87% take action)</a:t>
            </a:r>
          </a:p>
          <a:p>
            <a:pPr marL="342900" indent="-342900">
              <a:buAutoNum type="arabicPeriod"/>
            </a:pPr>
            <a:r>
              <a:rPr lang="en-NZ" sz="1400" dirty="0" smtClean="0">
                <a:solidFill>
                  <a:srgbClr val="595959"/>
                </a:solidFill>
              </a:rPr>
              <a:t>Banking or financial services (86% take action)</a:t>
            </a:r>
            <a:endParaRPr lang="en-NZ" sz="1400" dirty="0">
              <a:solidFill>
                <a:srgbClr val="595959"/>
              </a:solidFill>
            </a:endParaRPr>
          </a:p>
        </p:txBody>
      </p:sp>
      <p:sp>
        <p:nvSpPr>
          <p:cNvPr id="39" name="TextBox 38"/>
          <p:cNvSpPr txBox="1"/>
          <p:nvPr/>
        </p:nvSpPr>
        <p:spPr>
          <a:xfrm>
            <a:off x="6359732" y="5520372"/>
            <a:ext cx="5566299" cy="646331"/>
          </a:xfrm>
          <a:prstGeom prst="rect">
            <a:avLst/>
          </a:prstGeom>
        </p:spPr>
        <p:txBody>
          <a:bodyPr vert="horz" wrap="square" lIns="0" tIns="0" rIns="0" bIns="0" rtlCol="0">
            <a:spAutoFit/>
          </a:bodyPr>
          <a:lstStyle/>
          <a:p>
            <a:pPr marL="342900" indent="-342900">
              <a:buAutoNum type="arabicPeriod"/>
            </a:pPr>
            <a:r>
              <a:rPr lang="en-NZ" sz="1400" dirty="0" smtClean="0">
                <a:solidFill>
                  <a:srgbClr val="595959"/>
                </a:solidFill>
              </a:rPr>
              <a:t>Health products (60% take action)</a:t>
            </a:r>
          </a:p>
          <a:p>
            <a:pPr marL="342900" indent="-342900">
              <a:buAutoNum type="arabicPeriod"/>
            </a:pPr>
            <a:r>
              <a:rPr lang="en-NZ" sz="1400" dirty="0" smtClean="0">
                <a:solidFill>
                  <a:srgbClr val="595959"/>
                </a:solidFill>
              </a:rPr>
              <a:t>Health services (70% take action)</a:t>
            </a:r>
          </a:p>
          <a:p>
            <a:pPr marL="342900" indent="-342900">
              <a:buAutoNum type="arabicPeriod"/>
            </a:pPr>
            <a:r>
              <a:rPr lang="en-NZ" sz="1400" dirty="0" smtClean="0">
                <a:solidFill>
                  <a:srgbClr val="595959"/>
                </a:solidFill>
              </a:rPr>
              <a:t>Recreation or leisure activities (70% take action)</a:t>
            </a:r>
            <a:endParaRPr lang="en-NZ" sz="1400" dirty="0">
              <a:solidFill>
                <a:srgbClr val="595959"/>
              </a:solidFill>
            </a:endParaRPr>
          </a:p>
        </p:txBody>
      </p:sp>
      <p:sp>
        <p:nvSpPr>
          <p:cNvPr id="40" name="Rectangle 39"/>
          <p:cNvSpPr/>
          <p:nvPr/>
        </p:nvSpPr>
        <p:spPr>
          <a:xfrm>
            <a:off x="10742154" y="4415736"/>
            <a:ext cx="1576032" cy="268984"/>
          </a:xfrm>
          <a:prstGeom prst="rect">
            <a:avLst/>
          </a:prstGeom>
        </p:spPr>
        <p:txBody>
          <a:bodyPr wrap="square">
            <a:spAutoFit/>
          </a:bodyPr>
          <a:lstStyle/>
          <a:p>
            <a:pPr>
              <a:lnSpc>
                <a:spcPct val="80000"/>
              </a:lnSpc>
            </a:pPr>
            <a:r>
              <a:rPr lang="en-NZ" sz="1400" dirty="0" smtClean="0">
                <a:solidFill>
                  <a:schemeClr val="tx1">
                    <a:lumMod val="75000"/>
                    <a:lumOff val="25000"/>
                  </a:schemeClr>
                </a:solidFill>
              </a:rPr>
              <a:t>Action </a:t>
            </a:r>
            <a:r>
              <a:rPr lang="en-NZ" sz="1400" u="sng" dirty="0" smtClean="0">
                <a:solidFill>
                  <a:schemeClr val="tx1">
                    <a:lumMod val="75000"/>
                    <a:lumOff val="25000"/>
                  </a:schemeClr>
                </a:solidFill>
              </a:rPr>
              <a:t>taken</a:t>
            </a:r>
            <a:endParaRPr lang="en-NZ" sz="1400" dirty="0">
              <a:solidFill>
                <a:schemeClr val="tx1">
                  <a:lumMod val="75000"/>
                  <a:lumOff val="25000"/>
                </a:schemeClr>
              </a:solidFill>
            </a:endParaRPr>
          </a:p>
        </p:txBody>
      </p:sp>
    </p:spTree>
    <p:extLst>
      <p:ext uri="{BB962C8B-B14F-4D97-AF65-F5344CB8AC3E}">
        <p14:creationId xmlns:p14="http://schemas.microsoft.com/office/powerpoint/2010/main" val="158011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a:extLst>
              <a:ext uri="{FF2B5EF4-FFF2-40B4-BE49-F238E27FC236}">
                <a16:creationId xmlns:a16="http://schemas.microsoft.com/office/drawing/2014/main" xmlns="" id="{1C8DD5CC-69CD-4891-AD44-828389752348}"/>
              </a:ext>
            </a:extLst>
          </p:cNvPr>
          <p:cNvSpPr/>
          <p:nvPr/>
        </p:nvSpPr>
        <p:spPr>
          <a:xfrm>
            <a:off x="8691154" y="1536365"/>
            <a:ext cx="3055412" cy="225164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xmlns="" id="{A523F027-7088-4290-A966-B2C59007C46A}"/>
              </a:ext>
            </a:extLst>
          </p:cNvPr>
          <p:cNvSpPr/>
          <p:nvPr/>
        </p:nvSpPr>
        <p:spPr>
          <a:xfrm>
            <a:off x="357546" y="1529296"/>
            <a:ext cx="4092534" cy="1544828"/>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a:extLst>
              <a:ext uri="{FF2B5EF4-FFF2-40B4-BE49-F238E27FC236}">
                <a16:creationId xmlns:a16="http://schemas.microsoft.com/office/drawing/2014/main" xmlns="" id="{536A681B-3E83-4046-90B1-0C5D0BA42C97}"/>
              </a:ext>
            </a:extLst>
          </p:cNvPr>
          <p:cNvSpPr/>
          <p:nvPr/>
        </p:nvSpPr>
        <p:spPr>
          <a:xfrm>
            <a:off x="357546" y="3236614"/>
            <a:ext cx="4092534" cy="157922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xmlns="" id="{75AC9F7C-3279-4867-9160-5971008F291C}"/>
              </a:ext>
            </a:extLst>
          </p:cNvPr>
          <p:cNvSpPr/>
          <p:nvPr/>
        </p:nvSpPr>
        <p:spPr>
          <a:xfrm>
            <a:off x="357546" y="4990011"/>
            <a:ext cx="4092534" cy="136580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a:extLst>
              <a:ext uri="{FF2B5EF4-FFF2-40B4-BE49-F238E27FC236}">
                <a16:creationId xmlns:a16="http://schemas.microsoft.com/office/drawing/2014/main" xmlns="" id="{8896F7B9-7240-4B73-A2D2-92F0E3804F0F}"/>
              </a:ext>
            </a:extLst>
          </p:cNvPr>
          <p:cNvSpPr/>
          <p:nvPr/>
        </p:nvSpPr>
        <p:spPr>
          <a:xfrm>
            <a:off x="4636042" y="3997234"/>
            <a:ext cx="7110523" cy="2360022"/>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Rectangle 29">
            <a:extLst>
              <a:ext uri="{FF2B5EF4-FFF2-40B4-BE49-F238E27FC236}">
                <a16:creationId xmlns:a16="http://schemas.microsoft.com/office/drawing/2014/main" xmlns="" id="{E5E2FAA3-0488-4A75-85AD-F06D93742CA2}"/>
              </a:ext>
            </a:extLst>
          </p:cNvPr>
          <p:cNvSpPr/>
          <p:nvPr/>
        </p:nvSpPr>
        <p:spPr>
          <a:xfrm>
            <a:off x="4624251" y="1544356"/>
            <a:ext cx="3875314" cy="224387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DRIVERS TO ACTION FOR SERVICE-RELATED ISSUES</a:t>
            </a:r>
            <a:endParaRPr lang="en-NZ" dirty="0"/>
          </a:p>
        </p:txBody>
      </p:sp>
      <p:sp>
        <p:nvSpPr>
          <p:cNvPr id="5" name="Rectangle 4"/>
          <p:cNvSpPr/>
          <p:nvPr/>
        </p:nvSpPr>
        <p:spPr>
          <a:xfrm>
            <a:off x="1093484" y="1718942"/>
            <a:ext cx="2977588" cy="307777"/>
          </a:xfrm>
          <a:prstGeom prst="rect">
            <a:avLst/>
          </a:prstGeom>
        </p:spPr>
        <p:txBody>
          <a:bodyPr wrap="square" lIns="0" rIns="0" anchor="ctr">
            <a:spAutoFit/>
          </a:bodyPr>
          <a:lstStyle/>
          <a:p>
            <a:r>
              <a:rPr lang="en-NZ" sz="1400" b="1" dirty="0"/>
              <a:t>AVAILABILITY </a:t>
            </a:r>
            <a:r>
              <a:rPr lang="en-NZ" sz="1400" b="1" dirty="0" smtClean="0"/>
              <a:t>OF PERSONAL </a:t>
            </a:r>
            <a:r>
              <a:rPr lang="en-NZ" sz="1400" b="1" dirty="0"/>
              <a:t>RESOURCES </a:t>
            </a:r>
          </a:p>
        </p:txBody>
      </p:sp>
      <p:sp>
        <p:nvSpPr>
          <p:cNvPr id="6" name="Rectangle 5"/>
          <p:cNvSpPr/>
          <p:nvPr/>
        </p:nvSpPr>
        <p:spPr>
          <a:xfrm>
            <a:off x="422214" y="2082670"/>
            <a:ext cx="4010448" cy="954107"/>
          </a:xfrm>
          <a:prstGeom prst="rect">
            <a:avLst/>
          </a:prstGeom>
          <a:noFill/>
        </p:spPr>
        <p:txBody>
          <a:bodyPr wrap="square" lIns="0" rIns="0" anchor="ctr">
            <a:spAutoFit/>
          </a:bodyPr>
          <a:lstStyle/>
          <a:p>
            <a:pPr marL="108000" lvl="1">
              <a:defRPr/>
            </a:pPr>
            <a:r>
              <a:rPr lang="en-NZ" sz="1400" dirty="0">
                <a:solidFill>
                  <a:schemeClr val="tx1">
                    <a:lumMod val="65000"/>
                    <a:lumOff val="35000"/>
                  </a:schemeClr>
                </a:solidFill>
              </a:rPr>
              <a:t>People who have more resources or believe themselves to have adequate resources at their disposal are more likely to feel empowered to act</a:t>
            </a:r>
          </a:p>
          <a:p>
            <a:pPr marL="288000" indent="-171450">
              <a:buClr>
                <a:schemeClr val="tx1">
                  <a:lumMod val="65000"/>
                  <a:lumOff val="35000"/>
                </a:schemeClr>
              </a:buClr>
              <a:buFont typeface="Arial" panose="020B0604020202020204" pitchFamily="34" charset="0"/>
              <a:buChar char="-"/>
            </a:pPr>
            <a:r>
              <a:rPr lang="en-NZ" sz="1400" dirty="0">
                <a:solidFill>
                  <a:schemeClr val="tx1">
                    <a:lumMod val="65000"/>
                    <a:lumOff val="35000"/>
                  </a:schemeClr>
                </a:solidFill>
              </a:rPr>
              <a:t>Includes time, knowhow, communication skills</a:t>
            </a:r>
          </a:p>
        </p:txBody>
      </p:sp>
      <p:sp>
        <p:nvSpPr>
          <p:cNvPr id="8" name="Rectangle 7"/>
          <p:cNvSpPr/>
          <p:nvPr/>
        </p:nvSpPr>
        <p:spPr>
          <a:xfrm>
            <a:off x="5454691" y="1729714"/>
            <a:ext cx="1864678" cy="286232"/>
          </a:xfrm>
          <a:prstGeom prst="rect">
            <a:avLst/>
          </a:prstGeom>
        </p:spPr>
        <p:txBody>
          <a:bodyPr wrap="none" lIns="0" rIns="0" anchor="ctr">
            <a:spAutoFit/>
          </a:bodyPr>
          <a:lstStyle/>
          <a:p>
            <a:pPr>
              <a:lnSpc>
                <a:spcPct val="90000"/>
              </a:lnSpc>
            </a:pPr>
            <a:r>
              <a:rPr lang="en-NZ" sz="1400" b="1" dirty="0"/>
              <a:t>DESIRE TO TAKE A STAND</a:t>
            </a:r>
          </a:p>
        </p:txBody>
      </p:sp>
      <p:sp>
        <p:nvSpPr>
          <p:cNvPr id="9" name="Rectangle 8"/>
          <p:cNvSpPr/>
          <p:nvPr/>
        </p:nvSpPr>
        <p:spPr>
          <a:xfrm>
            <a:off x="4754880" y="2098464"/>
            <a:ext cx="3631474" cy="2246769"/>
          </a:xfrm>
          <a:prstGeom prst="rect">
            <a:avLst/>
          </a:prstGeom>
          <a:noFill/>
        </p:spPr>
        <p:txBody>
          <a:bodyPr wrap="square" lIns="0" rIns="0" anchor="ctr">
            <a:spAutoFit/>
          </a:bodyPr>
          <a:lstStyle/>
          <a:p>
            <a:pPr marL="108000"/>
            <a:r>
              <a:rPr lang="en-NZ" sz="1400" dirty="0">
                <a:solidFill>
                  <a:schemeClr val="tx1">
                    <a:lumMod val="65000"/>
                    <a:lumOff val="35000"/>
                  </a:schemeClr>
                </a:solidFill>
              </a:rPr>
              <a:t>This can have personal and wider motivation. Larger companies are often seen as profit-driven and willing to cut corners at the consumer’s expense. Taking action is part of sticking up for yourself as a customer but also ‘for the consumer’ (i.e. an underdog fighting for their rights against a big corporation)</a:t>
            </a:r>
          </a:p>
          <a:p>
            <a:pPr marL="108000"/>
            <a:endParaRPr lang="en-NZ" sz="1400" dirty="0">
              <a:solidFill>
                <a:schemeClr val="tx1">
                  <a:lumMod val="65000"/>
                  <a:lumOff val="35000"/>
                </a:schemeClr>
              </a:solidFill>
            </a:endParaRPr>
          </a:p>
          <a:p>
            <a:pPr marL="108000"/>
            <a:endParaRPr lang="en-NZ" sz="1400" dirty="0">
              <a:solidFill>
                <a:schemeClr val="tx1">
                  <a:lumMod val="65000"/>
                  <a:lumOff val="35000"/>
                </a:schemeClr>
              </a:solidFill>
            </a:endParaRPr>
          </a:p>
          <a:p>
            <a:pPr marL="108000" indent="-171450">
              <a:buClr>
                <a:schemeClr val="tx1">
                  <a:lumMod val="65000"/>
                  <a:lumOff val="35000"/>
                </a:schemeClr>
              </a:buClr>
              <a:buFont typeface="Calibri" panose="020F0502020204030204" pitchFamily="34" charset="0"/>
              <a:buChar char="-"/>
            </a:pPr>
            <a:endParaRPr lang="en-NZ" sz="1400" dirty="0">
              <a:solidFill>
                <a:schemeClr val="tx1">
                  <a:lumMod val="65000"/>
                  <a:lumOff val="35000"/>
                </a:schemeClr>
              </a:solidFill>
              <a:cs typeface="Arial" panose="020B0604020202020204" pitchFamily="34" charset="0"/>
            </a:endParaRPr>
          </a:p>
        </p:txBody>
      </p:sp>
      <p:sp>
        <p:nvSpPr>
          <p:cNvPr id="11" name="Rectangle 10"/>
          <p:cNvSpPr/>
          <p:nvPr/>
        </p:nvSpPr>
        <p:spPr>
          <a:xfrm>
            <a:off x="1077360" y="3425706"/>
            <a:ext cx="2564672" cy="307777"/>
          </a:xfrm>
          <a:prstGeom prst="rect">
            <a:avLst/>
          </a:prstGeom>
        </p:spPr>
        <p:txBody>
          <a:bodyPr wrap="square" lIns="0" rIns="0" anchor="ctr">
            <a:spAutoFit/>
          </a:bodyPr>
          <a:lstStyle/>
          <a:p>
            <a:r>
              <a:rPr lang="en-NZ" sz="1400" b="1" dirty="0"/>
              <a:t>SUBSTANTIAL PERSONAL IMPACT</a:t>
            </a:r>
          </a:p>
        </p:txBody>
      </p:sp>
      <p:sp>
        <p:nvSpPr>
          <p:cNvPr id="12" name="Rectangle 11"/>
          <p:cNvSpPr/>
          <p:nvPr/>
        </p:nvSpPr>
        <p:spPr>
          <a:xfrm>
            <a:off x="412424" y="3843961"/>
            <a:ext cx="3914150" cy="954107"/>
          </a:xfrm>
          <a:prstGeom prst="rect">
            <a:avLst/>
          </a:prstGeom>
          <a:noFill/>
        </p:spPr>
        <p:txBody>
          <a:bodyPr wrap="square" lIns="0" rIns="0" anchor="ctr">
            <a:spAutoFit/>
          </a:bodyPr>
          <a:lstStyle/>
          <a:p>
            <a:pPr marL="108000" lvl="1">
              <a:defRPr/>
            </a:pPr>
            <a:r>
              <a:rPr lang="en-NZ" sz="1400" dirty="0">
                <a:solidFill>
                  <a:schemeClr val="tx1">
                    <a:lumMod val="65000"/>
                    <a:lumOff val="35000"/>
                  </a:schemeClr>
                </a:solidFill>
              </a:rPr>
              <a:t>If the issue has a real, constant and significant impact on the individual e.g. no mobile phone, no access to the internet, pain or discomfort or concern for safety, i.e. a “</a:t>
            </a:r>
            <a:r>
              <a:rPr lang="en-NZ" sz="1400" i="1" dirty="0">
                <a:solidFill>
                  <a:schemeClr val="tx1">
                    <a:lumMod val="65000"/>
                    <a:lumOff val="35000"/>
                  </a:schemeClr>
                </a:solidFill>
              </a:rPr>
              <a:t>real</a:t>
            </a:r>
            <a:r>
              <a:rPr lang="en-NZ" sz="1400" dirty="0">
                <a:solidFill>
                  <a:schemeClr val="tx1">
                    <a:lumMod val="65000"/>
                    <a:lumOff val="35000"/>
                  </a:schemeClr>
                </a:solidFill>
              </a:rPr>
              <a:t> </a:t>
            </a:r>
            <a:r>
              <a:rPr lang="en-NZ" sz="1400" i="1" dirty="0">
                <a:solidFill>
                  <a:schemeClr val="tx1">
                    <a:lumMod val="65000"/>
                    <a:lumOff val="35000"/>
                  </a:schemeClr>
                </a:solidFill>
              </a:rPr>
              <a:t>inconvenience”</a:t>
            </a:r>
          </a:p>
        </p:txBody>
      </p:sp>
      <p:sp>
        <p:nvSpPr>
          <p:cNvPr id="14" name="Rectangle 13"/>
          <p:cNvSpPr/>
          <p:nvPr/>
        </p:nvSpPr>
        <p:spPr>
          <a:xfrm>
            <a:off x="1089173" y="5202589"/>
            <a:ext cx="2807208" cy="307777"/>
          </a:xfrm>
          <a:prstGeom prst="rect">
            <a:avLst/>
          </a:prstGeom>
        </p:spPr>
        <p:txBody>
          <a:bodyPr wrap="square" lIns="0" rIns="0" anchor="ctr">
            <a:spAutoFit/>
          </a:bodyPr>
          <a:lstStyle/>
          <a:p>
            <a:r>
              <a:rPr lang="en-NZ" sz="1400" b="1" dirty="0"/>
              <a:t>RELATIVE $-VALUE, PERSONAL ‘COST’ </a:t>
            </a:r>
          </a:p>
        </p:txBody>
      </p:sp>
      <p:sp>
        <p:nvSpPr>
          <p:cNvPr id="15" name="Rectangle 14"/>
          <p:cNvSpPr/>
          <p:nvPr/>
        </p:nvSpPr>
        <p:spPr>
          <a:xfrm>
            <a:off x="420255" y="5604092"/>
            <a:ext cx="3851493" cy="738664"/>
          </a:xfrm>
          <a:prstGeom prst="rect">
            <a:avLst/>
          </a:prstGeom>
          <a:noFill/>
        </p:spPr>
        <p:txBody>
          <a:bodyPr wrap="square" lIns="0" rIns="0" anchor="ctr">
            <a:spAutoFit/>
          </a:bodyPr>
          <a:lstStyle/>
          <a:p>
            <a:pPr marL="108000" lvl="1">
              <a:defRPr/>
            </a:pPr>
            <a:r>
              <a:rPr lang="en-NZ" sz="1400" dirty="0">
                <a:solidFill>
                  <a:schemeClr val="tx1">
                    <a:lumMod val="65000"/>
                    <a:lumOff val="35000"/>
                  </a:schemeClr>
                </a:solidFill>
              </a:rPr>
              <a:t>If the value of the issue is perceived as significant in terms of dollars; as well as worthwhile relative to the ‘time and effort’ cost to the individual</a:t>
            </a:r>
          </a:p>
        </p:txBody>
      </p:sp>
      <p:sp>
        <p:nvSpPr>
          <p:cNvPr id="17" name="Rectangle 16"/>
          <p:cNvSpPr/>
          <p:nvPr/>
        </p:nvSpPr>
        <p:spPr>
          <a:xfrm>
            <a:off x="5437273" y="4272370"/>
            <a:ext cx="6101584" cy="286232"/>
          </a:xfrm>
          <a:prstGeom prst="rect">
            <a:avLst/>
          </a:prstGeom>
        </p:spPr>
        <p:txBody>
          <a:bodyPr wrap="square" lIns="0" rIns="0" anchor="ctr">
            <a:spAutoFit/>
          </a:bodyPr>
          <a:lstStyle/>
          <a:p>
            <a:pPr>
              <a:lnSpc>
                <a:spcPct val="90000"/>
              </a:lnSpc>
            </a:pPr>
            <a:r>
              <a:rPr lang="en-NZ" sz="1400" b="1" dirty="0"/>
              <a:t>ACCESS TO KNOWLEDGE, VALIDATION, PEER OR PROFESSIONAL ‘EXPERTISE’ </a:t>
            </a:r>
          </a:p>
        </p:txBody>
      </p:sp>
      <p:sp>
        <p:nvSpPr>
          <p:cNvPr id="18" name="Rectangle 17"/>
          <p:cNvSpPr/>
          <p:nvPr/>
        </p:nvSpPr>
        <p:spPr>
          <a:xfrm>
            <a:off x="4771551" y="4548029"/>
            <a:ext cx="6839504" cy="2031325"/>
          </a:xfrm>
          <a:prstGeom prst="rect">
            <a:avLst/>
          </a:prstGeom>
          <a:noFill/>
        </p:spPr>
        <p:txBody>
          <a:bodyPr wrap="square" lIns="0" rIns="0" anchor="ctr">
            <a:spAutoFit/>
          </a:bodyPr>
          <a:lstStyle/>
          <a:p>
            <a:pPr marL="108000" lvl="1">
              <a:defRPr/>
            </a:pPr>
            <a:r>
              <a:rPr lang="en-NZ" sz="1400" dirty="0">
                <a:solidFill>
                  <a:schemeClr val="tx1">
                    <a:lumMod val="65000"/>
                    <a:lumOff val="35000"/>
                  </a:schemeClr>
                </a:solidFill>
              </a:rPr>
              <a:t>The </a:t>
            </a:r>
            <a:r>
              <a:rPr lang="en-NZ" sz="1400" dirty="0" smtClean="0">
                <a:solidFill>
                  <a:schemeClr val="tx1">
                    <a:lumMod val="65000"/>
                    <a:lumOff val="35000"/>
                  </a:schemeClr>
                </a:solidFill>
              </a:rPr>
              <a:t>opportunity </a:t>
            </a:r>
            <a:r>
              <a:rPr lang="en-NZ" sz="1400" dirty="0">
                <a:solidFill>
                  <a:schemeClr val="tx1">
                    <a:lumMod val="65000"/>
                    <a:lumOff val="35000"/>
                  </a:schemeClr>
                </a:solidFill>
              </a:rPr>
              <a:t>to corroborate and validate the issue – to move from a </a:t>
            </a:r>
            <a:r>
              <a:rPr lang="en-NZ" sz="1400" i="1" dirty="0">
                <a:solidFill>
                  <a:schemeClr val="tx1">
                    <a:lumMod val="65000"/>
                    <a:lumOff val="35000"/>
                  </a:schemeClr>
                </a:solidFill>
              </a:rPr>
              <a:t>‘gut feeling’ </a:t>
            </a:r>
            <a:r>
              <a:rPr lang="en-NZ" sz="1400" dirty="0">
                <a:solidFill>
                  <a:schemeClr val="tx1">
                    <a:lumMod val="65000"/>
                    <a:lumOff val="35000"/>
                  </a:schemeClr>
                </a:solidFill>
              </a:rPr>
              <a:t>that something is not right to a place of greater certainty (this may be as simple as asking a spouse to confirm a skew fitting to reaching out for a second opinion from an independent dentistry provider)</a:t>
            </a:r>
          </a:p>
          <a:p>
            <a:pPr marL="108000" lvl="1">
              <a:defRPr/>
            </a:pPr>
            <a:r>
              <a:rPr lang="en-NZ" sz="1400" dirty="0">
                <a:solidFill>
                  <a:schemeClr val="tx1">
                    <a:lumMod val="65000"/>
                    <a:lumOff val="35000"/>
                  </a:schemeClr>
                </a:solidFill>
              </a:rPr>
              <a:t>Further to this, is the ability to “arm” themselves with information, a sense of being justified, easily finding examples or credible expertise relative to their issue (e.g. visiting online forums and reading about similar problems from others, blogs by experts, consumer rights </a:t>
            </a:r>
            <a:r>
              <a:rPr lang="en-NZ" sz="1400" dirty="0" smtClean="0">
                <a:solidFill>
                  <a:schemeClr val="tx1">
                    <a:lumMod val="65000"/>
                    <a:lumOff val="35000"/>
                  </a:schemeClr>
                </a:solidFill>
              </a:rPr>
              <a:t>websites).</a:t>
            </a:r>
            <a:endParaRPr lang="en-NZ" sz="1400" dirty="0">
              <a:solidFill>
                <a:schemeClr val="tx1">
                  <a:lumMod val="65000"/>
                  <a:lumOff val="35000"/>
                </a:schemeClr>
              </a:solidFill>
            </a:endParaRPr>
          </a:p>
          <a:p>
            <a:pPr marL="108000" indent="-171450">
              <a:buClr>
                <a:schemeClr val="tx1">
                  <a:lumMod val="65000"/>
                  <a:lumOff val="35000"/>
                </a:schemeClr>
              </a:buClr>
              <a:buFont typeface="Calibri" panose="020F0502020204030204" pitchFamily="34" charset="0"/>
              <a:buChar char="-"/>
            </a:pPr>
            <a:endParaRPr lang="en-NZ" sz="1400" dirty="0">
              <a:solidFill>
                <a:schemeClr val="tx1">
                  <a:lumMod val="65000"/>
                  <a:lumOff val="35000"/>
                </a:schemeClr>
              </a:solidFill>
              <a:cs typeface="Arial" panose="020B0604020202020204" pitchFamily="34" charset="0"/>
            </a:endParaRPr>
          </a:p>
        </p:txBody>
      </p:sp>
      <p:sp>
        <p:nvSpPr>
          <p:cNvPr id="20" name="Rectangle 19"/>
          <p:cNvSpPr/>
          <p:nvPr/>
        </p:nvSpPr>
        <p:spPr>
          <a:xfrm>
            <a:off x="9495229" y="1632765"/>
            <a:ext cx="1651746" cy="480131"/>
          </a:xfrm>
          <a:prstGeom prst="rect">
            <a:avLst/>
          </a:prstGeom>
        </p:spPr>
        <p:txBody>
          <a:bodyPr wrap="square" lIns="0" rIns="0" anchor="ctr">
            <a:spAutoFit/>
          </a:bodyPr>
          <a:lstStyle/>
          <a:p>
            <a:pPr>
              <a:lnSpc>
                <a:spcPct val="90000"/>
              </a:lnSpc>
            </a:pPr>
            <a:r>
              <a:rPr lang="en-NZ" sz="1400" b="1" dirty="0"/>
              <a:t>BELIEF IN LIKELIHOOD TO SUCCEED</a:t>
            </a:r>
          </a:p>
        </p:txBody>
      </p:sp>
      <p:sp>
        <p:nvSpPr>
          <p:cNvPr id="21" name="Rectangle 20"/>
          <p:cNvSpPr/>
          <p:nvPr/>
        </p:nvSpPr>
        <p:spPr>
          <a:xfrm>
            <a:off x="8811500" y="2134134"/>
            <a:ext cx="2727357" cy="1384995"/>
          </a:xfrm>
          <a:prstGeom prst="rect">
            <a:avLst/>
          </a:prstGeom>
          <a:noFill/>
        </p:spPr>
        <p:txBody>
          <a:bodyPr wrap="square" lIns="0" rIns="0" anchor="ctr">
            <a:spAutoFit/>
          </a:bodyPr>
          <a:lstStyle/>
          <a:p>
            <a:pPr marL="108000" lvl="1">
              <a:defRPr/>
            </a:pPr>
            <a:r>
              <a:rPr lang="en-NZ" sz="1400" dirty="0">
                <a:solidFill>
                  <a:schemeClr val="tx1">
                    <a:lumMod val="65000"/>
                    <a:lumOff val="35000"/>
                  </a:schemeClr>
                </a:solidFill>
              </a:rPr>
              <a:t>A level of certainty ‘in the just cause’ and confidence in the likelihood of a positive outcome for the person experiencing the issue is a powerful motivation to pursue an issue</a:t>
            </a:r>
            <a:endParaRPr lang="en-NZ" sz="1400" dirty="0">
              <a:solidFill>
                <a:schemeClr val="tx1">
                  <a:lumMod val="65000"/>
                  <a:lumOff val="35000"/>
                </a:schemeClr>
              </a:solidFill>
              <a:cs typeface="Arial" panose="020B0604020202020204" pitchFamily="34" charset="0"/>
            </a:endParaRPr>
          </a:p>
        </p:txBody>
      </p:sp>
      <p:sp>
        <p:nvSpPr>
          <p:cNvPr id="31" name="Oval 30">
            <a:extLst>
              <a:ext uri="{FF2B5EF4-FFF2-40B4-BE49-F238E27FC236}">
                <a16:creationId xmlns:a16="http://schemas.microsoft.com/office/drawing/2014/main" xmlns="" id="{73421524-59D6-4D91-8787-8880A9D9F81E}"/>
              </a:ext>
            </a:extLst>
          </p:cNvPr>
          <p:cNvSpPr/>
          <p:nvPr/>
        </p:nvSpPr>
        <p:spPr>
          <a:xfrm>
            <a:off x="510865" y="1638405"/>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0" y="6538724"/>
            <a:ext cx="6367449" cy="261610"/>
          </a:xfrm>
          <a:prstGeom prst="rect">
            <a:avLst/>
          </a:prstGeom>
        </p:spPr>
        <p:txBody>
          <a:bodyPr wrap="none">
            <a:spAutoFit/>
          </a:bodyPr>
          <a:lstStyle/>
          <a:p>
            <a:r>
              <a:rPr lang="en-NZ" sz="1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sample revealed various combinations of the above; drivers add momentum and are </a:t>
            </a:r>
            <a:r>
              <a:rPr lang="en-NZ"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modal / individual</a:t>
            </a:r>
            <a:endParaRPr lang="en-NZ" sz="1100" dirty="0">
              <a:solidFill>
                <a:schemeClr val="bg1"/>
              </a:solidFill>
            </a:endParaRPr>
          </a:p>
        </p:txBody>
      </p:sp>
      <p:sp>
        <p:nvSpPr>
          <p:cNvPr id="36" name="Oval 35">
            <a:extLst>
              <a:ext uri="{FF2B5EF4-FFF2-40B4-BE49-F238E27FC236}">
                <a16:creationId xmlns:a16="http://schemas.microsoft.com/office/drawing/2014/main" xmlns="" id="{DA24D5FA-8CE6-489A-9AD9-1304DC47BB23}"/>
              </a:ext>
            </a:extLst>
          </p:cNvPr>
          <p:cNvSpPr/>
          <p:nvPr/>
        </p:nvSpPr>
        <p:spPr>
          <a:xfrm>
            <a:off x="510865" y="5143605"/>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37" name="Group 4">
            <a:extLst>
              <a:ext uri="{FF2B5EF4-FFF2-40B4-BE49-F238E27FC236}">
                <a16:creationId xmlns:a16="http://schemas.microsoft.com/office/drawing/2014/main" xmlns="" id="{BF391F30-15E9-4ADA-96BD-9E5B4F4EB5FF}"/>
              </a:ext>
            </a:extLst>
          </p:cNvPr>
          <p:cNvGrpSpPr>
            <a:grpSpLocks noChangeAspect="1"/>
          </p:cNvGrpSpPr>
          <p:nvPr/>
        </p:nvGrpSpPr>
        <p:grpSpPr bwMode="auto">
          <a:xfrm>
            <a:off x="587375" y="5187253"/>
            <a:ext cx="288925" cy="337247"/>
            <a:chOff x="1864" y="80"/>
            <a:chExt cx="574" cy="670"/>
          </a:xfrm>
          <a:solidFill>
            <a:srgbClr val="1AADD0"/>
          </a:solidFill>
        </p:grpSpPr>
        <p:sp>
          <p:nvSpPr>
            <p:cNvPr id="38" name="Freeform 6">
              <a:extLst>
                <a:ext uri="{FF2B5EF4-FFF2-40B4-BE49-F238E27FC236}">
                  <a16:creationId xmlns:a16="http://schemas.microsoft.com/office/drawing/2014/main" xmlns="" id="{4A15A8F7-40F4-41AD-8D2E-23A9567CA893}"/>
                </a:ext>
              </a:extLst>
            </p:cNvPr>
            <p:cNvSpPr>
              <a:spLocks noEditPoints="1"/>
            </p:cNvSpPr>
            <p:nvPr/>
          </p:nvSpPr>
          <p:spPr bwMode="auto">
            <a:xfrm>
              <a:off x="1864" y="80"/>
              <a:ext cx="574" cy="670"/>
            </a:xfrm>
            <a:custGeom>
              <a:avLst/>
              <a:gdLst>
                <a:gd name="T0" fmla="*/ 1449 w 2870"/>
                <a:gd name="T1" fmla="*/ 1388 h 3351"/>
                <a:gd name="T2" fmla="*/ 1410 w 2870"/>
                <a:gd name="T3" fmla="*/ 1455 h 3351"/>
                <a:gd name="T4" fmla="*/ 1250 w 2870"/>
                <a:gd name="T5" fmla="*/ 1510 h 3351"/>
                <a:gd name="T6" fmla="*/ 1215 w 2870"/>
                <a:gd name="T7" fmla="*/ 1654 h 3351"/>
                <a:gd name="T8" fmla="*/ 1300 w 2870"/>
                <a:gd name="T9" fmla="*/ 1866 h 3351"/>
                <a:gd name="T10" fmla="*/ 1414 w 2870"/>
                <a:gd name="T11" fmla="*/ 1943 h 3351"/>
                <a:gd name="T12" fmla="*/ 1601 w 2870"/>
                <a:gd name="T13" fmla="*/ 1916 h 3351"/>
                <a:gd name="T14" fmla="*/ 1687 w 2870"/>
                <a:gd name="T15" fmla="*/ 2350 h 3351"/>
                <a:gd name="T16" fmla="*/ 1355 w 2870"/>
                <a:gd name="T17" fmla="*/ 2487 h 3351"/>
                <a:gd name="T18" fmla="*/ 1497 w 2870"/>
                <a:gd name="T19" fmla="*/ 2630 h 3351"/>
                <a:gd name="T20" fmla="*/ 1715 w 2870"/>
                <a:gd name="T21" fmla="*/ 2694 h 3351"/>
                <a:gd name="T22" fmla="*/ 1798 w 2870"/>
                <a:gd name="T23" fmla="*/ 2752 h 3351"/>
                <a:gd name="T24" fmla="*/ 1887 w 2870"/>
                <a:gd name="T25" fmla="*/ 2575 h 3351"/>
                <a:gd name="T26" fmla="*/ 2068 w 2870"/>
                <a:gd name="T27" fmla="*/ 2441 h 3351"/>
                <a:gd name="T28" fmla="*/ 2100 w 2870"/>
                <a:gd name="T29" fmla="*/ 2147 h 3351"/>
                <a:gd name="T30" fmla="*/ 1967 w 2870"/>
                <a:gd name="T31" fmla="*/ 1799 h 3351"/>
                <a:gd name="T32" fmla="*/ 1765 w 2870"/>
                <a:gd name="T33" fmla="*/ 1729 h 3351"/>
                <a:gd name="T34" fmla="*/ 1602 w 2870"/>
                <a:gd name="T35" fmla="*/ 1684 h 3351"/>
                <a:gd name="T36" fmla="*/ 1696 w 2870"/>
                <a:gd name="T37" fmla="*/ 1567 h 3351"/>
                <a:gd name="T38" fmla="*/ 1791 w 2870"/>
                <a:gd name="T39" fmla="*/ 1513 h 3351"/>
                <a:gd name="T40" fmla="*/ 1743 w 2870"/>
                <a:gd name="T41" fmla="*/ 1422 h 3351"/>
                <a:gd name="T42" fmla="*/ 1531 w 2870"/>
                <a:gd name="T43" fmla="*/ 1439 h 3351"/>
                <a:gd name="T44" fmla="*/ 1508 w 2870"/>
                <a:gd name="T45" fmla="*/ 1365 h 3351"/>
                <a:gd name="T46" fmla="*/ 1529 w 2870"/>
                <a:gd name="T47" fmla="*/ 997 h 3351"/>
                <a:gd name="T48" fmla="*/ 1297 w 2870"/>
                <a:gd name="T49" fmla="*/ 1015 h 3351"/>
                <a:gd name="T50" fmla="*/ 1268 w 2870"/>
                <a:gd name="T51" fmla="*/ 1080 h 3351"/>
                <a:gd name="T52" fmla="*/ 1470 w 2870"/>
                <a:gd name="T53" fmla="*/ 1087 h 3351"/>
                <a:gd name="T54" fmla="*/ 1611 w 2870"/>
                <a:gd name="T55" fmla="*/ 1014 h 3351"/>
                <a:gd name="T56" fmla="*/ 1702 w 2870"/>
                <a:gd name="T57" fmla="*/ 9 h 3351"/>
                <a:gd name="T58" fmla="*/ 1742 w 2870"/>
                <a:gd name="T59" fmla="*/ 52 h 3351"/>
                <a:gd name="T60" fmla="*/ 1849 w 2870"/>
                <a:gd name="T61" fmla="*/ 96 h 3351"/>
                <a:gd name="T62" fmla="*/ 1904 w 2870"/>
                <a:gd name="T63" fmla="*/ 260 h 3351"/>
                <a:gd name="T64" fmla="*/ 1775 w 2870"/>
                <a:gd name="T65" fmla="*/ 488 h 3351"/>
                <a:gd name="T66" fmla="*/ 1606 w 2870"/>
                <a:gd name="T67" fmla="*/ 956 h 3351"/>
                <a:gd name="T68" fmla="*/ 1628 w 2870"/>
                <a:gd name="T69" fmla="*/ 1030 h 3351"/>
                <a:gd name="T70" fmla="*/ 1836 w 2870"/>
                <a:gd name="T71" fmla="*/ 1168 h 3351"/>
                <a:gd name="T72" fmla="*/ 2192 w 2870"/>
                <a:gd name="T73" fmla="*/ 1376 h 3351"/>
                <a:gd name="T74" fmla="*/ 2374 w 2870"/>
                <a:gd name="T75" fmla="*/ 1634 h 3351"/>
                <a:gd name="T76" fmla="*/ 2543 w 2870"/>
                <a:gd name="T77" fmla="*/ 1804 h 3351"/>
                <a:gd name="T78" fmla="*/ 2768 w 2870"/>
                <a:gd name="T79" fmla="*/ 2078 h 3351"/>
                <a:gd name="T80" fmla="*/ 2870 w 2870"/>
                <a:gd name="T81" fmla="*/ 2476 h 3351"/>
                <a:gd name="T82" fmla="*/ 2701 w 2870"/>
                <a:gd name="T83" fmla="*/ 2860 h 3351"/>
                <a:gd name="T84" fmla="*/ 2390 w 2870"/>
                <a:gd name="T85" fmla="*/ 3115 h 3351"/>
                <a:gd name="T86" fmla="*/ 1892 w 2870"/>
                <a:gd name="T87" fmla="*/ 3309 h 3351"/>
                <a:gd name="T88" fmla="*/ 994 w 2870"/>
                <a:gd name="T89" fmla="*/ 3307 h 3351"/>
                <a:gd name="T90" fmla="*/ 400 w 2870"/>
                <a:gd name="T91" fmla="*/ 3073 h 3351"/>
                <a:gd name="T92" fmla="*/ 70 w 2870"/>
                <a:gd name="T93" fmla="*/ 2724 h 3351"/>
                <a:gd name="T94" fmla="*/ 26 w 2870"/>
                <a:gd name="T95" fmla="*/ 2297 h 3351"/>
                <a:gd name="T96" fmla="*/ 176 w 2870"/>
                <a:gd name="T97" fmla="*/ 1897 h 3351"/>
                <a:gd name="T98" fmla="*/ 387 w 2870"/>
                <a:gd name="T99" fmla="*/ 1589 h 3351"/>
                <a:gd name="T100" fmla="*/ 736 w 2870"/>
                <a:gd name="T101" fmla="*/ 1304 h 3351"/>
                <a:gd name="T102" fmla="*/ 1046 w 2870"/>
                <a:gd name="T103" fmla="*/ 1162 h 3351"/>
                <a:gd name="T104" fmla="*/ 1193 w 2870"/>
                <a:gd name="T105" fmla="*/ 1041 h 3351"/>
                <a:gd name="T106" fmla="*/ 1220 w 2870"/>
                <a:gd name="T107" fmla="*/ 894 h 3351"/>
                <a:gd name="T108" fmla="*/ 994 w 2870"/>
                <a:gd name="T109" fmla="*/ 462 h 3351"/>
                <a:gd name="T110" fmla="*/ 932 w 2870"/>
                <a:gd name="T111" fmla="*/ 155 h 3351"/>
                <a:gd name="T112" fmla="*/ 1124 w 2870"/>
                <a:gd name="T113" fmla="*/ 135 h 3351"/>
                <a:gd name="T114" fmla="*/ 1223 w 2870"/>
                <a:gd name="T115" fmla="*/ 99 h 3351"/>
                <a:gd name="T116" fmla="*/ 1238 w 2870"/>
                <a:gd name="T117" fmla="*/ 40 h 3351"/>
                <a:gd name="T118" fmla="*/ 1404 w 2870"/>
                <a:gd name="T119" fmla="*/ 9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0" h="3351">
                  <a:moveTo>
                    <a:pt x="1474" y="1356"/>
                  </a:moveTo>
                  <a:lnTo>
                    <a:pt x="1462" y="1358"/>
                  </a:lnTo>
                  <a:lnTo>
                    <a:pt x="1454" y="1361"/>
                  </a:lnTo>
                  <a:lnTo>
                    <a:pt x="1450" y="1365"/>
                  </a:lnTo>
                  <a:lnTo>
                    <a:pt x="1448" y="1372"/>
                  </a:lnTo>
                  <a:lnTo>
                    <a:pt x="1448" y="1379"/>
                  </a:lnTo>
                  <a:lnTo>
                    <a:pt x="1449" y="1388"/>
                  </a:lnTo>
                  <a:lnTo>
                    <a:pt x="1452" y="1397"/>
                  </a:lnTo>
                  <a:lnTo>
                    <a:pt x="1455" y="1408"/>
                  </a:lnTo>
                  <a:lnTo>
                    <a:pt x="1457" y="1420"/>
                  </a:lnTo>
                  <a:lnTo>
                    <a:pt x="1458" y="1431"/>
                  </a:lnTo>
                  <a:lnTo>
                    <a:pt x="1458" y="1443"/>
                  </a:lnTo>
                  <a:lnTo>
                    <a:pt x="1434" y="1450"/>
                  </a:lnTo>
                  <a:lnTo>
                    <a:pt x="1410" y="1455"/>
                  </a:lnTo>
                  <a:lnTo>
                    <a:pt x="1384" y="1461"/>
                  </a:lnTo>
                  <a:lnTo>
                    <a:pt x="1359" y="1467"/>
                  </a:lnTo>
                  <a:lnTo>
                    <a:pt x="1334" y="1473"/>
                  </a:lnTo>
                  <a:lnTo>
                    <a:pt x="1311" y="1481"/>
                  </a:lnTo>
                  <a:lnTo>
                    <a:pt x="1289" y="1489"/>
                  </a:lnTo>
                  <a:lnTo>
                    <a:pt x="1268" y="1499"/>
                  </a:lnTo>
                  <a:lnTo>
                    <a:pt x="1250" y="1510"/>
                  </a:lnTo>
                  <a:lnTo>
                    <a:pt x="1234" y="1524"/>
                  </a:lnTo>
                  <a:lnTo>
                    <a:pt x="1221" y="1541"/>
                  </a:lnTo>
                  <a:lnTo>
                    <a:pt x="1212" y="1562"/>
                  </a:lnTo>
                  <a:lnTo>
                    <a:pt x="1206" y="1585"/>
                  </a:lnTo>
                  <a:lnTo>
                    <a:pt x="1205" y="1605"/>
                  </a:lnTo>
                  <a:lnTo>
                    <a:pt x="1209" y="1629"/>
                  </a:lnTo>
                  <a:lnTo>
                    <a:pt x="1215" y="1654"/>
                  </a:lnTo>
                  <a:lnTo>
                    <a:pt x="1223" y="1682"/>
                  </a:lnTo>
                  <a:lnTo>
                    <a:pt x="1232" y="1710"/>
                  </a:lnTo>
                  <a:lnTo>
                    <a:pt x="1243" y="1738"/>
                  </a:lnTo>
                  <a:lnTo>
                    <a:pt x="1253" y="1766"/>
                  </a:lnTo>
                  <a:lnTo>
                    <a:pt x="1269" y="1805"/>
                  </a:lnTo>
                  <a:lnTo>
                    <a:pt x="1286" y="1839"/>
                  </a:lnTo>
                  <a:lnTo>
                    <a:pt x="1300" y="1866"/>
                  </a:lnTo>
                  <a:lnTo>
                    <a:pt x="1315" y="1890"/>
                  </a:lnTo>
                  <a:lnTo>
                    <a:pt x="1330" y="1907"/>
                  </a:lnTo>
                  <a:lnTo>
                    <a:pt x="1346" y="1921"/>
                  </a:lnTo>
                  <a:lnTo>
                    <a:pt x="1361" y="1931"/>
                  </a:lnTo>
                  <a:lnTo>
                    <a:pt x="1377" y="1937"/>
                  </a:lnTo>
                  <a:lnTo>
                    <a:pt x="1394" y="1942"/>
                  </a:lnTo>
                  <a:lnTo>
                    <a:pt x="1414" y="1943"/>
                  </a:lnTo>
                  <a:lnTo>
                    <a:pt x="1434" y="1942"/>
                  </a:lnTo>
                  <a:lnTo>
                    <a:pt x="1456" y="1938"/>
                  </a:lnTo>
                  <a:lnTo>
                    <a:pt x="1480" y="1935"/>
                  </a:lnTo>
                  <a:lnTo>
                    <a:pt x="1506" y="1930"/>
                  </a:lnTo>
                  <a:lnTo>
                    <a:pt x="1535" y="1925"/>
                  </a:lnTo>
                  <a:lnTo>
                    <a:pt x="1566" y="1920"/>
                  </a:lnTo>
                  <a:lnTo>
                    <a:pt x="1601" y="1916"/>
                  </a:lnTo>
                  <a:lnTo>
                    <a:pt x="1616" y="1975"/>
                  </a:lnTo>
                  <a:lnTo>
                    <a:pt x="1631" y="2034"/>
                  </a:lnTo>
                  <a:lnTo>
                    <a:pt x="1645" y="2094"/>
                  </a:lnTo>
                  <a:lnTo>
                    <a:pt x="1658" y="2155"/>
                  </a:lnTo>
                  <a:lnTo>
                    <a:pt x="1671" y="2218"/>
                  </a:lnTo>
                  <a:lnTo>
                    <a:pt x="1681" y="2283"/>
                  </a:lnTo>
                  <a:lnTo>
                    <a:pt x="1687" y="2350"/>
                  </a:lnTo>
                  <a:lnTo>
                    <a:pt x="1613" y="2363"/>
                  </a:lnTo>
                  <a:lnTo>
                    <a:pt x="1535" y="2374"/>
                  </a:lnTo>
                  <a:lnTo>
                    <a:pt x="1453" y="2381"/>
                  </a:lnTo>
                  <a:lnTo>
                    <a:pt x="1368" y="2385"/>
                  </a:lnTo>
                  <a:lnTo>
                    <a:pt x="1362" y="2417"/>
                  </a:lnTo>
                  <a:lnTo>
                    <a:pt x="1358" y="2451"/>
                  </a:lnTo>
                  <a:lnTo>
                    <a:pt x="1355" y="2487"/>
                  </a:lnTo>
                  <a:lnTo>
                    <a:pt x="1353" y="2523"/>
                  </a:lnTo>
                  <a:lnTo>
                    <a:pt x="1351" y="2559"/>
                  </a:lnTo>
                  <a:lnTo>
                    <a:pt x="1347" y="2593"/>
                  </a:lnTo>
                  <a:lnTo>
                    <a:pt x="1341" y="2626"/>
                  </a:lnTo>
                  <a:lnTo>
                    <a:pt x="1390" y="2630"/>
                  </a:lnTo>
                  <a:lnTo>
                    <a:pt x="1443" y="2631"/>
                  </a:lnTo>
                  <a:lnTo>
                    <a:pt x="1497" y="2630"/>
                  </a:lnTo>
                  <a:lnTo>
                    <a:pt x="1552" y="2627"/>
                  </a:lnTo>
                  <a:lnTo>
                    <a:pt x="1606" y="2623"/>
                  </a:lnTo>
                  <a:lnTo>
                    <a:pt x="1659" y="2620"/>
                  </a:lnTo>
                  <a:lnTo>
                    <a:pt x="1711" y="2618"/>
                  </a:lnTo>
                  <a:lnTo>
                    <a:pt x="1712" y="2646"/>
                  </a:lnTo>
                  <a:lnTo>
                    <a:pt x="1714" y="2671"/>
                  </a:lnTo>
                  <a:lnTo>
                    <a:pt x="1715" y="2694"/>
                  </a:lnTo>
                  <a:lnTo>
                    <a:pt x="1716" y="2717"/>
                  </a:lnTo>
                  <a:lnTo>
                    <a:pt x="1715" y="2742"/>
                  </a:lnTo>
                  <a:lnTo>
                    <a:pt x="1711" y="2767"/>
                  </a:lnTo>
                  <a:lnTo>
                    <a:pt x="1735" y="2766"/>
                  </a:lnTo>
                  <a:lnTo>
                    <a:pt x="1756" y="2761"/>
                  </a:lnTo>
                  <a:lnTo>
                    <a:pt x="1776" y="2756"/>
                  </a:lnTo>
                  <a:lnTo>
                    <a:pt x="1798" y="2752"/>
                  </a:lnTo>
                  <a:lnTo>
                    <a:pt x="1800" y="2721"/>
                  </a:lnTo>
                  <a:lnTo>
                    <a:pt x="1803" y="2691"/>
                  </a:lnTo>
                  <a:lnTo>
                    <a:pt x="1806" y="2660"/>
                  </a:lnTo>
                  <a:lnTo>
                    <a:pt x="1807" y="2628"/>
                  </a:lnTo>
                  <a:lnTo>
                    <a:pt x="1806" y="2594"/>
                  </a:lnTo>
                  <a:lnTo>
                    <a:pt x="1848" y="2585"/>
                  </a:lnTo>
                  <a:lnTo>
                    <a:pt x="1887" y="2575"/>
                  </a:lnTo>
                  <a:lnTo>
                    <a:pt x="1922" y="2564"/>
                  </a:lnTo>
                  <a:lnTo>
                    <a:pt x="1955" y="2550"/>
                  </a:lnTo>
                  <a:lnTo>
                    <a:pt x="1984" y="2534"/>
                  </a:lnTo>
                  <a:lnTo>
                    <a:pt x="2010" y="2514"/>
                  </a:lnTo>
                  <a:lnTo>
                    <a:pt x="2032" y="2493"/>
                  </a:lnTo>
                  <a:lnTo>
                    <a:pt x="2051" y="2469"/>
                  </a:lnTo>
                  <a:lnTo>
                    <a:pt x="2068" y="2441"/>
                  </a:lnTo>
                  <a:lnTo>
                    <a:pt x="2082" y="2411"/>
                  </a:lnTo>
                  <a:lnTo>
                    <a:pt x="2092" y="2376"/>
                  </a:lnTo>
                  <a:lnTo>
                    <a:pt x="2099" y="2338"/>
                  </a:lnTo>
                  <a:lnTo>
                    <a:pt x="2104" y="2296"/>
                  </a:lnTo>
                  <a:lnTo>
                    <a:pt x="2106" y="2250"/>
                  </a:lnTo>
                  <a:lnTo>
                    <a:pt x="2105" y="2199"/>
                  </a:lnTo>
                  <a:lnTo>
                    <a:pt x="2100" y="2147"/>
                  </a:lnTo>
                  <a:lnTo>
                    <a:pt x="2091" y="2092"/>
                  </a:lnTo>
                  <a:lnTo>
                    <a:pt x="2078" y="2038"/>
                  </a:lnTo>
                  <a:lnTo>
                    <a:pt x="2061" y="1984"/>
                  </a:lnTo>
                  <a:lnTo>
                    <a:pt x="2040" y="1932"/>
                  </a:lnTo>
                  <a:lnTo>
                    <a:pt x="2017" y="1884"/>
                  </a:lnTo>
                  <a:lnTo>
                    <a:pt x="1993" y="1839"/>
                  </a:lnTo>
                  <a:lnTo>
                    <a:pt x="1967" y="1799"/>
                  </a:lnTo>
                  <a:lnTo>
                    <a:pt x="1941" y="1764"/>
                  </a:lnTo>
                  <a:lnTo>
                    <a:pt x="1906" y="1750"/>
                  </a:lnTo>
                  <a:lnTo>
                    <a:pt x="1874" y="1739"/>
                  </a:lnTo>
                  <a:lnTo>
                    <a:pt x="1844" y="1733"/>
                  </a:lnTo>
                  <a:lnTo>
                    <a:pt x="1817" y="1729"/>
                  </a:lnTo>
                  <a:lnTo>
                    <a:pt x="1790" y="1728"/>
                  </a:lnTo>
                  <a:lnTo>
                    <a:pt x="1765" y="1729"/>
                  </a:lnTo>
                  <a:lnTo>
                    <a:pt x="1741" y="1730"/>
                  </a:lnTo>
                  <a:lnTo>
                    <a:pt x="1717" y="1732"/>
                  </a:lnTo>
                  <a:lnTo>
                    <a:pt x="1693" y="1734"/>
                  </a:lnTo>
                  <a:lnTo>
                    <a:pt x="1669" y="1736"/>
                  </a:lnTo>
                  <a:lnTo>
                    <a:pt x="1643" y="1736"/>
                  </a:lnTo>
                  <a:lnTo>
                    <a:pt x="1617" y="1734"/>
                  </a:lnTo>
                  <a:lnTo>
                    <a:pt x="1602" y="1684"/>
                  </a:lnTo>
                  <a:lnTo>
                    <a:pt x="1588" y="1631"/>
                  </a:lnTo>
                  <a:lnTo>
                    <a:pt x="1577" y="1577"/>
                  </a:lnTo>
                  <a:lnTo>
                    <a:pt x="1607" y="1574"/>
                  </a:lnTo>
                  <a:lnTo>
                    <a:pt x="1631" y="1572"/>
                  </a:lnTo>
                  <a:lnTo>
                    <a:pt x="1654" y="1570"/>
                  </a:lnTo>
                  <a:lnTo>
                    <a:pt x="1675" y="1568"/>
                  </a:lnTo>
                  <a:lnTo>
                    <a:pt x="1696" y="1567"/>
                  </a:lnTo>
                  <a:lnTo>
                    <a:pt x="1717" y="1565"/>
                  </a:lnTo>
                  <a:lnTo>
                    <a:pt x="1742" y="1562"/>
                  </a:lnTo>
                  <a:lnTo>
                    <a:pt x="1768" y="1559"/>
                  </a:lnTo>
                  <a:lnTo>
                    <a:pt x="1800" y="1556"/>
                  </a:lnTo>
                  <a:lnTo>
                    <a:pt x="1797" y="1543"/>
                  </a:lnTo>
                  <a:lnTo>
                    <a:pt x="1793" y="1529"/>
                  </a:lnTo>
                  <a:lnTo>
                    <a:pt x="1791" y="1513"/>
                  </a:lnTo>
                  <a:lnTo>
                    <a:pt x="1788" y="1497"/>
                  </a:lnTo>
                  <a:lnTo>
                    <a:pt x="1784" y="1481"/>
                  </a:lnTo>
                  <a:lnTo>
                    <a:pt x="1779" y="1465"/>
                  </a:lnTo>
                  <a:lnTo>
                    <a:pt x="1773" y="1451"/>
                  </a:lnTo>
                  <a:lnTo>
                    <a:pt x="1765" y="1438"/>
                  </a:lnTo>
                  <a:lnTo>
                    <a:pt x="1755" y="1429"/>
                  </a:lnTo>
                  <a:lnTo>
                    <a:pt x="1743" y="1422"/>
                  </a:lnTo>
                  <a:lnTo>
                    <a:pt x="1726" y="1420"/>
                  </a:lnTo>
                  <a:lnTo>
                    <a:pt x="1696" y="1421"/>
                  </a:lnTo>
                  <a:lnTo>
                    <a:pt x="1667" y="1424"/>
                  </a:lnTo>
                  <a:lnTo>
                    <a:pt x="1636" y="1428"/>
                  </a:lnTo>
                  <a:lnTo>
                    <a:pt x="1605" y="1433"/>
                  </a:lnTo>
                  <a:lnTo>
                    <a:pt x="1570" y="1437"/>
                  </a:lnTo>
                  <a:lnTo>
                    <a:pt x="1531" y="1439"/>
                  </a:lnTo>
                  <a:lnTo>
                    <a:pt x="1528" y="1430"/>
                  </a:lnTo>
                  <a:lnTo>
                    <a:pt x="1525" y="1419"/>
                  </a:lnTo>
                  <a:lnTo>
                    <a:pt x="1523" y="1407"/>
                  </a:lnTo>
                  <a:lnTo>
                    <a:pt x="1520" y="1395"/>
                  </a:lnTo>
                  <a:lnTo>
                    <a:pt x="1517" y="1384"/>
                  </a:lnTo>
                  <a:lnTo>
                    <a:pt x="1513" y="1373"/>
                  </a:lnTo>
                  <a:lnTo>
                    <a:pt x="1508" y="1365"/>
                  </a:lnTo>
                  <a:lnTo>
                    <a:pt x="1500" y="1359"/>
                  </a:lnTo>
                  <a:lnTo>
                    <a:pt x="1490" y="1357"/>
                  </a:lnTo>
                  <a:lnTo>
                    <a:pt x="1474" y="1356"/>
                  </a:lnTo>
                  <a:close/>
                  <a:moveTo>
                    <a:pt x="1617" y="978"/>
                  </a:moveTo>
                  <a:lnTo>
                    <a:pt x="1587" y="980"/>
                  </a:lnTo>
                  <a:lnTo>
                    <a:pt x="1558" y="987"/>
                  </a:lnTo>
                  <a:lnTo>
                    <a:pt x="1529" y="997"/>
                  </a:lnTo>
                  <a:lnTo>
                    <a:pt x="1499" y="1008"/>
                  </a:lnTo>
                  <a:lnTo>
                    <a:pt x="1467" y="1018"/>
                  </a:lnTo>
                  <a:lnTo>
                    <a:pt x="1435" y="1025"/>
                  </a:lnTo>
                  <a:lnTo>
                    <a:pt x="1398" y="1028"/>
                  </a:lnTo>
                  <a:lnTo>
                    <a:pt x="1364" y="1026"/>
                  </a:lnTo>
                  <a:lnTo>
                    <a:pt x="1329" y="1022"/>
                  </a:lnTo>
                  <a:lnTo>
                    <a:pt x="1297" y="1015"/>
                  </a:lnTo>
                  <a:lnTo>
                    <a:pt x="1266" y="1009"/>
                  </a:lnTo>
                  <a:lnTo>
                    <a:pt x="1236" y="1004"/>
                  </a:lnTo>
                  <a:lnTo>
                    <a:pt x="1206" y="1001"/>
                  </a:lnTo>
                  <a:lnTo>
                    <a:pt x="1206" y="1056"/>
                  </a:lnTo>
                  <a:lnTo>
                    <a:pt x="1224" y="1066"/>
                  </a:lnTo>
                  <a:lnTo>
                    <a:pt x="1245" y="1073"/>
                  </a:lnTo>
                  <a:lnTo>
                    <a:pt x="1268" y="1080"/>
                  </a:lnTo>
                  <a:lnTo>
                    <a:pt x="1295" y="1086"/>
                  </a:lnTo>
                  <a:lnTo>
                    <a:pt x="1322" y="1090"/>
                  </a:lnTo>
                  <a:lnTo>
                    <a:pt x="1351" y="1093"/>
                  </a:lnTo>
                  <a:lnTo>
                    <a:pt x="1381" y="1093"/>
                  </a:lnTo>
                  <a:lnTo>
                    <a:pt x="1411" y="1093"/>
                  </a:lnTo>
                  <a:lnTo>
                    <a:pt x="1440" y="1091"/>
                  </a:lnTo>
                  <a:lnTo>
                    <a:pt x="1470" y="1087"/>
                  </a:lnTo>
                  <a:lnTo>
                    <a:pt x="1497" y="1081"/>
                  </a:lnTo>
                  <a:lnTo>
                    <a:pt x="1523" y="1075"/>
                  </a:lnTo>
                  <a:lnTo>
                    <a:pt x="1547" y="1066"/>
                  </a:lnTo>
                  <a:lnTo>
                    <a:pt x="1568" y="1056"/>
                  </a:lnTo>
                  <a:lnTo>
                    <a:pt x="1586" y="1044"/>
                  </a:lnTo>
                  <a:lnTo>
                    <a:pt x="1601" y="1031"/>
                  </a:lnTo>
                  <a:lnTo>
                    <a:pt x="1611" y="1014"/>
                  </a:lnTo>
                  <a:lnTo>
                    <a:pt x="1616" y="997"/>
                  </a:lnTo>
                  <a:lnTo>
                    <a:pt x="1617" y="978"/>
                  </a:lnTo>
                  <a:close/>
                  <a:moveTo>
                    <a:pt x="1451" y="0"/>
                  </a:moveTo>
                  <a:lnTo>
                    <a:pt x="1687" y="0"/>
                  </a:lnTo>
                  <a:lnTo>
                    <a:pt x="1690" y="5"/>
                  </a:lnTo>
                  <a:lnTo>
                    <a:pt x="1695" y="8"/>
                  </a:lnTo>
                  <a:lnTo>
                    <a:pt x="1702" y="9"/>
                  </a:lnTo>
                  <a:lnTo>
                    <a:pt x="1710" y="9"/>
                  </a:lnTo>
                  <a:lnTo>
                    <a:pt x="1718" y="8"/>
                  </a:lnTo>
                  <a:lnTo>
                    <a:pt x="1725" y="9"/>
                  </a:lnTo>
                  <a:lnTo>
                    <a:pt x="1732" y="11"/>
                  </a:lnTo>
                  <a:lnTo>
                    <a:pt x="1735" y="16"/>
                  </a:lnTo>
                  <a:lnTo>
                    <a:pt x="1741" y="33"/>
                  </a:lnTo>
                  <a:lnTo>
                    <a:pt x="1742" y="52"/>
                  </a:lnTo>
                  <a:lnTo>
                    <a:pt x="1740" y="71"/>
                  </a:lnTo>
                  <a:lnTo>
                    <a:pt x="1737" y="90"/>
                  </a:lnTo>
                  <a:lnTo>
                    <a:pt x="1735" y="111"/>
                  </a:lnTo>
                  <a:lnTo>
                    <a:pt x="1762" y="106"/>
                  </a:lnTo>
                  <a:lnTo>
                    <a:pt x="1791" y="101"/>
                  </a:lnTo>
                  <a:lnTo>
                    <a:pt x="1820" y="97"/>
                  </a:lnTo>
                  <a:lnTo>
                    <a:pt x="1849" y="96"/>
                  </a:lnTo>
                  <a:lnTo>
                    <a:pt x="1878" y="97"/>
                  </a:lnTo>
                  <a:lnTo>
                    <a:pt x="1905" y="103"/>
                  </a:lnTo>
                  <a:lnTo>
                    <a:pt x="1932" y="111"/>
                  </a:lnTo>
                  <a:lnTo>
                    <a:pt x="1931" y="150"/>
                  </a:lnTo>
                  <a:lnTo>
                    <a:pt x="1926" y="188"/>
                  </a:lnTo>
                  <a:lnTo>
                    <a:pt x="1916" y="225"/>
                  </a:lnTo>
                  <a:lnTo>
                    <a:pt x="1904" y="260"/>
                  </a:lnTo>
                  <a:lnTo>
                    <a:pt x="1889" y="294"/>
                  </a:lnTo>
                  <a:lnTo>
                    <a:pt x="1872" y="328"/>
                  </a:lnTo>
                  <a:lnTo>
                    <a:pt x="1852" y="360"/>
                  </a:lnTo>
                  <a:lnTo>
                    <a:pt x="1833" y="393"/>
                  </a:lnTo>
                  <a:lnTo>
                    <a:pt x="1814" y="425"/>
                  </a:lnTo>
                  <a:lnTo>
                    <a:pt x="1793" y="457"/>
                  </a:lnTo>
                  <a:lnTo>
                    <a:pt x="1775" y="488"/>
                  </a:lnTo>
                  <a:lnTo>
                    <a:pt x="1758" y="520"/>
                  </a:lnTo>
                  <a:lnTo>
                    <a:pt x="1720" y="602"/>
                  </a:lnTo>
                  <a:lnTo>
                    <a:pt x="1686" y="686"/>
                  </a:lnTo>
                  <a:lnTo>
                    <a:pt x="1653" y="773"/>
                  </a:lnTo>
                  <a:lnTo>
                    <a:pt x="1623" y="861"/>
                  </a:lnTo>
                  <a:lnTo>
                    <a:pt x="1592" y="955"/>
                  </a:lnTo>
                  <a:lnTo>
                    <a:pt x="1606" y="956"/>
                  </a:lnTo>
                  <a:lnTo>
                    <a:pt x="1616" y="961"/>
                  </a:lnTo>
                  <a:lnTo>
                    <a:pt x="1624" y="969"/>
                  </a:lnTo>
                  <a:lnTo>
                    <a:pt x="1629" y="979"/>
                  </a:lnTo>
                  <a:lnTo>
                    <a:pt x="1632" y="991"/>
                  </a:lnTo>
                  <a:lnTo>
                    <a:pt x="1633" y="1004"/>
                  </a:lnTo>
                  <a:lnTo>
                    <a:pt x="1632" y="1017"/>
                  </a:lnTo>
                  <a:lnTo>
                    <a:pt x="1628" y="1030"/>
                  </a:lnTo>
                  <a:lnTo>
                    <a:pt x="1623" y="1041"/>
                  </a:lnTo>
                  <a:lnTo>
                    <a:pt x="1617" y="1050"/>
                  </a:lnTo>
                  <a:lnTo>
                    <a:pt x="1609" y="1056"/>
                  </a:lnTo>
                  <a:lnTo>
                    <a:pt x="1665" y="1087"/>
                  </a:lnTo>
                  <a:lnTo>
                    <a:pt x="1721" y="1115"/>
                  </a:lnTo>
                  <a:lnTo>
                    <a:pt x="1779" y="1141"/>
                  </a:lnTo>
                  <a:lnTo>
                    <a:pt x="1836" y="1168"/>
                  </a:lnTo>
                  <a:lnTo>
                    <a:pt x="1894" y="1194"/>
                  </a:lnTo>
                  <a:lnTo>
                    <a:pt x="1950" y="1221"/>
                  </a:lnTo>
                  <a:lnTo>
                    <a:pt x="2006" y="1249"/>
                  </a:lnTo>
                  <a:lnTo>
                    <a:pt x="2060" y="1278"/>
                  </a:lnTo>
                  <a:lnTo>
                    <a:pt x="2111" y="1312"/>
                  </a:lnTo>
                  <a:lnTo>
                    <a:pt x="2160" y="1349"/>
                  </a:lnTo>
                  <a:lnTo>
                    <a:pt x="2192" y="1376"/>
                  </a:lnTo>
                  <a:lnTo>
                    <a:pt x="2220" y="1407"/>
                  </a:lnTo>
                  <a:lnTo>
                    <a:pt x="2247" y="1442"/>
                  </a:lnTo>
                  <a:lnTo>
                    <a:pt x="2274" y="1478"/>
                  </a:lnTo>
                  <a:lnTo>
                    <a:pt x="2299" y="1516"/>
                  </a:lnTo>
                  <a:lnTo>
                    <a:pt x="2324" y="1556"/>
                  </a:lnTo>
                  <a:lnTo>
                    <a:pt x="2349" y="1595"/>
                  </a:lnTo>
                  <a:lnTo>
                    <a:pt x="2374" y="1634"/>
                  </a:lnTo>
                  <a:lnTo>
                    <a:pt x="2401" y="1672"/>
                  </a:lnTo>
                  <a:lnTo>
                    <a:pt x="2429" y="1708"/>
                  </a:lnTo>
                  <a:lnTo>
                    <a:pt x="2460" y="1743"/>
                  </a:lnTo>
                  <a:lnTo>
                    <a:pt x="2479" y="1760"/>
                  </a:lnTo>
                  <a:lnTo>
                    <a:pt x="2500" y="1775"/>
                  </a:lnTo>
                  <a:lnTo>
                    <a:pt x="2522" y="1789"/>
                  </a:lnTo>
                  <a:lnTo>
                    <a:pt x="2543" y="1804"/>
                  </a:lnTo>
                  <a:lnTo>
                    <a:pt x="2562" y="1822"/>
                  </a:lnTo>
                  <a:lnTo>
                    <a:pt x="2603" y="1861"/>
                  </a:lnTo>
                  <a:lnTo>
                    <a:pt x="2640" y="1902"/>
                  </a:lnTo>
                  <a:lnTo>
                    <a:pt x="2677" y="1944"/>
                  </a:lnTo>
                  <a:lnTo>
                    <a:pt x="2710" y="1986"/>
                  </a:lnTo>
                  <a:lnTo>
                    <a:pt x="2740" y="2031"/>
                  </a:lnTo>
                  <a:lnTo>
                    <a:pt x="2768" y="2078"/>
                  </a:lnTo>
                  <a:lnTo>
                    <a:pt x="2794" y="2126"/>
                  </a:lnTo>
                  <a:lnTo>
                    <a:pt x="2815" y="2177"/>
                  </a:lnTo>
                  <a:lnTo>
                    <a:pt x="2834" y="2231"/>
                  </a:lnTo>
                  <a:lnTo>
                    <a:pt x="2850" y="2288"/>
                  </a:lnTo>
                  <a:lnTo>
                    <a:pt x="2862" y="2349"/>
                  </a:lnTo>
                  <a:lnTo>
                    <a:pt x="2870" y="2413"/>
                  </a:lnTo>
                  <a:lnTo>
                    <a:pt x="2870" y="2476"/>
                  </a:lnTo>
                  <a:lnTo>
                    <a:pt x="2856" y="2542"/>
                  </a:lnTo>
                  <a:lnTo>
                    <a:pt x="2839" y="2604"/>
                  </a:lnTo>
                  <a:lnTo>
                    <a:pt x="2817" y="2662"/>
                  </a:lnTo>
                  <a:lnTo>
                    <a:pt x="2793" y="2715"/>
                  </a:lnTo>
                  <a:lnTo>
                    <a:pt x="2765" y="2767"/>
                  </a:lnTo>
                  <a:lnTo>
                    <a:pt x="2735" y="2815"/>
                  </a:lnTo>
                  <a:lnTo>
                    <a:pt x="2701" y="2860"/>
                  </a:lnTo>
                  <a:lnTo>
                    <a:pt x="2665" y="2902"/>
                  </a:lnTo>
                  <a:lnTo>
                    <a:pt x="2625" y="2942"/>
                  </a:lnTo>
                  <a:lnTo>
                    <a:pt x="2584" y="2980"/>
                  </a:lnTo>
                  <a:lnTo>
                    <a:pt x="2539" y="3016"/>
                  </a:lnTo>
                  <a:lnTo>
                    <a:pt x="2491" y="3050"/>
                  </a:lnTo>
                  <a:lnTo>
                    <a:pt x="2441" y="3084"/>
                  </a:lnTo>
                  <a:lnTo>
                    <a:pt x="2390" y="3115"/>
                  </a:lnTo>
                  <a:lnTo>
                    <a:pt x="2335" y="3147"/>
                  </a:lnTo>
                  <a:lnTo>
                    <a:pt x="2279" y="3177"/>
                  </a:lnTo>
                  <a:lnTo>
                    <a:pt x="2206" y="3213"/>
                  </a:lnTo>
                  <a:lnTo>
                    <a:pt x="2131" y="3243"/>
                  </a:lnTo>
                  <a:lnTo>
                    <a:pt x="2052" y="3269"/>
                  </a:lnTo>
                  <a:lnTo>
                    <a:pt x="1973" y="3291"/>
                  </a:lnTo>
                  <a:lnTo>
                    <a:pt x="1892" y="3309"/>
                  </a:lnTo>
                  <a:lnTo>
                    <a:pt x="1810" y="3326"/>
                  </a:lnTo>
                  <a:lnTo>
                    <a:pt x="1725" y="3339"/>
                  </a:lnTo>
                  <a:lnTo>
                    <a:pt x="1640" y="3351"/>
                  </a:lnTo>
                  <a:lnTo>
                    <a:pt x="1301" y="3351"/>
                  </a:lnTo>
                  <a:lnTo>
                    <a:pt x="1195" y="3341"/>
                  </a:lnTo>
                  <a:lnTo>
                    <a:pt x="1094" y="3326"/>
                  </a:lnTo>
                  <a:lnTo>
                    <a:pt x="994" y="3307"/>
                  </a:lnTo>
                  <a:lnTo>
                    <a:pt x="899" y="3286"/>
                  </a:lnTo>
                  <a:lnTo>
                    <a:pt x="806" y="3260"/>
                  </a:lnTo>
                  <a:lnTo>
                    <a:pt x="718" y="3229"/>
                  </a:lnTo>
                  <a:lnTo>
                    <a:pt x="633" y="3196"/>
                  </a:lnTo>
                  <a:lnTo>
                    <a:pt x="551" y="3159"/>
                  </a:lnTo>
                  <a:lnTo>
                    <a:pt x="473" y="3117"/>
                  </a:lnTo>
                  <a:lnTo>
                    <a:pt x="400" y="3073"/>
                  </a:lnTo>
                  <a:lnTo>
                    <a:pt x="331" y="3025"/>
                  </a:lnTo>
                  <a:lnTo>
                    <a:pt x="266" y="2973"/>
                  </a:lnTo>
                  <a:lnTo>
                    <a:pt x="205" y="2917"/>
                  </a:lnTo>
                  <a:lnTo>
                    <a:pt x="165" y="2875"/>
                  </a:lnTo>
                  <a:lnTo>
                    <a:pt x="129" y="2828"/>
                  </a:lnTo>
                  <a:lnTo>
                    <a:pt x="97" y="2778"/>
                  </a:lnTo>
                  <a:lnTo>
                    <a:pt x="70" y="2724"/>
                  </a:lnTo>
                  <a:lnTo>
                    <a:pt x="46" y="2668"/>
                  </a:lnTo>
                  <a:lnTo>
                    <a:pt x="26" y="2608"/>
                  </a:lnTo>
                  <a:lnTo>
                    <a:pt x="11" y="2544"/>
                  </a:lnTo>
                  <a:lnTo>
                    <a:pt x="0" y="2476"/>
                  </a:lnTo>
                  <a:lnTo>
                    <a:pt x="0" y="2405"/>
                  </a:lnTo>
                  <a:lnTo>
                    <a:pt x="11" y="2353"/>
                  </a:lnTo>
                  <a:lnTo>
                    <a:pt x="26" y="2297"/>
                  </a:lnTo>
                  <a:lnTo>
                    <a:pt x="43" y="2239"/>
                  </a:lnTo>
                  <a:lnTo>
                    <a:pt x="62" y="2180"/>
                  </a:lnTo>
                  <a:lnTo>
                    <a:pt x="82" y="2121"/>
                  </a:lnTo>
                  <a:lnTo>
                    <a:pt x="105" y="2062"/>
                  </a:lnTo>
                  <a:lnTo>
                    <a:pt x="128" y="2005"/>
                  </a:lnTo>
                  <a:lnTo>
                    <a:pt x="151" y="1949"/>
                  </a:lnTo>
                  <a:lnTo>
                    <a:pt x="176" y="1897"/>
                  </a:lnTo>
                  <a:lnTo>
                    <a:pt x="199" y="1848"/>
                  </a:lnTo>
                  <a:lnTo>
                    <a:pt x="222" y="1804"/>
                  </a:lnTo>
                  <a:lnTo>
                    <a:pt x="245" y="1766"/>
                  </a:lnTo>
                  <a:lnTo>
                    <a:pt x="273" y="1723"/>
                  </a:lnTo>
                  <a:lnTo>
                    <a:pt x="307" y="1679"/>
                  </a:lnTo>
                  <a:lnTo>
                    <a:pt x="345" y="1634"/>
                  </a:lnTo>
                  <a:lnTo>
                    <a:pt x="387" y="1589"/>
                  </a:lnTo>
                  <a:lnTo>
                    <a:pt x="433" y="1544"/>
                  </a:lnTo>
                  <a:lnTo>
                    <a:pt x="480" y="1500"/>
                  </a:lnTo>
                  <a:lnTo>
                    <a:pt x="529" y="1457"/>
                  </a:lnTo>
                  <a:lnTo>
                    <a:pt x="581" y="1416"/>
                  </a:lnTo>
                  <a:lnTo>
                    <a:pt x="633" y="1376"/>
                  </a:lnTo>
                  <a:lnTo>
                    <a:pt x="684" y="1338"/>
                  </a:lnTo>
                  <a:lnTo>
                    <a:pt x="736" y="1304"/>
                  </a:lnTo>
                  <a:lnTo>
                    <a:pt x="787" y="1272"/>
                  </a:lnTo>
                  <a:lnTo>
                    <a:pt x="836" y="1245"/>
                  </a:lnTo>
                  <a:lnTo>
                    <a:pt x="883" y="1223"/>
                  </a:lnTo>
                  <a:lnTo>
                    <a:pt x="923" y="1205"/>
                  </a:lnTo>
                  <a:lnTo>
                    <a:pt x="964" y="1190"/>
                  </a:lnTo>
                  <a:lnTo>
                    <a:pt x="1005" y="1176"/>
                  </a:lnTo>
                  <a:lnTo>
                    <a:pt x="1046" y="1162"/>
                  </a:lnTo>
                  <a:lnTo>
                    <a:pt x="1087" y="1146"/>
                  </a:lnTo>
                  <a:lnTo>
                    <a:pt x="1125" y="1130"/>
                  </a:lnTo>
                  <a:lnTo>
                    <a:pt x="1163" y="1111"/>
                  </a:lnTo>
                  <a:lnTo>
                    <a:pt x="1198" y="1089"/>
                  </a:lnTo>
                  <a:lnTo>
                    <a:pt x="1194" y="1073"/>
                  </a:lnTo>
                  <a:lnTo>
                    <a:pt x="1192" y="1057"/>
                  </a:lnTo>
                  <a:lnTo>
                    <a:pt x="1193" y="1041"/>
                  </a:lnTo>
                  <a:lnTo>
                    <a:pt x="1195" y="1024"/>
                  </a:lnTo>
                  <a:lnTo>
                    <a:pt x="1200" y="1008"/>
                  </a:lnTo>
                  <a:lnTo>
                    <a:pt x="1208" y="993"/>
                  </a:lnTo>
                  <a:lnTo>
                    <a:pt x="1218" y="980"/>
                  </a:lnTo>
                  <a:lnTo>
                    <a:pt x="1230" y="970"/>
                  </a:lnTo>
                  <a:lnTo>
                    <a:pt x="1246" y="962"/>
                  </a:lnTo>
                  <a:lnTo>
                    <a:pt x="1220" y="894"/>
                  </a:lnTo>
                  <a:lnTo>
                    <a:pt x="1191" y="829"/>
                  </a:lnTo>
                  <a:lnTo>
                    <a:pt x="1160" y="766"/>
                  </a:lnTo>
                  <a:lnTo>
                    <a:pt x="1128" y="704"/>
                  </a:lnTo>
                  <a:lnTo>
                    <a:pt x="1095" y="644"/>
                  </a:lnTo>
                  <a:lnTo>
                    <a:pt x="1060" y="583"/>
                  </a:lnTo>
                  <a:lnTo>
                    <a:pt x="1027" y="523"/>
                  </a:lnTo>
                  <a:lnTo>
                    <a:pt x="994" y="462"/>
                  </a:lnTo>
                  <a:lnTo>
                    <a:pt x="963" y="399"/>
                  </a:lnTo>
                  <a:lnTo>
                    <a:pt x="933" y="334"/>
                  </a:lnTo>
                  <a:lnTo>
                    <a:pt x="907" y="267"/>
                  </a:lnTo>
                  <a:lnTo>
                    <a:pt x="883" y="197"/>
                  </a:lnTo>
                  <a:lnTo>
                    <a:pt x="896" y="180"/>
                  </a:lnTo>
                  <a:lnTo>
                    <a:pt x="913" y="167"/>
                  </a:lnTo>
                  <a:lnTo>
                    <a:pt x="932" y="155"/>
                  </a:lnTo>
                  <a:lnTo>
                    <a:pt x="955" y="147"/>
                  </a:lnTo>
                  <a:lnTo>
                    <a:pt x="979" y="142"/>
                  </a:lnTo>
                  <a:lnTo>
                    <a:pt x="1006" y="138"/>
                  </a:lnTo>
                  <a:lnTo>
                    <a:pt x="1034" y="136"/>
                  </a:lnTo>
                  <a:lnTo>
                    <a:pt x="1063" y="135"/>
                  </a:lnTo>
                  <a:lnTo>
                    <a:pt x="1094" y="135"/>
                  </a:lnTo>
                  <a:lnTo>
                    <a:pt x="1124" y="135"/>
                  </a:lnTo>
                  <a:lnTo>
                    <a:pt x="1155" y="135"/>
                  </a:lnTo>
                  <a:lnTo>
                    <a:pt x="1185" y="135"/>
                  </a:lnTo>
                  <a:lnTo>
                    <a:pt x="1215" y="134"/>
                  </a:lnTo>
                  <a:lnTo>
                    <a:pt x="1220" y="129"/>
                  </a:lnTo>
                  <a:lnTo>
                    <a:pt x="1222" y="121"/>
                  </a:lnTo>
                  <a:lnTo>
                    <a:pt x="1223" y="111"/>
                  </a:lnTo>
                  <a:lnTo>
                    <a:pt x="1223" y="99"/>
                  </a:lnTo>
                  <a:lnTo>
                    <a:pt x="1223" y="88"/>
                  </a:lnTo>
                  <a:lnTo>
                    <a:pt x="1222" y="77"/>
                  </a:lnTo>
                  <a:lnTo>
                    <a:pt x="1221" y="66"/>
                  </a:lnTo>
                  <a:lnTo>
                    <a:pt x="1222" y="56"/>
                  </a:lnTo>
                  <a:lnTo>
                    <a:pt x="1225" y="48"/>
                  </a:lnTo>
                  <a:lnTo>
                    <a:pt x="1230" y="43"/>
                  </a:lnTo>
                  <a:lnTo>
                    <a:pt x="1238" y="40"/>
                  </a:lnTo>
                  <a:lnTo>
                    <a:pt x="1256" y="30"/>
                  </a:lnTo>
                  <a:lnTo>
                    <a:pt x="1278" y="23"/>
                  </a:lnTo>
                  <a:lnTo>
                    <a:pt x="1302" y="19"/>
                  </a:lnTo>
                  <a:lnTo>
                    <a:pt x="1326" y="16"/>
                  </a:lnTo>
                  <a:lnTo>
                    <a:pt x="1352" y="13"/>
                  </a:lnTo>
                  <a:lnTo>
                    <a:pt x="1378" y="11"/>
                  </a:lnTo>
                  <a:lnTo>
                    <a:pt x="1404" y="9"/>
                  </a:lnTo>
                  <a:lnTo>
                    <a:pt x="1428" y="5"/>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7">
              <a:extLst>
                <a:ext uri="{FF2B5EF4-FFF2-40B4-BE49-F238E27FC236}">
                  <a16:creationId xmlns:a16="http://schemas.microsoft.com/office/drawing/2014/main" xmlns="" id="{7A90B4BC-FB4E-49B7-9816-C3893CB662E7}"/>
                </a:ext>
              </a:extLst>
            </p:cNvPr>
            <p:cNvSpPr>
              <a:spLocks/>
            </p:cNvSpPr>
            <p:nvPr/>
          </p:nvSpPr>
          <p:spPr bwMode="auto">
            <a:xfrm>
              <a:off x="2147" y="395"/>
              <a:ext cx="28" cy="35"/>
            </a:xfrm>
            <a:custGeom>
              <a:avLst/>
              <a:gdLst>
                <a:gd name="T0" fmla="*/ 71 w 140"/>
                <a:gd name="T1" fmla="*/ 0 h 173"/>
                <a:gd name="T2" fmla="*/ 93 w 140"/>
                <a:gd name="T3" fmla="*/ 0 h 173"/>
                <a:gd name="T4" fmla="*/ 117 w 140"/>
                <a:gd name="T5" fmla="*/ 81 h 173"/>
                <a:gd name="T6" fmla="*/ 140 w 140"/>
                <a:gd name="T7" fmla="*/ 166 h 173"/>
                <a:gd name="T8" fmla="*/ 114 w 140"/>
                <a:gd name="T9" fmla="*/ 172 h 173"/>
                <a:gd name="T10" fmla="*/ 92 w 140"/>
                <a:gd name="T11" fmla="*/ 173 h 173"/>
                <a:gd name="T12" fmla="*/ 71 w 140"/>
                <a:gd name="T13" fmla="*/ 170 h 173"/>
                <a:gd name="T14" fmla="*/ 53 w 140"/>
                <a:gd name="T15" fmla="*/ 162 h 173"/>
                <a:gd name="T16" fmla="*/ 37 w 140"/>
                <a:gd name="T17" fmla="*/ 153 h 173"/>
                <a:gd name="T18" fmla="*/ 25 w 140"/>
                <a:gd name="T19" fmla="*/ 141 h 173"/>
                <a:gd name="T20" fmla="*/ 14 w 140"/>
                <a:gd name="T21" fmla="*/ 127 h 173"/>
                <a:gd name="T22" fmla="*/ 7 w 140"/>
                <a:gd name="T23" fmla="*/ 112 h 173"/>
                <a:gd name="T24" fmla="*/ 2 w 140"/>
                <a:gd name="T25" fmla="*/ 95 h 173"/>
                <a:gd name="T26" fmla="*/ 0 w 140"/>
                <a:gd name="T27" fmla="*/ 79 h 173"/>
                <a:gd name="T28" fmla="*/ 1 w 140"/>
                <a:gd name="T29" fmla="*/ 63 h 173"/>
                <a:gd name="T30" fmla="*/ 5 w 140"/>
                <a:gd name="T31" fmla="*/ 47 h 173"/>
                <a:gd name="T32" fmla="*/ 12 w 140"/>
                <a:gd name="T33" fmla="*/ 32 h 173"/>
                <a:gd name="T34" fmla="*/ 21 w 140"/>
                <a:gd name="T35" fmla="*/ 20 h 173"/>
                <a:gd name="T36" fmla="*/ 34 w 140"/>
                <a:gd name="T37" fmla="*/ 10 h 173"/>
                <a:gd name="T38" fmla="*/ 50 w 140"/>
                <a:gd name="T39" fmla="*/ 3 h 173"/>
                <a:gd name="T40" fmla="*/ 71 w 140"/>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73">
                  <a:moveTo>
                    <a:pt x="71" y="0"/>
                  </a:moveTo>
                  <a:lnTo>
                    <a:pt x="93" y="0"/>
                  </a:lnTo>
                  <a:lnTo>
                    <a:pt x="117" y="81"/>
                  </a:lnTo>
                  <a:lnTo>
                    <a:pt x="140" y="166"/>
                  </a:lnTo>
                  <a:lnTo>
                    <a:pt x="114" y="172"/>
                  </a:lnTo>
                  <a:lnTo>
                    <a:pt x="92" y="173"/>
                  </a:lnTo>
                  <a:lnTo>
                    <a:pt x="71" y="170"/>
                  </a:lnTo>
                  <a:lnTo>
                    <a:pt x="53" y="162"/>
                  </a:lnTo>
                  <a:lnTo>
                    <a:pt x="37" y="153"/>
                  </a:lnTo>
                  <a:lnTo>
                    <a:pt x="25" y="141"/>
                  </a:lnTo>
                  <a:lnTo>
                    <a:pt x="14" y="127"/>
                  </a:lnTo>
                  <a:lnTo>
                    <a:pt x="7" y="112"/>
                  </a:lnTo>
                  <a:lnTo>
                    <a:pt x="2" y="95"/>
                  </a:lnTo>
                  <a:lnTo>
                    <a:pt x="0" y="79"/>
                  </a:lnTo>
                  <a:lnTo>
                    <a:pt x="1" y="63"/>
                  </a:lnTo>
                  <a:lnTo>
                    <a:pt x="5" y="47"/>
                  </a:lnTo>
                  <a:lnTo>
                    <a:pt x="12" y="32"/>
                  </a:lnTo>
                  <a:lnTo>
                    <a:pt x="21" y="20"/>
                  </a:lnTo>
                  <a:lnTo>
                    <a:pt x="34" y="10"/>
                  </a:lnTo>
                  <a:lnTo>
                    <a:pt x="50"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8">
              <a:extLst>
                <a:ext uri="{FF2B5EF4-FFF2-40B4-BE49-F238E27FC236}">
                  <a16:creationId xmlns:a16="http://schemas.microsoft.com/office/drawing/2014/main" xmlns="" id="{1659E68C-7B6D-4B47-AFA3-5E01C2B96CCA}"/>
                </a:ext>
              </a:extLst>
            </p:cNvPr>
            <p:cNvSpPr>
              <a:spLocks/>
            </p:cNvSpPr>
            <p:nvPr/>
          </p:nvSpPr>
          <p:spPr bwMode="auto">
            <a:xfrm>
              <a:off x="2198" y="459"/>
              <a:ext cx="43" cy="88"/>
            </a:xfrm>
            <a:custGeom>
              <a:avLst/>
              <a:gdLst>
                <a:gd name="T0" fmla="*/ 46 w 214"/>
                <a:gd name="T1" fmla="*/ 0 h 438"/>
                <a:gd name="T2" fmla="*/ 70 w 214"/>
                <a:gd name="T3" fmla="*/ 3 h 438"/>
                <a:gd name="T4" fmla="*/ 94 w 214"/>
                <a:gd name="T5" fmla="*/ 7 h 438"/>
                <a:gd name="T6" fmla="*/ 117 w 214"/>
                <a:gd name="T7" fmla="*/ 12 h 438"/>
                <a:gd name="T8" fmla="*/ 125 w 214"/>
                <a:gd name="T9" fmla="*/ 29 h 438"/>
                <a:gd name="T10" fmla="*/ 133 w 214"/>
                <a:gd name="T11" fmla="*/ 49 h 438"/>
                <a:gd name="T12" fmla="*/ 142 w 214"/>
                <a:gd name="T13" fmla="*/ 69 h 438"/>
                <a:gd name="T14" fmla="*/ 151 w 214"/>
                <a:gd name="T15" fmla="*/ 91 h 438"/>
                <a:gd name="T16" fmla="*/ 160 w 214"/>
                <a:gd name="T17" fmla="*/ 114 h 438"/>
                <a:gd name="T18" fmla="*/ 170 w 214"/>
                <a:gd name="T19" fmla="*/ 138 h 438"/>
                <a:gd name="T20" fmla="*/ 179 w 214"/>
                <a:gd name="T21" fmla="*/ 162 h 438"/>
                <a:gd name="T22" fmla="*/ 189 w 214"/>
                <a:gd name="T23" fmla="*/ 187 h 438"/>
                <a:gd name="T24" fmla="*/ 197 w 214"/>
                <a:gd name="T25" fmla="*/ 212 h 438"/>
                <a:gd name="T26" fmla="*/ 204 w 214"/>
                <a:gd name="T27" fmla="*/ 237 h 438"/>
                <a:gd name="T28" fmla="*/ 209 w 214"/>
                <a:gd name="T29" fmla="*/ 262 h 438"/>
                <a:gd name="T30" fmla="*/ 213 w 214"/>
                <a:gd name="T31" fmla="*/ 285 h 438"/>
                <a:gd name="T32" fmla="*/ 214 w 214"/>
                <a:gd name="T33" fmla="*/ 309 h 438"/>
                <a:gd name="T34" fmla="*/ 213 w 214"/>
                <a:gd name="T35" fmla="*/ 331 h 438"/>
                <a:gd name="T36" fmla="*/ 210 w 214"/>
                <a:gd name="T37" fmla="*/ 352 h 438"/>
                <a:gd name="T38" fmla="*/ 204 w 214"/>
                <a:gd name="T39" fmla="*/ 372 h 438"/>
                <a:gd name="T40" fmla="*/ 195 w 214"/>
                <a:gd name="T41" fmla="*/ 389 h 438"/>
                <a:gd name="T42" fmla="*/ 181 w 214"/>
                <a:gd name="T43" fmla="*/ 405 h 438"/>
                <a:gd name="T44" fmla="*/ 164 w 214"/>
                <a:gd name="T45" fmla="*/ 418 h 438"/>
                <a:gd name="T46" fmla="*/ 143 w 214"/>
                <a:gd name="T47" fmla="*/ 429 h 438"/>
                <a:gd name="T48" fmla="*/ 117 w 214"/>
                <a:gd name="T49" fmla="*/ 438 h 438"/>
                <a:gd name="T50" fmla="*/ 96 w 214"/>
                <a:gd name="T51" fmla="*/ 373 h 438"/>
                <a:gd name="T52" fmla="*/ 78 w 214"/>
                <a:gd name="T53" fmla="*/ 312 h 438"/>
                <a:gd name="T54" fmla="*/ 63 w 214"/>
                <a:gd name="T55" fmla="*/ 253 h 438"/>
                <a:gd name="T56" fmla="*/ 48 w 214"/>
                <a:gd name="T57" fmla="*/ 197 h 438"/>
                <a:gd name="T58" fmla="*/ 36 w 214"/>
                <a:gd name="T59" fmla="*/ 145 h 438"/>
                <a:gd name="T60" fmla="*/ 24 w 214"/>
                <a:gd name="T61" fmla="*/ 95 h 438"/>
                <a:gd name="T62" fmla="*/ 12 w 214"/>
                <a:gd name="T63" fmla="*/ 49 h 438"/>
                <a:gd name="T64" fmla="*/ 0 w 214"/>
                <a:gd name="T65" fmla="*/ 4 h 438"/>
                <a:gd name="T66" fmla="*/ 23 w 214"/>
                <a:gd name="T67" fmla="*/ 0 h 438"/>
                <a:gd name="T68" fmla="*/ 46 w 214"/>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438">
                  <a:moveTo>
                    <a:pt x="46" y="0"/>
                  </a:moveTo>
                  <a:lnTo>
                    <a:pt x="70" y="3"/>
                  </a:lnTo>
                  <a:lnTo>
                    <a:pt x="94" y="7"/>
                  </a:lnTo>
                  <a:lnTo>
                    <a:pt x="117" y="12"/>
                  </a:lnTo>
                  <a:lnTo>
                    <a:pt x="125" y="29"/>
                  </a:lnTo>
                  <a:lnTo>
                    <a:pt x="133" y="49"/>
                  </a:lnTo>
                  <a:lnTo>
                    <a:pt x="142" y="69"/>
                  </a:lnTo>
                  <a:lnTo>
                    <a:pt x="151" y="91"/>
                  </a:lnTo>
                  <a:lnTo>
                    <a:pt x="160" y="114"/>
                  </a:lnTo>
                  <a:lnTo>
                    <a:pt x="170" y="138"/>
                  </a:lnTo>
                  <a:lnTo>
                    <a:pt x="179" y="162"/>
                  </a:lnTo>
                  <a:lnTo>
                    <a:pt x="189" y="187"/>
                  </a:lnTo>
                  <a:lnTo>
                    <a:pt x="197" y="212"/>
                  </a:lnTo>
                  <a:lnTo>
                    <a:pt x="204" y="237"/>
                  </a:lnTo>
                  <a:lnTo>
                    <a:pt x="209" y="262"/>
                  </a:lnTo>
                  <a:lnTo>
                    <a:pt x="213" y="285"/>
                  </a:lnTo>
                  <a:lnTo>
                    <a:pt x="214" y="309"/>
                  </a:lnTo>
                  <a:lnTo>
                    <a:pt x="213" y="331"/>
                  </a:lnTo>
                  <a:lnTo>
                    <a:pt x="210" y="352"/>
                  </a:lnTo>
                  <a:lnTo>
                    <a:pt x="204" y="372"/>
                  </a:lnTo>
                  <a:lnTo>
                    <a:pt x="195" y="389"/>
                  </a:lnTo>
                  <a:lnTo>
                    <a:pt x="181" y="405"/>
                  </a:lnTo>
                  <a:lnTo>
                    <a:pt x="164" y="418"/>
                  </a:lnTo>
                  <a:lnTo>
                    <a:pt x="143" y="429"/>
                  </a:lnTo>
                  <a:lnTo>
                    <a:pt x="117" y="438"/>
                  </a:lnTo>
                  <a:lnTo>
                    <a:pt x="96" y="373"/>
                  </a:lnTo>
                  <a:lnTo>
                    <a:pt x="78" y="312"/>
                  </a:lnTo>
                  <a:lnTo>
                    <a:pt x="63" y="253"/>
                  </a:lnTo>
                  <a:lnTo>
                    <a:pt x="48" y="197"/>
                  </a:lnTo>
                  <a:lnTo>
                    <a:pt x="36" y="145"/>
                  </a:lnTo>
                  <a:lnTo>
                    <a:pt x="24" y="95"/>
                  </a:lnTo>
                  <a:lnTo>
                    <a:pt x="12" y="49"/>
                  </a:lnTo>
                  <a:lnTo>
                    <a:pt x="0" y="4"/>
                  </a:lnTo>
                  <a:lnTo>
                    <a:pt x="2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41" name="Oval 40">
            <a:extLst>
              <a:ext uri="{FF2B5EF4-FFF2-40B4-BE49-F238E27FC236}">
                <a16:creationId xmlns:a16="http://schemas.microsoft.com/office/drawing/2014/main" xmlns="" id="{05ADE241-66D1-47B2-86F9-1915D6BCDA71}"/>
              </a:ext>
            </a:extLst>
          </p:cNvPr>
          <p:cNvSpPr/>
          <p:nvPr/>
        </p:nvSpPr>
        <p:spPr>
          <a:xfrm>
            <a:off x="4825690" y="1638405"/>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xmlns="" id="{F13DA7B0-1F4F-4E45-B355-ED8E8FD04EA8}"/>
              </a:ext>
            </a:extLst>
          </p:cNvPr>
          <p:cNvSpPr/>
          <p:nvPr/>
        </p:nvSpPr>
        <p:spPr>
          <a:xfrm>
            <a:off x="8864290" y="1638405"/>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xmlns="" id="{A7E61AD4-36BC-49E6-A3F3-457EBCA7A04D}"/>
              </a:ext>
            </a:extLst>
          </p:cNvPr>
          <p:cNvSpPr/>
          <p:nvPr/>
        </p:nvSpPr>
        <p:spPr>
          <a:xfrm>
            <a:off x="510865" y="3362430"/>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xmlns="" id="{D89F34BF-079B-43A2-BCF2-C129FD4FD0D3}"/>
              </a:ext>
            </a:extLst>
          </p:cNvPr>
          <p:cNvSpPr/>
          <p:nvPr/>
        </p:nvSpPr>
        <p:spPr>
          <a:xfrm>
            <a:off x="4825690" y="4162530"/>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46" name="Freeform 15">
            <a:extLst>
              <a:ext uri="{FF2B5EF4-FFF2-40B4-BE49-F238E27FC236}">
                <a16:creationId xmlns:a16="http://schemas.microsoft.com/office/drawing/2014/main" xmlns="" id="{1F763ED6-5C1D-4B46-9260-1556B43BC195}"/>
              </a:ext>
            </a:extLst>
          </p:cNvPr>
          <p:cNvSpPr>
            <a:spLocks/>
          </p:cNvSpPr>
          <p:nvPr/>
        </p:nvSpPr>
        <p:spPr bwMode="auto">
          <a:xfrm>
            <a:off x="4961666" y="1710027"/>
            <a:ext cx="167684" cy="300346"/>
          </a:xfrm>
          <a:custGeom>
            <a:avLst/>
            <a:gdLst>
              <a:gd name="T0" fmla="*/ 455 w 1229"/>
              <a:gd name="T1" fmla="*/ 124 h 2185"/>
              <a:gd name="T2" fmla="*/ 224 w 1229"/>
              <a:gd name="T3" fmla="*/ 280 h 2185"/>
              <a:gd name="T4" fmla="*/ 168 w 1229"/>
              <a:gd name="T5" fmla="*/ 336 h 2185"/>
              <a:gd name="T6" fmla="*/ 0 w 1229"/>
              <a:gd name="T7" fmla="*/ 506 h 2185"/>
              <a:gd name="T8" fmla="*/ 88 w 1229"/>
              <a:gd name="T9" fmla="*/ 1829 h 2185"/>
              <a:gd name="T10" fmla="*/ 377 w 1229"/>
              <a:gd name="T11" fmla="*/ 2083 h 2185"/>
              <a:gd name="T12" fmla="*/ 118 w 1229"/>
              <a:gd name="T13" fmla="*/ 1402 h 2185"/>
              <a:gd name="T14" fmla="*/ 168 w 1229"/>
              <a:gd name="T15" fmla="*/ 448 h 2185"/>
              <a:gd name="T16" fmla="*/ 224 w 1229"/>
              <a:gd name="T17" fmla="*/ 897 h 2185"/>
              <a:gd name="T18" fmla="*/ 337 w 1229"/>
              <a:gd name="T19" fmla="*/ 1346 h 2185"/>
              <a:gd name="T20" fmla="*/ 336 w 1229"/>
              <a:gd name="T21" fmla="*/ 504 h 2185"/>
              <a:gd name="T22" fmla="*/ 336 w 1229"/>
              <a:gd name="T23" fmla="*/ 500 h 2185"/>
              <a:gd name="T24" fmla="*/ 392 w 1229"/>
              <a:gd name="T25" fmla="*/ 224 h 2185"/>
              <a:gd name="T26" fmla="*/ 449 w 1229"/>
              <a:gd name="T27" fmla="*/ 280 h 2185"/>
              <a:gd name="T28" fmla="*/ 450 w 1229"/>
              <a:gd name="T29" fmla="*/ 1234 h 2185"/>
              <a:gd name="T30" fmla="*/ 562 w 1229"/>
              <a:gd name="T31" fmla="*/ 785 h 2185"/>
              <a:gd name="T32" fmla="*/ 617 w 1229"/>
              <a:gd name="T33" fmla="*/ 112 h 2185"/>
              <a:gd name="T34" fmla="*/ 674 w 1229"/>
              <a:gd name="T35" fmla="*/ 278 h 2185"/>
              <a:gd name="T36" fmla="*/ 673 w 1229"/>
              <a:gd name="T37" fmla="*/ 336 h 2185"/>
              <a:gd name="T38" fmla="*/ 674 w 1229"/>
              <a:gd name="T39" fmla="*/ 785 h 2185"/>
              <a:gd name="T40" fmla="*/ 786 w 1229"/>
              <a:gd name="T41" fmla="*/ 1234 h 2185"/>
              <a:gd name="T42" fmla="*/ 786 w 1229"/>
              <a:gd name="T43" fmla="*/ 279 h 2185"/>
              <a:gd name="T44" fmla="*/ 898 w 1229"/>
              <a:gd name="T45" fmla="*/ 280 h 2185"/>
              <a:gd name="T46" fmla="*/ 898 w 1229"/>
              <a:gd name="T47" fmla="*/ 953 h 2185"/>
              <a:gd name="T48" fmla="*/ 898 w 1229"/>
              <a:gd name="T49" fmla="*/ 1311 h 2185"/>
              <a:gd name="T50" fmla="*/ 673 w 1229"/>
              <a:gd name="T51" fmla="*/ 1683 h 2185"/>
              <a:gd name="T52" fmla="*/ 843 w 1229"/>
              <a:gd name="T53" fmla="*/ 1497 h 2185"/>
              <a:gd name="T54" fmla="*/ 1010 w 1229"/>
              <a:gd name="T55" fmla="*/ 1346 h 2185"/>
              <a:gd name="T56" fmla="*/ 1010 w 1229"/>
              <a:gd name="T57" fmla="*/ 953 h 2185"/>
              <a:gd name="T58" fmla="*/ 1117 w 1229"/>
              <a:gd name="T59" fmla="*/ 1402 h 2185"/>
              <a:gd name="T60" fmla="*/ 776 w 1229"/>
              <a:gd name="T61" fmla="*/ 2079 h 2185"/>
              <a:gd name="T62" fmla="*/ 1117 w 1229"/>
              <a:gd name="T63" fmla="*/ 1855 h 2185"/>
              <a:gd name="T64" fmla="*/ 1229 w 1229"/>
              <a:gd name="T65" fmla="*/ 785 h 2185"/>
              <a:gd name="T66" fmla="*/ 1122 w 1229"/>
              <a:gd name="T67" fmla="*/ 729 h 2185"/>
              <a:gd name="T68" fmla="*/ 1010 w 1229"/>
              <a:gd name="T69" fmla="*/ 336 h 2185"/>
              <a:gd name="T70" fmla="*/ 842 w 1229"/>
              <a:gd name="T71" fmla="*/ 111 h 2185"/>
              <a:gd name="T72" fmla="*/ 617 w 1229"/>
              <a:gd name="T73" fmla="*/ 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9" h="2185">
                <a:moveTo>
                  <a:pt x="617" y="0"/>
                </a:moveTo>
                <a:cubicBezTo>
                  <a:pt x="540" y="0"/>
                  <a:pt x="475" y="53"/>
                  <a:pt x="455" y="124"/>
                </a:cubicBezTo>
                <a:cubicBezTo>
                  <a:pt x="436" y="116"/>
                  <a:pt x="414" y="112"/>
                  <a:pt x="392" y="112"/>
                </a:cubicBezTo>
                <a:cubicBezTo>
                  <a:pt x="300" y="112"/>
                  <a:pt x="224" y="188"/>
                  <a:pt x="224" y="280"/>
                </a:cubicBezTo>
                <a:cubicBezTo>
                  <a:pt x="224" y="346"/>
                  <a:pt x="224" y="346"/>
                  <a:pt x="224" y="346"/>
                </a:cubicBezTo>
                <a:cubicBezTo>
                  <a:pt x="206" y="340"/>
                  <a:pt x="188" y="336"/>
                  <a:pt x="168" y="336"/>
                </a:cubicBezTo>
                <a:cubicBezTo>
                  <a:pt x="76" y="336"/>
                  <a:pt x="0" y="412"/>
                  <a:pt x="0" y="504"/>
                </a:cubicBezTo>
                <a:cubicBezTo>
                  <a:pt x="0" y="505"/>
                  <a:pt x="0" y="506"/>
                  <a:pt x="0" y="506"/>
                </a:cubicBezTo>
                <a:cubicBezTo>
                  <a:pt x="10" y="803"/>
                  <a:pt x="4" y="1102"/>
                  <a:pt x="6" y="1403"/>
                </a:cubicBezTo>
                <a:cubicBezTo>
                  <a:pt x="6" y="1518"/>
                  <a:pt x="36" y="1679"/>
                  <a:pt x="88" y="1829"/>
                </a:cubicBezTo>
                <a:cubicBezTo>
                  <a:pt x="141" y="1979"/>
                  <a:pt x="210" y="2119"/>
                  <a:pt x="323" y="2181"/>
                </a:cubicBezTo>
                <a:cubicBezTo>
                  <a:pt x="377" y="2083"/>
                  <a:pt x="377" y="2083"/>
                  <a:pt x="377" y="2083"/>
                </a:cubicBezTo>
                <a:cubicBezTo>
                  <a:pt x="317" y="2050"/>
                  <a:pt x="243" y="1930"/>
                  <a:pt x="194" y="1792"/>
                </a:cubicBezTo>
                <a:cubicBezTo>
                  <a:pt x="146" y="1653"/>
                  <a:pt x="118" y="1497"/>
                  <a:pt x="118" y="1402"/>
                </a:cubicBezTo>
                <a:cubicBezTo>
                  <a:pt x="116" y="1104"/>
                  <a:pt x="123" y="805"/>
                  <a:pt x="112" y="504"/>
                </a:cubicBezTo>
                <a:cubicBezTo>
                  <a:pt x="112" y="473"/>
                  <a:pt x="137" y="448"/>
                  <a:pt x="168" y="448"/>
                </a:cubicBezTo>
                <a:cubicBezTo>
                  <a:pt x="199" y="448"/>
                  <a:pt x="223" y="472"/>
                  <a:pt x="224" y="502"/>
                </a:cubicBezTo>
                <a:cubicBezTo>
                  <a:pt x="224" y="897"/>
                  <a:pt x="224" y="897"/>
                  <a:pt x="224" y="897"/>
                </a:cubicBezTo>
                <a:cubicBezTo>
                  <a:pt x="224" y="1346"/>
                  <a:pt x="224" y="1346"/>
                  <a:pt x="224" y="1346"/>
                </a:cubicBezTo>
                <a:cubicBezTo>
                  <a:pt x="337" y="1346"/>
                  <a:pt x="337" y="1346"/>
                  <a:pt x="337" y="1346"/>
                </a:cubicBezTo>
                <a:cubicBezTo>
                  <a:pt x="337" y="897"/>
                  <a:pt x="337" y="897"/>
                  <a:pt x="337" y="897"/>
                </a:cubicBezTo>
                <a:cubicBezTo>
                  <a:pt x="336" y="504"/>
                  <a:pt x="336" y="504"/>
                  <a:pt x="336" y="504"/>
                </a:cubicBezTo>
                <a:cubicBezTo>
                  <a:pt x="337" y="504"/>
                  <a:pt x="337" y="504"/>
                  <a:pt x="337" y="504"/>
                </a:cubicBezTo>
                <a:cubicBezTo>
                  <a:pt x="337" y="503"/>
                  <a:pt x="336" y="502"/>
                  <a:pt x="336" y="500"/>
                </a:cubicBezTo>
                <a:cubicBezTo>
                  <a:pt x="336" y="280"/>
                  <a:pt x="336" y="280"/>
                  <a:pt x="336" y="280"/>
                </a:cubicBezTo>
                <a:cubicBezTo>
                  <a:pt x="336" y="249"/>
                  <a:pt x="360" y="224"/>
                  <a:pt x="392" y="224"/>
                </a:cubicBezTo>
                <a:cubicBezTo>
                  <a:pt x="424" y="224"/>
                  <a:pt x="448" y="249"/>
                  <a:pt x="448" y="280"/>
                </a:cubicBezTo>
                <a:cubicBezTo>
                  <a:pt x="449" y="280"/>
                  <a:pt x="449" y="280"/>
                  <a:pt x="449" y="280"/>
                </a:cubicBezTo>
                <a:cubicBezTo>
                  <a:pt x="450" y="785"/>
                  <a:pt x="450" y="785"/>
                  <a:pt x="450" y="785"/>
                </a:cubicBezTo>
                <a:cubicBezTo>
                  <a:pt x="450" y="1234"/>
                  <a:pt x="450" y="1234"/>
                  <a:pt x="450" y="1234"/>
                </a:cubicBezTo>
                <a:cubicBezTo>
                  <a:pt x="562" y="1234"/>
                  <a:pt x="562" y="1234"/>
                  <a:pt x="562" y="1234"/>
                </a:cubicBezTo>
                <a:cubicBezTo>
                  <a:pt x="562" y="785"/>
                  <a:pt x="562" y="785"/>
                  <a:pt x="562" y="785"/>
                </a:cubicBezTo>
                <a:cubicBezTo>
                  <a:pt x="561" y="168"/>
                  <a:pt x="561" y="168"/>
                  <a:pt x="561" y="168"/>
                </a:cubicBezTo>
                <a:cubicBezTo>
                  <a:pt x="561" y="136"/>
                  <a:pt x="586" y="112"/>
                  <a:pt x="617" y="112"/>
                </a:cubicBezTo>
                <a:cubicBezTo>
                  <a:pt x="649" y="112"/>
                  <a:pt x="673" y="137"/>
                  <a:pt x="673" y="168"/>
                </a:cubicBezTo>
                <a:cubicBezTo>
                  <a:pt x="674" y="278"/>
                  <a:pt x="674" y="278"/>
                  <a:pt x="674" y="278"/>
                </a:cubicBezTo>
                <a:cubicBezTo>
                  <a:pt x="674" y="279"/>
                  <a:pt x="673" y="279"/>
                  <a:pt x="673" y="280"/>
                </a:cubicBezTo>
                <a:cubicBezTo>
                  <a:pt x="673" y="336"/>
                  <a:pt x="673" y="336"/>
                  <a:pt x="673" y="336"/>
                </a:cubicBezTo>
                <a:cubicBezTo>
                  <a:pt x="674" y="336"/>
                  <a:pt x="674" y="336"/>
                  <a:pt x="674" y="336"/>
                </a:cubicBezTo>
                <a:cubicBezTo>
                  <a:pt x="674" y="785"/>
                  <a:pt x="674" y="785"/>
                  <a:pt x="674" y="785"/>
                </a:cubicBezTo>
                <a:cubicBezTo>
                  <a:pt x="674" y="1234"/>
                  <a:pt x="674" y="1234"/>
                  <a:pt x="674" y="1234"/>
                </a:cubicBezTo>
                <a:cubicBezTo>
                  <a:pt x="786" y="1234"/>
                  <a:pt x="786" y="1234"/>
                  <a:pt x="786" y="1234"/>
                </a:cubicBezTo>
                <a:cubicBezTo>
                  <a:pt x="786" y="785"/>
                  <a:pt x="786" y="785"/>
                  <a:pt x="786" y="785"/>
                </a:cubicBezTo>
                <a:cubicBezTo>
                  <a:pt x="786" y="279"/>
                  <a:pt x="786" y="279"/>
                  <a:pt x="786" y="279"/>
                </a:cubicBezTo>
                <a:cubicBezTo>
                  <a:pt x="786" y="248"/>
                  <a:pt x="810" y="223"/>
                  <a:pt x="842" y="223"/>
                </a:cubicBezTo>
                <a:cubicBezTo>
                  <a:pt x="873" y="223"/>
                  <a:pt x="898" y="248"/>
                  <a:pt x="898" y="280"/>
                </a:cubicBezTo>
                <a:cubicBezTo>
                  <a:pt x="898" y="336"/>
                  <a:pt x="898" y="336"/>
                  <a:pt x="898" y="336"/>
                </a:cubicBezTo>
                <a:cubicBezTo>
                  <a:pt x="898" y="953"/>
                  <a:pt x="898" y="953"/>
                  <a:pt x="898" y="953"/>
                </a:cubicBezTo>
                <a:cubicBezTo>
                  <a:pt x="898" y="1009"/>
                  <a:pt x="898" y="1009"/>
                  <a:pt x="898" y="1009"/>
                </a:cubicBezTo>
                <a:cubicBezTo>
                  <a:pt x="898" y="1311"/>
                  <a:pt x="898" y="1311"/>
                  <a:pt x="898" y="1311"/>
                </a:cubicBezTo>
                <a:cubicBezTo>
                  <a:pt x="835" y="1334"/>
                  <a:pt x="782" y="1380"/>
                  <a:pt x="747" y="1439"/>
                </a:cubicBezTo>
                <a:cubicBezTo>
                  <a:pt x="701" y="1517"/>
                  <a:pt x="673" y="1606"/>
                  <a:pt x="673" y="1683"/>
                </a:cubicBezTo>
                <a:cubicBezTo>
                  <a:pt x="786" y="1683"/>
                  <a:pt x="786" y="1683"/>
                  <a:pt x="786" y="1683"/>
                </a:cubicBezTo>
                <a:cubicBezTo>
                  <a:pt x="786" y="1636"/>
                  <a:pt x="808" y="1557"/>
                  <a:pt x="843" y="1497"/>
                </a:cubicBezTo>
                <a:cubicBezTo>
                  <a:pt x="879" y="1436"/>
                  <a:pt x="924" y="1402"/>
                  <a:pt x="954" y="1402"/>
                </a:cubicBezTo>
                <a:cubicBezTo>
                  <a:pt x="985" y="1402"/>
                  <a:pt x="1010" y="1377"/>
                  <a:pt x="1010" y="1346"/>
                </a:cubicBezTo>
                <a:cubicBezTo>
                  <a:pt x="1010" y="1009"/>
                  <a:pt x="1010" y="1009"/>
                  <a:pt x="1010" y="1009"/>
                </a:cubicBezTo>
                <a:cubicBezTo>
                  <a:pt x="1010" y="953"/>
                  <a:pt x="1010" y="953"/>
                  <a:pt x="1010" y="953"/>
                </a:cubicBezTo>
                <a:cubicBezTo>
                  <a:pt x="1010" y="893"/>
                  <a:pt x="1057" y="846"/>
                  <a:pt x="1117" y="843"/>
                </a:cubicBezTo>
                <a:cubicBezTo>
                  <a:pt x="1117" y="894"/>
                  <a:pt x="1117" y="1124"/>
                  <a:pt x="1117" y="1402"/>
                </a:cubicBezTo>
                <a:cubicBezTo>
                  <a:pt x="1117" y="1513"/>
                  <a:pt x="1079" y="1672"/>
                  <a:pt x="1015" y="1807"/>
                </a:cubicBezTo>
                <a:cubicBezTo>
                  <a:pt x="951" y="1942"/>
                  <a:pt x="860" y="2050"/>
                  <a:pt x="776" y="2079"/>
                </a:cubicBezTo>
                <a:cubicBezTo>
                  <a:pt x="812" y="2185"/>
                  <a:pt x="812" y="2185"/>
                  <a:pt x="812" y="2185"/>
                </a:cubicBezTo>
                <a:cubicBezTo>
                  <a:pt x="948" y="2139"/>
                  <a:pt x="1046" y="2005"/>
                  <a:pt x="1117" y="1855"/>
                </a:cubicBezTo>
                <a:cubicBezTo>
                  <a:pt x="1187" y="1705"/>
                  <a:pt x="1229" y="1537"/>
                  <a:pt x="1229" y="1402"/>
                </a:cubicBezTo>
                <a:cubicBezTo>
                  <a:pt x="1229" y="1095"/>
                  <a:pt x="1229" y="785"/>
                  <a:pt x="1229" y="785"/>
                </a:cubicBezTo>
                <a:cubicBezTo>
                  <a:pt x="1229" y="754"/>
                  <a:pt x="1204" y="729"/>
                  <a:pt x="1173" y="729"/>
                </a:cubicBezTo>
                <a:cubicBezTo>
                  <a:pt x="1122" y="729"/>
                  <a:pt x="1122" y="729"/>
                  <a:pt x="1122" y="729"/>
                </a:cubicBezTo>
                <a:cubicBezTo>
                  <a:pt x="1081" y="729"/>
                  <a:pt x="1043" y="740"/>
                  <a:pt x="1010" y="760"/>
                </a:cubicBezTo>
                <a:cubicBezTo>
                  <a:pt x="1010" y="336"/>
                  <a:pt x="1010" y="336"/>
                  <a:pt x="1010" y="336"/>
                </a:cubicBezTo>
                <a:cubicBezTo>
                  <a:pt x="1010" y="280"/>
                  <a:pt x="1010" y="280"/>
                  <a:pt x="1010" y="280"/>
                </a:cubicBezTo>
                <a:cubicBezTo>
                  <a:pt x="1010" y="187"/>
                  <a:pt x="934" y="111"/>
                  <a:pt x="842" y="111"/>
                </a:cubicBezTo>
                <a:cubicBezTo>
                  <a:pt x="820" y="111"/>
                  <a:pt x="798" y="116"/>
                  <a:pt x="779" y="124"/>
                </a:cubicBezTo>
                <a:cubicBezTo>
                  <a:pt x="759" y="53"/>
                  <a:pt x="694" y="0"/>
                  <a:pt x="617" y="0"/>
                </a:cubicBezTo>
                <a:close/>
              </a:path>
            </a:pathLst>
          </a:custGeom>
          <a:solidFill>
            <a:srgbClr val="1AADD0"/>
          </a:solidFill>
          <a:ln>
            <a:noFill/>
          </a:ln>
        </p:spPr>
        <p:txBody>
          <a:bodyPr vert="horz" wrap="square" lIns="91440" tIns="45720" rIns="91440" bIns="45720" numCol="1" anchor="t" anchorCtr="0" compatLnSpc="1">
            <a:prstTxWarp prst="textNoShape">
              <a:avLst/>
            </a:prstTxWarp>
          </a:bodyPr>
          <a:lstStyle/>
          <a:p>
            <a:endParaRPr lang="en-NZ"/>
          </a:p>
        </p:txBody>
      </p:sp>
      <p:sp>
        <p:nvSpPr>
          <p:cNvPr id="47" name="Freeform 680">
            <a:extLst>
              <a:ext uri="{FF2B5EF4-FFF2-40B4-BE49-F238E27FC236}">
                <a16:creationId xmlns:a16="http://schemas.microsoft.com/office/drawing/2014/main" xmlns="" id="{0A8C5CF0-91D3-461F-AD77-1A0F8A5A0EE9}"/>
              </a:ext>
            </a:extLst>
          </p:cNvPr>
          <p:cNvSpPr>
            <a:spLocks/>
          </p:cNvSpPr>
          <p:nvPr/>
        </p:nvSpPr>
        <p:spPr bwMode="auto">
          <a:xfrm>
            <a:off x="8977821" y="1698170"/>
            <a:ext cx="237570" cy="296229"/>
          </a:xfrm>
          <a:custGeom>
            <a:avLst/>
            <a:gdLst>
              <a:gd name="T0" fmla="*/ 65 w 65"/>
              <a:gd name="T1" fmla="*/ 50 h 81"/>
              <a:gd name="T2" fmla="*/ 59 w 65"/>
              <a:gd name="T3" fmla="*/ 44 h 81"/>
              <a:gd name="T4" fmla="*/ 50 w 65"/>
              <a:gd name="T5" fmla="*/ 45 h 81"/>
              <a:gd name="T6" fmla="*/ 50 w 65"/>
              <a:gd name="T7" fmla="*/ 45 h 81"/>
              <a:gd name="T8" fmla="*/ 57 w 65"/>
              <a:gd name="T9" fmla="*/ 44 h 81"/>
              <a:gd name="T10" fmla="*/ 61 w 65"/>
              <a:gd name="T11" fmla="*/ 38 h 81"/>
              <a:gd name="T12" fmla="*/ 56 w 65"/>
              <a:gd name="T13" fmla="*/ 33 h 81"/>
              <a:gd name="T14" fmla="*/ 33 w 65"/>
              <a:gd name="T15" fmla="*/ 35 h 81"/>
              <a:gd name="T16" fmla="*/ 30 w 65"/>
              <a:gd name="T17" fmla="*/ 35 h 81"/>
              <a:gd name="T18" fmla="*/ 31 w 65"/>
              <a:gd name="T19" fmla="*/ 17 h 81"/>
              <a:gd name="T20" fmla="*/ 19 w 65"/>
              <a:gd name="T21" fmla="*/ 7 h 81"/>
              <a:gd name="T22" fmla="*/ 18 w 65"/>
              <a:gd name="T23" fmla="*/ 23 h 81"/>
              <a:gd name="T24" fmla="*/ 7 w 65"/>
              <a:gd name="T25" fmla="*/ 46 h 81"/>
              <a:gd name="T26" fmla="*/ 0 w 65"/>
              <a:gd name="T27" fmla="*/ 49 h 81"/>
              <a:gd name="T28" fmla="*/ 0 w 65"/>
              <a:gd name="T29" fmla="*/ 77 h 81"/>
              <a:gd name="T30" fmla="*/ 26 w 65"/>
              <a:gd name="T31" fmla="*/ 81 h 81"/>
              <a:gd name="T32" fmla="*/ 43 w 65"/>
              <a:gd name="T33" fmla="*/ 79 h 81"/>
              <a:gd name="T34" fmla="*/ 57 w 65"/>
              <a:gd name="T35" fmla="*/ 78 h 81"/>
              <a:gd name="T36" fmla="*/ 61 w 65"/>
              <a:gd name="T37" fmla="*/ 72 h 81"/>
              <a:gd name="T38" fmla="*/ 57 w 65"/>
              <a:gd name="T39" fmla="*/ 67 h 81"/>
              <a:gd name="T40" fmla="*/ 59 w 65"/>
              <a:gd name="T41" fmla="*/ 67 h 81"/>
              <a:gd name="T42" fmla="*/ 63 w 65"/>
              <a:gd name="T43" fmla="*/ 61 h 81"/>
              <a:gd name="T44" fmla="*/ 59 w 65"/>
              <a:gd name="T45" fmla="*/ 56 h 81"/>
              <a:gd name="T46" fmla="*/ 60 w 65"/>
              <a:gd name="T47" fmla="*/ 56 h 81"/>
              <a:gd name="T48" fmla="*/ 65 w 65"/>
              <a:gd name="T49"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81">
                <a:moveTo>
                  <a:pt x="65" y="50"/>
                </a:moveTo>
                <a:cubicBezTo>
                  <a:pt x="64" y="46"/>
                  <a:pt x="62" y="44"/>
                  <a:pt x="59" y="44"/>
                </a:cubicBezTo>
                <a:cubicBezTo>
                  <a:pt x="50" y="45"/>
                  <a:pt x="50" y="45"/>
                  <a:pt x="50" y="45"/>
                </a:cubicBezTo>
                <a:cubicBezTo>
                  <a:pt x="50" y="45"/>
                  <a:pt x="50" y="45"/>
                  <a:pt x="50" y="45"/>
                </a:cubicBezTo>
                <a:cubicBezTo>
                  <a:pt x="57" y="44"/>
                  <a:pt x="57" y="44"/>
                  <a:pt x="57" y="44"/>
                </a:cubicBezTo>
                <a:cubicBezTo>
                  <a:pt x="60" y="44"/>
                  <a:pt x="62" y="41"/>
                  <a:pt x="61" y="38"/>
                </a:cubicBezTo>
                <a:cubicBezTo>
                  <a:pt x="61" y="35"/>
                  <a:pt x="58" y="33"/>
                  <a:pt x="56" y="33"/>
                </a:cubicBezTo>
                <a:cubicBezTo>
                  <a:pt x="33" y="35"/>
                  <a:pt x="33" y="35"/>
                  <a:pt x="33" y="35"/>
                </a:cubicBezTo>
                <a:cubicBezTo>
                  <a:pt x="30" y="35"/>
                  <a:pt x="30" y="35"/>
                  <a:pt x="30" y="35"/>
                </a:cubicBezTo>
                <a:cubicBezTo>
                  <a:pt x="30" y="35"/>
                  <a:pt x="35" y="33"/>
                  <a:pt x="31" y="17"/>
                </a:cubicBezTo>
                <a:cubicBezTo>
                  <a:pt x="28" y="0"/>
                  <a:pt x="19" y="7"/>
                  <a:pt x="19" y="7"/>
                </a:cubicBezTo>
                <a:cubicBezTo>
                  <a:pt x="19" y="7"/>
                  <a:pt x="18" y="21"/>
                  <a:pt x="18" y="23"/>
                </a:cubicBezTo>
                <a:cubicBezTo>
                  <a:pt x="17" y="25"/>
                  <a:pt x="7" y="46"/>
                  <a:pt x="7" y="46"/>
                </a:cubicBezTo>
                <a:cubicBezTo>
                  <a:pt x="7" y="47"/>
                  <a:pt x="0" y="48"/>
                  <a:pt x="0" y="49"/>
                </a:cubicBezTo>
                <a:cubicBezTo>
                  <a:pt x="0" y="59"/>
                  <a:pt x="0" y="67"/>
                  <a:pt x="0" y="77"/>
                </a:cubicBezTo>
                <a:cubicBezTo>
                  <a:pt x="7" y="75"/>
                  <a:pt x="11" y="81"/>
                  <a:pt x="26" y="81"/>
                </a:cubicBezTo>
                <a:cubicBezTo>
                  <a:pt x="31" y="81"/>
                  <a:pt x="38" y="80"/>
                  <a:pt x="43" y="79"/>
                </a:cubicBezTo>
                <a:cubicBezTo>
                  <a:pt x="57" y="78"/>
                  <a:pt x="57" y="78"/>
                  <a:pt x="57" y="78"/>
                </a:cubicBezTo>
                <a:cubicBezTo>
                  <a:pt x="59" y="78"/>
                  <a:pt x="61" y="75"/>
                  <a:pt x="61" y="72"/>
                </a:cubicBezTo>
                <a:cubicBezTo>
                  <a:pt x="60" y="70"/>
                  <a:pt x="59" y="68"/>
                  <a:pt x="57" y="67"/>
                </a:cubicBezTo>
                <a:cubicBezTo>
                  <a:pt x="59" y="67"/>
                  <a:pt x="59" y="67"/>
                  <a:pt x="59" y="67"/>
                </a:cubicBezTo>
                <a:cubicBezTo>
                  <a:pt x="62" y="67"/>
                  <a:pt x="64" y="64"/>
                  <a:pt x="63" y="61"/>
                </a:cubicBezTo>
                <a:cubicBezTo>
                  <a:pt x="63" y="58"/>
                  <a:pt x="61" y="56"/>
                  <a:pt x="59" y="56"/>
                </a:cubicBezTo>
                <a:cubicBezTo>
                  <a:pt x="60" y="56"/>
                  <a:pt x="60" y="56"/>
                  <a:pt x="60" y="56"/>
                </a:cubicBezTo>
                <a:cubicBezTo>
                  <a:pt x="63" y="55"/>
                  <a:pt x="65" y="53"/>
                  <a:pt x="65" y="50"/>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48" name="Freeform 18">
            <a:extLst>
              <a:ext uri="{FF2B5EF4-FFF2-40B4-BE49-F238E27FC236}">
                <a16:creationId xmlns:a16="http://schemas.microsoft.com/office/drawing/2014/main" xmlns="" id="{ADDE79CD-1431-4876-ABE7-E4EA9C9D9A1B}"/>
              </a:ext>
            </a:extLst>
          </p:cNvPr>
          <p:cNvSpPr>
            <a:spLocks/>
          </p:cNvSpPr>
          <p:nvPr/>
        </p:nvSpPr>
        <p:spPr bwMode="auto">
          <a:xfrm>
            <a:off x="4878018" y="4251798"/>
            <a:ext cx="320999" cy="276104"/>
          </a:xfrm>
          <a:custGeom>
            <a:avLst/>
            <a:gdLst>
              <a:gd name="T0" fmla="*/ 115 w 120"/>
              <a:gd name="T1" fmla="*/ 65 h 103"/>
              <a:gd name="T2" fmla="*/ 103 w 120"/>
              <a:gd name="T3" fmla="*/ 81 h 103"/>
              <a:gd name="T4" fmla="*/ 82 w 120"/>
              <a:gd name="T5" fmla="*/ 103 h 103"/>
              <a:gd name="T6" fmla="*/ 88 w 120"/>
              <a:gd name="T7" fmla="*/ 67 h 103"/>
              <a:gd name="T8" fmla="*/ 101 w 120"/>
              <a:gd name="T9" fmla="*/ 71 h 103"/>
              <a:gd name="T10" fmla="*/ 104 w 120"/>
              <a:gd name="T11" fmla="*/ 72 h 103"/>
              <a:gd name="T12" fmla="*/ 104 w 120"/>
              <a:gd name="T13" fmla="*/ 69 h 103"/>
              <a:gd name="T14" fmla="*/ 98 w 120"/>
              <a:gd name="T15" fmla="*/ 50 h 103"/>
              <a:gd name="T16" fmla="*/ 98 w 120"/>
              <a:gd name="T17" fmla="*/ 45 h 103"/>
              <a:gd name="T18" fmla="*/ 108 w 120"/>
              <a:gd name="T19" fmla="*/ 36 h 103"/>
              <a:gd name="T20" fmla="*/ 96 w 120"/>
              <a:gd name="T21" fmla="*/ 41 h 103"/>
              <a:gd name="T22" fmla="*/ 85 w 120"/>
              <a:gd name="T23" fmla="*/ 22 h 103"/>
              <a:gd name="T24" fmla="*/ 83 w 120"/>
              <a:gd name="T25" fmla="*/ 19 h 103"/>
              <a:gd name="T26" fmla="*/ 64 w 120"/>
              <a:gd name="T27" fmla="*/ 16 h 103"/>
              <a:gd name="T28" fmla="*/ 60 w 120"/>
              <a:gd name="T29" fmla="*/ 16 h 103"/>
              <a:gd name="T30" fmla="*/ 50 w 120"/>
              <a:gd name="T31" fmla="*/ 23 h 103"/>
              <a:gd name="T32" fmla="*/ 45 w 120"/>
              <a:gd name="T33" fmla="*/ 22 h 103"/>
              <a:gd name="T34" fmla="*/ 36 w 120"/>
              <a:gd name="T35" fmla="*/ 19 h 103"/>
              <a:gd name="T36" fmla="*/ 42 w 120"/>
              <a:gd name="T37" fmla="*/ 25 h 103"/>
              <a:gd name="T38" fmla="*/ 24 w 120"/>
              <a:gd name="T39" fmla="*/ 29 h 103"/>
              <a:gd name="T40" fmla="*/ 23 w 120"/>
              <a:gd name="T41" fmla="*/ 33 h 103"/>
              <a:gd name="T42" fmla="*/ 27 w 120"/>
              <a:gd name="T43" fmla="*/ 39 h 103"/>
              <a:gd name="T44" fmla="*/ 26 w 120"/>
              <a:gd name="T45" fmla="*/ 39 h 103"/>
              <a:gd name="T46" fmla="*/ 13 w 120"/>
              <a:gd name="T47" fmla="*/ 48 h 103"/>
              <a:gd name="T48" fmla="*/ 16 w 120"/>
              <a:gd name="T49" fmla="*/ 48 h 103"/>
              <a:gd name="T50" fmla="*/ 27 w 120"/>
              <a:gd name="T51" fmla="*/ 43 h 103"/>
              <a:gd name="T52" fmla="*/ 27 w 120"/>
              <a:gd name="T53" fmla="*/ 43 h 103"/>
              <a:gd name="T54" fmla="*/ 50 w 120"/>
              <a:gd name="T55" fmla="*/ 27 h 103"/>
              <a:gd name="T56" fmla="*/ 67 w 120"/>
              <a:gd name="T57" fmla="*/ 31 h 103"/>
              <a:gd name="T58" fmla="*/ 59 w 120"/>
              <a:gd name="T59" fmla="*/ 41 h 103"/>
              <a:gd name="T60" fmla="*/ 50 w 120"/>
              <a:gd name="T61" fmla="*/ 46 h 103"/>
              <a:gd name="T62" fmla="*/ 52 w 120"/>
              <a:gd name="T63" fmla="*/ 46 h 103"/>
              <a:gd name="T64" fmla="*/ 63 w 120"/>
              <a:gd name="T65" fmla="*/ 45 h 103"/>
              <a:gd name="T66" fmla="*/ 69 w 120"/>
              <a:gd name="T67" fmla="*/ 57 h 103"/>
              <a:gd name="T68" fmla="*/ 71 w 120"/>
              <a:gd name="T69" fmla="*/ 53 h 103"/>
              <a:gd name="T70" fmla="*/ 67 w 120"/>
              <a:gd name="T71" fmla="*/ 43 h 103"/>
              <a:gd name="T72" fmla="*/ 67 w 120"/>
              <a:gd name="T73" fmla="*/ 43 h 103"/>
              <a:gd name="T74" fmla="*/ 79 w 120"/>
              <a:gd name="T75" fmla="*/ 35 h 103"/>
              <a:gd name="T76" fmla="*/ 79 w 120"/>
              <a:gd name="T77" fmla="*/ 35 h 103"/>
              <a:gd name="T78" fmla="*/ 89 w 120"/>
              <a:gd name="T79" fmla="*/ 50 h 103"/>
              <a:gd name="T80" fmla="*/ 81 w 120"/>
              <a:gd name="T81" fmla="*/ 54 h 103"/>
              <a:gd name="T82" fmla="*/ 89 w 120"/>
              <a:gd name="T83" fmla="*/ 54 h 103"/>
              <a:gd name="T84" fmla="*/ 91 w 120"/>
              <a:gd name="T85" fmla="*/ 60 h 103"/>
              <a:gd name="T86" fmla="*/ 86 w 120"/>
              <a:gd name="T87" fmla="*/ 64 h 103"/>
              <a:gd name="T88" fmla="*/ 78 w 120"/>
              <a:gd name="T89" fmla="*/ 103 h 103"/>
              <a:gd name="T90" fmla="*/ 71 w 120"/>
              <a:gd name="T91" fmla="*/ 82 h 103"/>
              <a:gd name="T92" fmla="*/ 52 w 120"/>
              <a:gd name="T93" fmla="*/ 59 h 103"/>
              <a:gd name="T94" fmla="*/ 30 w 120"/>
              <a:gd name="T95" fmla="*/ 59 h 103"/>
              <a:gd name="T96" fmla="*/ 0 w 120"/>
              <a:gd name="T97" fmla="*/ 43 h 103"/>
              <a:gd name="T98" fmla="*/ 31 w 120"/>
              <a:gd name="T99" fmla="*/ 10 h 103"/>
              <a:gd name="T100" fmla="*/ 48 w 120"/>
              <a:gd name="T101" fmla="*/ 1 h 103"/>
              <a:gd name="T102" fmla="*/ 68 w 120"/>
              <a:gd name="T103" fmla="*/ 0 h 103"/>
              <a:gd name="T104" fmla="*/ 85 w 120"/>
              <a:gd name="T105" fmla="*/ 5 h 103"/>
              <a:gd name="T106" fmla="*/ 117 w 120"/>
              <a:gd name="T107" fmla="*/ 35 h 103"/>
              <a:gd name="T108" fmla="*/ 120 w 120"/>
              <a:gd name="T10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03">
                <a:moveTo>
                  <a:pt x="120" y="51"/>
                </a:moveTo>
                <a:cubicBezTo>
                  <a:pt x="120" y="57"/>
                  <a:pt x="118" y="61"/>
                  <a:pt x="115" y="65"/>
                </a:cubicBezTo>
                <a:cubicBezTo>
                  <a:pt x="114" y="72"/>
                  <a:pt x="109" y="78"/>
                  <a:pt x="103" y="81"/>
                </a:cubicBezTo>
                <a:cubicBezTo>
                  <a:pt x="103" y="81"/>
                  <a:pt x="103" y="81"/>
                  <a:pt x="103" y="81"/>
                </a:cubicBezTo>
                <a:cubicBezTo>
                  <a:pt x="95" y="86"/>
                  <a:pt x="90" y="93"/>
                  <a:pt x="89" y="103"/>
                </a:cubicBezTo>
                <a:cubicBezTo>
                  <a:pt x="82" y="103"/>
                  <a:pt x="82" y="103"/>
                  <a:pt x="82" y="103"/>
                </a:cubicBezTo>
                <a:cubicBezTo>
                  <a:pt x="82" y="81"/>
                  <a:pt x="82" y="81"/>
                  <a:pt x="82" y="81"/>
                </a:cubicBezTo>
                <a:cubicBezTo>
                  <a:pt x="82" y="74"/>
                  <a:pt x="84" y="70"/>
                  <a:pt x="88" y="67"/>
                </a:cubicBezTo>
                <a:cubicBezTo>
                  <a:pt x="90" y="66"/>
                  <a:pt x="91" y="65"/>
                  <a:pt x="93" y="64"/>
                </a:cubicBezTo>
                <a:cubicBezTo>
                  <a:pt x="96" y="65"/>
                  <a:pt x="99" y="67"/>
                  <a:pt x="101" y="71"/>
                </a:cubicBezTo>
                <a:cubicBezTo>
                  <a:pt x="101" y="71"/>
                  <a:pt x="102" y="72"/>
                  <a:pt x="103" y="72"/>
                </a:cubicBezTo>
                <a:cubicBezTo>
                  <a:pt x="103" y="72"/>
                  <a:pt x="103" y="72"/>
                  <a:pt x="104" y="72"/>
                </a:cubicBezTo>
                <a:cubicBezTo>
                  <a:pt x="105" y="71"/>
                  <a:pt x="105" y="70"/>
                  <a:pt x="104" y="69"/>
                </a:cubicBezTo>
                <a:cubicBezTo>
                  <a:pt x="104" y="69"/>
                  <a:pt x="104" y="69"/>
                  <a:pt x="104" y="69"/>
                </a:cubicBezTo>
                <a:cubicBezTo>
                  <a:pt x="102" y="65"/>
                  <a:pt x="99" y="62"/>
                  <a:pt x="96" y="61"/>
                </a:cubicBezTo>
                <a:cubicBezTo>
                  <a:pt x="97" y="58"/>
                  <a:pt x="98" y="54"/>
                  <a:pt x="98" y="50"/>
                </a:cubicBezTo>
                <a:cubicBezTo>
                  <a:pt x="98" y="50"/>
                  <a:pt x="98" y="50"/>
                  <a:pt x="98" y="50"/>
                </a:cubicBezTo>
                <a:cubicBezTo>
                  <a:pt x="98" y="48"/>
                  <a:pt x="98" y="47"/>
                  <a:pt x="98" y="45"/>
                </a:cubicBezTo>
                <a:cubicBezTo>
                  <a:pt x="102" y="44"/>
                  <a:pt x="106" y="42"/>
                  <a:pt x="108" y="39"/>
                </a:cubicBezTo>
                <a:cubicBezTo>
                  <a:pt x="109" y="38"/>
                  <a:pt x="109" y="37"/>
                  <a:pt x="108" y="36"/>
                </a:cubicBezTo>
                <a:cubicBezTo>
                  <a:pt x="107" y="35"/>
                  <a:pt x="106" y="35"/>
                  <a:pt x="105" y="36"/>
                </a:cubicBezTo>
                <a:cubicBezTo>
                  <a:pt x="103" y="39"/>
                  <a:pt x="100" y="41"/>
                  <a:pt x="96" y="41"/>
                </a:cubicBezTo>
                <a:cubicBezTo>
                  <a:pt x="93" y="36"/>
                  <a:pt x="88" y="32"/>
                  <a:pt x="81" y="31"/>
                </a:cubicBezTo>
                <a:cubicBezTo>
                  <a:pt x="82" y="28"/>
                  <a:pt x="83" y="24"/>
                  <a:pt x="85" y="22"/>
                </a:cubicBezTo>
                <a:cubicBezTo>
                  <a:pt x="86" y="21"/>
                  <a:pt x="86" y="20"/>
                  <a:pt x="85" y="19"/>
                </a:cubicBezTo>
                <a:cubicBezTo>
                  <a:pt x="85" y="18"/>
                  <a:pt x="83" y="18"/>
                  <a:pt x="83" y="19"/>
                </a:cubicBezTo>
                <a:cubicBezTo>
                  <a:pt x="80" y="22"/>
                  <a:pt x="78" y="26"/>
                  <a:pt x="77" y="31"/>
                </a:cubicBezTo>
                <a:cubicBezTo>
                  <a:pt x="69" y="30"/>
                  <a:pt x="64" y="23"/>
                  <a:pt x="64" y="16"/>
                </a:cubicBezTo>
                <a:cubicBezTo>
                  <a:pt x="64" y="14"/>
                  <a:pt x="63" y="14"/>
                  <a:pt x="62" y="14"/>
                </a:cubicBezTo>
                <a:cubicBezTo>
                  <a:pt x="60" y="14"/>
                  <a:pt x="60" y="14"/>
                  <a:pt x="60" y="16"/>
                </a:cubicBezTo>
                <a:cubicBezTo>
                  <a:pt x="60" y="17"/>
                  <a:pt x="60" y="18"/>
                  <a:pt x="60" y="19"/>
                </a:cubicBezTo>
                <a:cubicBezTo>
                  <a:pt x="57" y="22"/>
                  <a:pt x="54" y="23"/>
                  <a:pt x="50" y="23"/>
                </a:cubicBezTo>
                <a:cubicBezTo>
                  <a:pt x="48" y="23"/>
                  <a:pt x="46" y="23"/>
                  <a:pt x="45" y="22"/>
                </a:cubicBezTo>
                <a:cubicBezTo>
                  <a:pt x="45" y="22"/>
                  <a:pt x="45" y="22"/>
                  <a:pt x="45" y="22"/>
                </a:cubicBezTo>
                <a:cubicBezTo>
                  <a:pt x="43" y="21"/>
                  <a:pt x="41" y="20"/>
                  <a:pt x="39" y="19"/>
                </a:cubicBezTo>
                <a:cubicBezTo>
                  <a:pt x="38" y="18"/>
                  <a:pt x="37" y="18"/>
                  <a:pt x="36" y="19"/>
                </a:cubicBezTo>
                <a:cubicBezTo>
                  <a:pt x="35" y="19"/>
                  <a:pt x="35" y="21"/>
                  <a:pt x="36" y="22"/>
                </a:cubicBezTo>
                <a:cubicBezTo>
                  <a:pt x="38" y="23"/>
                  <a:pt x="40" y="24"/>
                  <a:pt x="42" y="25"/>
                </a:cubicBezTo>
                <a:cubicBezTo>
                  <a:pt x="41" y="30"/>
                  <a:pt x="38" y="35"/>
                  <a:pt x="34" y="37"/>
                </a:cubicBezTo>
                <a:cubicBezTo>
                  <a:pt x="32" y="34"/>
                  <a:pt x="28" y="31"/>
                  <a:pt x="24" y="29"/>
                </a:cubicBezTo>
                <a:cubicBezTo>
                  <a:pt x="23" y="29"/>
                  <a:pt x="22" y="30"/>
                  <a:pt x="21" y="31"/>
                </a:cubicBezTo>
                <a:cubicBezTo>
                  <a:pt x="21" y="32"/>
                  <a:pt x="22" y="33"/>
                  <a:pt x="23" y="33"/>
                </a:cubicBezTo>
                <a:cubicBezTo>
                  <a:pt x="26" y="34"/>
                  <a:pt x="29" y="36"/>
                  <a:pt x="30" y="39"/>
                </a:cubicBezTo>
                <a:cubicBezTo>
                  <a:pt x="29" y="39"/>
                  <a:pt x="28" y="39"/>
                  <a:pt x="27" y="39"/>
                </a:cubicBezTo>
                <a:cubicBezTo>
                  <a:pt x="27" y="39"/>
                  <a:pt x="27" y="39"/>
                  <a:pt x="27" y="39"/>
                </a:cubicBezTo>
                <a:cubicBezTo>
                  <a:pt x="26" y="39"/>
                  <a:pt x="26" y="39"/>
                  <a:pt x="26" y="39"/>
                </a:cubicBezTo>
                <a:cubicBezTo>
                  <a:pt x="21" y="39"/>
                  <a:pt x="16" y="41"/>
                  <a:pt x="13" y="45"/>
                </a:cubicBezTo>
                <a:cubicBezTo>
                  <a:pt x="12" y="46"/>
                  <a:pt x="12" y="47"/>
                  <a:pt x="13" y="48"/>
                </a:cubicBezTo>
                <a:cubicBezTo>
                  <a:pt x="13" y="48"/>
                  <a:pt x="14" y="48"/>
                  <a:pt x="14" y="48"/>
                </a:cubicBezTo>
                <a:cubicBezTo>
                  <a:pt x="15" y="48"/>
                  <a:pt x="15" y="48"/>
                  <a:pt x="16" y="48"/>
                </a:cubicBezTo>
                <a:cubicBezTo>
                  <a:pt x="18" y="45"/>
                  <a:pt x="22" y="43"/>
                  <a:pt x="26" y="43"/>
                </a:cubicBezTo>
                <a:cubicBezTo>
                  <a:pt x="27" y="43"/>
                  <a:pt x="27" y="43"/>
                  <a:pt x="27" y="43"/>
                </a:cubicBezTo>
                <a:cubicBezTo>
                  <a:pt x="27" y="43"/>
                  <a:pt x="27" y="43"/>
                  <a:pt x="27" y="43"/>
                </a:cubicBezTo>
                <a:cubicBezTo>
                  <a:pt x="27" y="43"/>
                  <a:pt x="27" y="43"/>
                  <a:pt x="27" y="43"/>
                </a:cubicBezTo>
                <a:cubicBezTo>
                  <a:pt x="36" y="43"/>
                  <a:pt x="44" y="36"/>
                  <a:pt x="46" y="27"/>
                </a:cubicBezTo>
                <a:cubicBezTo>
                  <a:pt x="47" y="27"/>
                  <a:pt x="49" y="27"/>
                  <a:pt x="50" y="27"/>
                </a:cubicBezTo>
                <a:cubicBezTo>
                  <a:pt x="54" y="27"/>
                  <a:pt x="58" y="26"/>
                  <a:pt x="61" y="24"/>
                </a:cubicBezTo>
                <a:cubicBezTo>
                  <a:pt x="63" y="26"/>
                  <a:pt x="64" y="29"/>
                  <a:pt x="67" y="31"/>
                </a:cubicBezTo>
                <a:cubicBezTo>
                  <a:pt x="64" y="34"/>
                  <a:pt x="63" y="37"/>
                  <a:pt x="63" y="41"/>
                </a:cubicBezTo>
                <a:cubicBezTo>
                  <a:pt x="62" y="41"/>
                  <a:pt x="61" y="41"/>
                  <a:pt x="59" y="41"/>
                </a:cubicBezTo>
                <a:cubicBezTo>
                  <a:pt x="56" y="41"/>
                  <a:pt x="53" y="41"/>
                  <a:pt x="50" y="43"/>
                </a:cubicBezTo>
                <a:cubicBezTo>
                  <a:pt x="49" y="43"/>
                  <a:pt x="49" y="45"/>
                  <a:pt x="50" y="46"/>
                </a:cubicBezTo>
                <a:cubicBezTo>
                  <a:pt x="50" y="46"/>
                  <a:pt x="51" y="47"/>
                  <a:pt x="51" y="47"/>
                </a:cubicBezTo>
                <a:cubicBezTo>
                  <a:pt x="52" y="47"/>
                  <a:pt x="52" y="47"/>
                  <a:pt x="52" y="46"/>
                </a:cubicBezTo>
                <a:cubicBezTo>
                  <a:pt x="55" y="45"/>
                  <a:pt x="57" y="45"/>
                  <a:pt x="59" y="45"/>
                </a:cubicBezTo>
                <a:cubicBezTo>
                  <a:pt x="61" y="45"/>
                  <a:pt x="62" y="45"/>
                  <a:pt x="63" y="45"/>
                </a:cubicBezTo>
                <a:cubicBezTo>
                  <a:pt x="63" y="49"/>
                  <a:pt x="65" y="53"/>
                  <a:pt x="68" y="56"/>
                </a:cubicBezTo>
                <a:cubicBezTo>
                  <a:pt x="68" y="57"/>
                  <a:pt x="69" y="57"/>
                  <a:pt x="69" y="57"/>
                </a:cubicBezTo>
                <a:cubicBezTo>
                  <a:pt x="70" y="57"/>
                  <a:pt x="70" y="57"/>
                  <a:pt x="71" y="56"/>
                </a:cubicBezTo>
                <a:cubicBezTo>
                  <a:pt x="72" y="56"/>
                  <a:pt x="72" y="54"/>
                  <a:pt x="71" y="53"/>
                </a:cubicBezTo>
                <a:cubicBezTo>
                  <a:pt x="71" y="53"/>
                  <a:pt x="71" y="53"/>
                  <a:pt x="71" y="53"/>
                </a:cubicBezTo>
                <a:cubicBezTo>
                  <a:pt x="68" y="51"/>
                  <a:pt x="67" y="47"/>
                  <a:pt x="67" y="43"/>
                </a:cubicBezTo>
                <a:cubicBezTo>
                  <a:pt x="67" y="43"/>
                  <a:pt x="67" y="43"/>
                  <a:pt x="67" y="43"/>
                </a:cubicBezTo>
                <a:cubicBezTo>
                  <a:pt x="67" y="43"/>
                  <a:pt x="67" y="43"/>
                  <a:pt x="67" y="43"/>
                </a:cubicBezTo>
                <a:cubicBezTo>
                  <a:pt x="67" y="39"/>
                  <a:pt x="68" y="36"/>
                  <a:pt x="70" y="33"/>
                </a:cubicBezTo>
                <a:cubicBezTo>
                  <a:pt x="73" y="34"/>
                  <a:pt x="76" y="35"/>
                  <a:pt x="79" y="35"/>
                </a:cubicBezTo>
                <a:cubicBezTo>
                  <a:pt x="79" y="35"/>
                  <a:pt x="79" y="35"/>
                  <a:pt x="79" y="35"/>
                </a:cubicBezTo>
                <a:cubicBezTo>
                  <a:pt x="79" y="35"/>
                  <a:pt x="79" y="35"/>
                  <a:pt x="79" y="35"/>
                </a:cubicBezTo>
                <a:cubicBezTo>
                  <a:pt x="87" y="35"/>
                  <a:pt x="94" y="42"/>
                  <a:pt x="94" y="50"/>
                </a:cubicBezTo>
                <a:cubicBezTo>
                  <a:pt x="93" y="50"/>
                  <a:pt x="91" y="50"/>
                  <a:pt x="89" y="50"/>
                </a:cubicBezTo>
                <a:cubicBezTo>
                  <a:pt x="87" y="50"/>
                  <a:pt x="84" y="50"/>
                  <a:pt x="82" y="51"/>
                </a:cubicBezTo>
                <a:cubicBezTo>
                  <a:pt x="81" y="51"/>
                  <a:pt x="81" y="53"/>
                  <a:pt x="81" y="54"/>
                </a:cubicBezTo>
                <a:cubicBezTo>
                  <a:pt x="81" y="55"/>
                  <a:pt x="83" y="55"/>
                  <a:pt x="84" y="55"/>
                </a:cubicBezTo>
                <a:cubicBezTo>
                  <a:pt x="86" y="54"/>
                  <a:pt x="87" y="54"/>
                  <a:pt x="89" y="54"/>
                </a:cubicBezTo>
                <a:cubicBezTo>
                  <a:pt x="91" y="54"/>
                  <a:pt x="92" y="54"/>
                  <a:pt x="94" y="54"/>
                </a:cubicBezTo>
                <a:cubicBezTo>
                  <a:pt x="93" y="57"/>
                  <a:pt x="92" y="58"/>
                  <a:pt x="91" y="60"/>
                </a:cubicBezTo>
                <a:cubicBezTo>
                  <a:pt x="91" y="60"/>
                  <a:pt x="91" y="60"/>
                  <a:pt x="91" y="60"/>
                </a:cubicBezTo>
                <a:cubicBezTo>
                  <a:pt x="89" y="62"/>
                  <a:pt x="88" y="63"/>
                  <a:pt x="86" y="64"/>
                </a:cubicBezTo>
                <a:cubicBezTo>
                  <a:pt x="80" y="67"/>
                  <a:pt x="78" y="73"/>
                  <a:pt x="78" y="81"/>
                </a:cubicBezTo>
                <a:cubicBezTo>
                  <a:pt x="78" y="103"/>
                  <a:pt x="78" y="103"/>
                  <a:pt x="78" y="103"/>
                </a:cubicBezTo>
                <a:cubicBezTo>
                  <a:pt x="71" y="103"/>
                  <a:pt x="71" y="103"/>
                  <a:pt x="71" y="103"/>
                </a:cubicBezTo>
                <a:cubicBezTo>
                  <a:pt x="71" y="82"/>
                  <a:pt x="71" y="82"/>
                  <a:pt x="71" y="82"/>
                </a:cubicBezTo>
                <a:cubicBezTo>
                  <a:pt x="71" y="74"/>
                  <a:pt x="66" y="67"/>
                  <a:pt x="60" y="65"/>
                </a:cubicBezTo>
                <a:cubicBezTo>
                  <a:pt x="57" y="64"/>
                  <a:pt x="54" y="62"/>
                  <a:pt x="52" y="59"/>
                </a:cubicBezTo>
                <a:cubicBezTo>
                  <a:pt x="49" y="61"/>
                  <a:pt x="45" y="63"/>
                  <a:pt x="41" y="63"/>
                </a:cubicBezTo>
                <a:cubicBezTo>
                  <a:pt x="37" y="63"/>
                  <a:pt x="33" y="61"/>
                  <a:pt x="30" y="59"/>
                </a:cubicBezTo>
                <a:cubicBezTo>
                  <a:pt x="27" y="61"/>
                  <a:pt x="23" y="62"/>
                  <a:pt x="20" y="62"/>
                </a:cubicBezTo>
                <a:cubicBezTo>
                  <a:pt x="9" y="62"/>
                  <a:pt x="0" y="54"/>
                  <a:pt x="0" y="43"/>
                </a:cubicBezTo>
                <a:cubicBezTo>
                  <a:pt x="0" y="35"/>
                  <a:pt x="5" y="28"/>
                  <a:pt x="12" y="25"/>
                </a:cubicBezTo>
                <a:cubicBezTo>
                  <a:pt x="14" y="16"/>
                  <a:pt x="21" y="10"/>
                  <a:pt x="31" y="10"/>
                </a:cubicBezTo>
                <a:cubicBezTo>
                  <a:pt x="31" y="10"/>
                  <a:pt x="32" y="10"/>
                  <a:pt x="32" y="10"/>
                </a:cubicBezTo>
                <a:cubicBezTo>
                  <a:pt x="35" y="4"/>
                  <a:pt x="41" y="1"/>
                  <a:pt x="48" y="1"/>
                </a:cubicBezTo>
                <a:cubicBezTo>
                  <a:pt x="51" y="1"/>
                  <a:pt x="54" y="2"/>
                  <a:pt x="57" y="3"/>
                </a:cubicBezTo>
                <a:cubicBezTo>
                  <a:pt x="60" y="1"/>
                  <a:pt x="64" y="0"/>
                  <a:pt x="68" y="0"/>
                </a:cubicBezTo>
                <a:cubicBezTo>
                  <a:pt x="73" y="0"/>
                  <a:pt x="77" y="2"/>
                  <a:pt x="81" y="5"/>
                </a:cubicBezTo>
                <a:cubicBezTo>
                  <a:pt x="82" y="5"/>
                  <a:pt x="84" y="5"/>
                  <a:pt x="85" y="5"/>
                </a:cubicBezTo>
                <a:cubicBezTo>
                  <a:pt x="93" y="5"/>
                  <a:pt x="100" y="10"/>
                  <a:pt x="103" y="16"/>
                </a:cubicBezTo>
                <a:cubicBezTo>
                  <a:pt x="111" y="19"/>
                  <a:pt x="117" y="26"/>
                  <a:pt x="117" y="35"/>
                </a:cubicBezTo>
                <a:cubicBezTo>
                  <a:pt x="117" y="36"/>
                  <a:pt x="116" y="38"/>
                  <a:pt x="116" y="40"/>
                </a:cubicBezTo>
                <a:cubicBezTo>
                  <a:pt x="118" y="43"/>
                  <a:pt x="120" y="47"/>
                  <a:pt x="120" y="51"/>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41">
            <a:extLst>
              <a:ext uri="{FF2B5EF4-FFF2-40B4-BE49-F238E27FC236}">
                <a16:creationId xmlns:a16="http://schemas.microsoft.com/office/drawing/2014/main" xmlns="" id="{B0A01501-C746-4C5A-B693-D187F9BA888F}"/>
              </a:ext>
            </a:extLst>
          </p:cNvPr>
          <p:cNvSpPr>
            <a:spLocks noEditPoints="1"/>
          </p:cNvSpPr>
          <p:nvPr/>
        </p:nvSpPr>
        <p:spPr bwMode="auto">
          <a:xfrm>
            <a:off x="603070" y="3431176"/>
            <a:ext cx="274947" cy="252199"/>
          </a:xfrm>
          <a:custGeom>
            <a:avLst/>
            <a:gdLst>
              <a:gd name="T0" fmla="*/ 1262 w 1300"/>
              <a:gd name="T1" fmla="*/ 1065 h 1192"/>
              <a:gd name="T2" fmla="*/ 728 w 1300"/>
              <a:gd name="T3" fmla="*/ 70 h 1192"/>
              <a:gd name="T4" fmla="*/ 590 w 1300"/>
              <a:gd name="T5" fmla="*/ 69 h 1192"/>
              <a:gd name="T6" fmla="*/ 38 w 1300"/>
              <a:gd name="T7" fmla="*/ 1066 h 1192"/>
              <a:gd name="T8" fmla="*/ 112 w 1300"/>
              <a:gd name="T9" fmla="*/ 1192 h 1192"/>
              <a:gd name="T10" fmla="*/ 1186 w 1300"/>
              <a:gd name="T11" fmla="*/ 1192 h 1192"/>
              <a:gd name="T12" fmla="*/ 1262 w 1300"/>
              <a:gd name="T13" fmla="*/ 1065 h 1192"/>
              <a:gd name="T14" fmla="*/ 707 w 1300"/>
              <a:gd name="T15" fmla="*/ 360 h 1192"/>
              <a:gd name="T16" fmla="*/ 691 w 1300"/>
              <a:gd name="T17" fmla="*/ 906 h 1192"/>
              <a:gd name="T18" fmla="*/ 614 w 1300"/>
              <a:gd name="T19" fmla="*/ 906 h 1192"/>
              <a:gd name="T20" fmla="*/ 598 w 1300"/>
              <a:gd name="T21" fmla="*/ 360 h 1192"/>
              <a:gd name="T22" fmla="*/ 707 w 1300"/>
              <a:gd name="T23" fmla="*/ 360 h 1192"/>
              <a:gd name="T24" fmla="*/ 651 w 1300"/>
              <a:gd name="T25" fmla="*/ 1137 h 1192"/>
              <a:gd name="T26" fmla="*/ 585 w 1300"/>
              <a:gd name="T27" fmla="*/ 1067 h 1192"/>
              <a:gd name="T28" fmla="*/ 653 w 1300"/>
              <a:gd name="T29" fmla="*/ 996 h 1192"/>
              <a:gd name="T30" fmla="*/ 719 w 1300"/>
              <a:gd name="T31" fmla="*/ 1067 h 1192"/>
              <a:gd name="T32" fmla="*/ 651 w 1300"/>
              <a:gd name="T33" fmla="*/ 113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0" h="1192">
                <a:moveTo>
                  <a:pt x="1262" y="1065"/>
                </a:moveTo>
                <a:cubicBezTo>
                  <a:pt x="728" y="70"/>
                  <a:pt x="728" y="70"/>
                  <a:pt x="728" y="70"/>
                </a:cubicBezTo>
                <a:cubicBezTo>
                  <a:pt x="690" y="0"/>
                  <a:pt x="628" y="0"/>
                  <a:pt x="590" y="69"/>
                </a:cubicBezTo>
                <a:cubicBezTo>
                  <a:pt x="38" y="1066"/>
                  <a:pt x="38" y="1066"/>
                  <a:pt x="38" y="1066"/>
                </a:cubicBezTo>
                <a:cubicBezTo>
                  <a:pt x="0" y="1135"/>
                  <a:pt x="33" y="1192"/>
                  <a:pt x="112" y="1192"/>
                </a:cubicBezTo>
                <a:cubicBezTo>
                  <a:pt x="1186" y="1192"/>
                  <a:pt x="1186" y="1192"/>
                  <a:pt x="1186" y="1192"/>
                </a:cubicBezTo>
                <a:cubicBezTo>
                  <a:pt x="1266" y="1192"/>
                  <a:pt x="1300" y="1135"/>
                  <a:pt x="1262" y="1065"/>
                </a:cubicBezTo>
                <a:close/>
                <a:moveTo>
                  <a:pt x="707" y="360"/>
                </a:moveTo>
                <a:cubicBezTo>
                  <a:pt x="691" y="906"/>
                  <a:pt x="691" y="906"/>
                  <a:pt x="691" y="906"/>
                </a:cubicBezTo>
                <a:cubicBezTo>
                  <a:pt x="614" y="906"/>
                  <a:pt x="614" y="906"/>
                  <a:pt x="614" y="906"/>
                </a:cubicBezTo>
                <a:cubicBezTo>
                  <a:pt x="598" y="360"/>
                  <a:pt x="598" y="360"/>
                  <a:pt x="598" y="360"/>
                </a:cubicBezTo>
                <a:lnTo>
                  <a:pt x="707" y="360"/>
                </a:lnTo>
                <a:close/>
                <a:moveTo>
                  <a:pt x="651" y="1137"/>
                </a:moveTo>
                <a:cubicBezTo>
                  <a:pt x="612" y="1137"/>
                  <a:pt x="585" y="1106"/>
                  <a:pt x="585" y="1067"/>
                </a:cubicBezTo>
                <a:cubicBezTo>
                  <a:pt x="585" y="1026"/>
                  <a:pt x="614" y="996"/>
                  <a:pt x="653" y="996"/>
                </a:cubicBezTo>
                <a:cubicBezTo>
                  <a:pt x="693" y="996"/>
                  <a:pt x="719" y="1026"/>
                  <a:pt x="719" y="1067"/>
                </a:cubicBezTo>
                <a:cubicBezTo>
                  <a:pt x="719" y="1106"/>
                  <a:pt x="693" y="1137"/>
                  <a:pt x="651" y="1137"/>
                </a:cubicBezTo>
                <a:close/>
              </a:path>
            </a:pathLst>
          </a:custGeom>
          <a:solidFill>
            <a:srgbClr val="1AADD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126">
            <a:extLst>
              <a:ext uri="{FF2B5EF4-FFF2-40B4-BE49-F238E27FC236}">
                <a16:creationId xmlns:a16="http://schemas.microsoft.com/office/drawing/2014/main" xmlns="" id="{6DC8A6D0-12E2-4D10-8A29-91F30741B0F1}"/>
              </a:ext>
            </a:extLst>
          </p:cNvPr>
          <p:cNvSpPr>
            <a:spLocks/>
          </p:cNvSpPr>
          <p:nvPr/>
        </p:nvSpPr>
        <p:spPr bwMode="auto">
          <a:xfrm>
            <a:off x="595086" y="1718156"/>
            <a:ext cx="275772" cy="297259"/>
          </a:xfrm>
          <a:custGeom>
            <a:avLst/>
            <a:gdLst>
              <a:gd name="T0" fmla="*/ 937 w 1016"/>
              <a:gd name="T1" fmla="*/ 652 h 1095"/>
              <a:gd name="T2" fmla="*/ 773 w 1016"/>
              <a:gd name="T3" fmla="*/ 689 h 1095"/>
              <a:gd name="T4" fmla="*/ 655 w 1016"/>
              <a:gd name="T5" fmla="*/ 621 h 1095"/>
              <a:gd name="T6" fmla="*/ 673 w 1016"/>
              <a:gd name="T7" fmla="*/ 547 h 1095"/>
              <a:gd name="T8" fmla="*/ 655 w 1016"/>
              <a:gd name="T9" fmla="*/ 473 h 1095"/>
              <a:gd name="T10" fmla="*/ 773 w 1016"/>
              <a:gd name="T11" fmla="*/ 405 h 1095"/>
              <a:gd name="T12" fmla="*/ 937 w 1016"/>
              <a:gd name="T13" fmla="*/ 442 h 1095"/>
              <a:gd name="T14" fmla="*/ 982 w 1016"/>
              <a:gd name="T15" fmla="*/ 273 h 1095"/>
              <a:gd name="T16" fmla="*/ 813 w 1016"/>
              <a:gd name="T17" fmla="*/ 228 h 1095"/>
              <a:gd name="T18" fmla="*/ 763 w 1016"/>
              <a:gd name="T19" fmla="*/ 388 h 1095"/>
              <a:gd name="T20" fmla="*/ 645 w 1016"/>
              <a:gd name="T21" fmla="*/ 456 h 1095"/>
              <a:gd name="T22" fmla="*/ 518 w 1016"/>
              <a:gd name="T23" fmla="*/ 382 h 1095"/>
              <a:gd name="T24" fmla="*/ 518 w 1016"/>
              <a:gd name="T25" fmla="*/ 247 h 1095"/>
              <a:gd name="T26" fmla="*/ 632 w 1016"/>
              <a:gd name="T27" fmla="*/ 124 h 1095"/>
              <a:gd name="T28" fmla="*/ 508 w 1016"/>
              <a:gd name="T29" fmla="*/ 0 h 1095"/>
              <a:gd name="T30" fmla="*/ 384 w 1016"/>
              <a:gd name="T31" fmla="*/ 124 h 1095"/>
              <a:gd name="T32" fmla="*/ 498 w 1016"/>
              <a:gd name="T33" fmla="*/ 247 h 1095"/>
              <a:gd name="T34" fmla="*/ 498 w 1016"/>
              <a:gd name="T35" fmla="*/ 382 h 1095"/>
              <a:gd name="T36" fmla="*/ 370 w 1016"/>
              <a:gd name="T37" fmla="*/ 456 h 1095"/>
              <a:gd name="T38" fmla="*/ 253 w 1016"/>
              <a:gd name="T39" fmla="*/ 388 h 1095"/>
              <a:gd name="T40" fmla="*/ 203 w 1016"/>
              <a:gd name="T41" fmla="*/ 228 h 1095"/>
              <a:gd name="T42" fmla="*/ 34 w 1016"/>
              <a:gd name="T43" fmla="*/ 273 h 1095"/>
              <a:gd name="T44" fmla="*/ 79 w 1016"/>
              <a:gd name="T45" fmla="*/ 442 h 1095"/>
              <a:gd name="T46" fmla="*/ 243 w 1016"/>
              <a:gd name="T47" fmla="*/ 406 h 1095"/>
              <a:gd name="T48" fmla="*/ 360 w 1016"/>
              <a:gd name="T49" fmla="*/ 473 h 1095"/>
              <a:gd name="T50" fmla="*/ 343 w 1016"/>
              <a:gd name="T51" fmla="*/ 547 h 1095"/>
              <a:gd name="T52" fmla="*/ 360 w 1016"/>
              <a:gd name="T53" fmla="*/ 621 h 1095"/>
              <a:gd name="T54" fmla="*/ 243 w 1016"/>
              <a:gd name="T55" fmla="*/ 689 h 1095"/>
              <a:gd name="T56" fmla="*/ 79 w 1016"/>
              <a:gd name="T57" fmla="*/ 652 h 1095"/>
              <a:gd name="T58" fmla="*/ 34 w 1016"/>
              <a:gd name="T59" fmla="*/ 821 h 1095"/>
              <a:gd name="T60" fmla="*/ 203 w 1016"/>
              <a:gd name="T61" fmla="*/ 866 h 1095"/>
              <a:gd name="T62" fmla="*/ 253 w 1016"/>
              <a:gd name="T63" fmla="*/ 706 h 1095"/>
              <a:gd name="T64" fmla="*/ 370 w 1016"/>
              <a:gd name="T65" fmla="*/ 638 h 1095"/>
              <a:gd name="T66" fmla="*/ 498 w 1016"/>
              <a:gd name="T67" fmla="*/ 712 h 1095"/>
              <a:gd name="T68" fmla="*/ 498 w 1016"/>
              <a:gd name="T69" fmla="*/ 848 h 1095"/>
              <a:gd name="T70" fmla="*/ 384 w 1016"/>
              <a:gd name="T71" fmla="*/ 971 h 1095"/>
              <a:gd name="T72" fmla="*/ 508 w 1016"/>
              <a:gd name="T73" fmla="*/ 1095 h 1095"/>
              <a:gd name="T74" fmla="*/ 632 w 1016"/>
              <a:gd name="T75" fmla="*/ 971 h 1095"/>
              <a:gd name="T76" fmla="*/ 518 w 1016"/>
              <a:gd name="T77" fmla="*/ 848 h 1095"/>
              <a:gd name="T78" fmla="*/ 518 w 1016"/>
              <a:gd name="T79" fmla="*/ 712 h 1095"/>
              <a:gd name="T80" fmla="*/ 646 w 1016"/>
              <a:gd name="T81" fmla="*/ 638 h 1095"/>
              <a:gd name="T82" fmla="*/ 763 w 1016"/>
              <a:gd name="T83" fmla="*/ 706 h 1095"/>
              <a:gd name="T84" fmla="*/ 813 w 1016"/>
              <a:gd name="T85" fmla="*/ 866 h 1095"/>
              <a:gd name="T86" fmla="*/ 982 w 1016"/>
              <a:gd name="T87" fmla="*/ 821 h 1095"/>
              <a:gd name="T88" fmla="*/ 937 w 1016"/>
              <a:gd name="T89" fmla="*/ 65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 h="1095">
                <a:moveTo>
                  <a:pt x="937" y="652"/>
                </a:moveTo>
                <a:cubicBezTo>
                  <a:pt x="880" y="619"/>
                  <a:pt x="809" y="636"/>
                  <a:pt x="773" y="689"/>
                </a:cubicBezTo>
                <a:cubicBezTo>
                  <a:pt x="655" y="621"/>
                  <a:pt x="655" y="621"/>
                  <a:pt x="655" y="621"/>
                </a:cubicBezTo>
                <a:cubicBezTo>
                  <a:pt x="667" y="599"/>
                  <a:pt x="673" y="574"/>
                  <a:pt x="673" y="547"/>
                </a:cubicBezTo>
                <a:cubicBezTo>
                  <a:pt x="673" y="521"/>
                  <a:pt x="667" y="496"/>
                  <a:pt x="655" y="473"/>
                </a:cubicBezTo>
                <a:cubicBezTo>
                  <a:pt x="773" y="405"/>
                  <a:pt x="773" y="405"/>
                  <a:pt x="773" y="405"/>
                </a:cubicBezTo>
                <a:cubicBezTo>
                  <a:pt x="809" y="458"/>
                  <a:pt x="880" y="475"/>
                  <a:pt x="937" y="442"/>
                </a:cubicBezTo>
                <a:cubicBezTo>
                  <a:pt x="996" y="408"/>
                  <a:pt x="1016" y="333"/>
                  <a:pt x="982" y="273"/>
                </a:cubicBezTo>
                <a:cubicBezTo>
                  <a:pt x="948" y="214"/>
                  <a:pt x="872" y="194"/>
                  <a:pt x="813" y="228"/>
                </a:cubicBezTo>
                <a:cubicBezTo>
                  <a:pt x="757" y="260"/>
                  <a:pt x="736" y="330"/>
                  <a:pt x="763" y="388"/>
                </a:cubicBezTo>
                <a:cubicBezTo>
                  <a:pt x="645" y="456"/>
                  <a:pt x="645" y="456"/>
                  <a:pt x="645" y="456"/>
                </a:cubicBezTo>
                <a:cubicBezTo>
                  <a:pt x="618" y="414"/>
                  <a:pt x="571" y="385"/>
                  <a:pt x="518" y="382"/>
                </a:cubicBezTo>
                <a:cubicBezTo>
                  <a:pt x="518" y="247"/>
                  <a:pt x="518" y="247"/>
                  <a:pt x="518" y="247"/>
                </a:cubicBezTo>
                <a:cubicBezTo>
                  <a:pt x="582" y="242"/>
                  <a:pt x="632" y="188"/>
                  <a:pt x="632" y="124"/>
                </a:cubicBezTo>
                <a:cubicBezTo>
                  <a:pt x="632" y="55"/>
                  <a:pt x="576" y="0"/>
                  <a:pt x="508" y="0"/>
                </a:cubicBezTo>
                <a:cubicBezTo>
                  <a:pt x="439" y="0"/>
                  <a:pt x="384" y="55"/>
                  <a:pt x="384" y="124"/>
                </a:cubicBezTo>
                <a:cubicBezTo>
                  <a:pt x="384" y="188"/>
                  <a:pt x="434" y="242"/>
                  <a:pt x="498" y="247"/>
                </a:cubicBezTo>
                <a:cubicBezTo>
                  <a:pt x="498" y="382"/>
                  <a:pt x="498" y="382"/>
                  <a:pt x="498" y="382"/>
                </a:cubicBezTo>
                <a:cubicBezTo>
                  <a:pt x="444" y="385"/>
                  <a:pt x="398" y="414"/>
                  <a:pt x="370" y="456"/>
                </a:cubicBezTo>
                <a:cubicBezTo>
                  <a:pt x="253" y="388"/>
                  <a:pt x="253" y="388"/>
                  <a:pt x="253" y="388"/>
                </a:cubicBezTo>
                <a:cubicBezTo>
                  <a:pt x="280" y="331"/>
                  <a:pt x="259" y="261"/>
                  <a:pt x="203" y="228"/>
                </a:cubicBezTo>
                <a:cubicBezTo>
                  <a:pt x="144" y="194"/>
                  <a:pt x="68" y="214"/>
                  <a:pt x="34" y="273"/>
                </a:cubicBezTo>
                <a:cubicBezTo>
                  <a:pt x="0" y="333"/>
                  <a:pt x="20" y="408"/>
                  <a:pt x="79" y="442"/>
                </a:cubicBezTo>
                <a:cubicBezTo>
                  <a:pt x="135" y="475"/>
                  <a:pt x="206" y="458"/>
                  <a:pt x="243" y="406"/>
                </a:cubicBezTo>
                <a:cubicBezTo>
                  <a:pt x="360" y="473"/>
                  <a:pt x="360" y="473"/>
                  <a:pt x="360" y="473"/>
                </a:cubicBezTo>
                <a:cubicBezTo>
                  <a:pt x="349" y="496"/>
                  <a:pt x="343" y="521"/>
                  <a:pt x="343" y="547"/>
                </a:cubicBezTo>
                <a:cubicBezTo>
                  <a:pt x="343" y="574"/>
                  <a:pt x="349" y="599"/>
                  <a:pt x="360" y="621"/>
                </a:cubicBezTo>
                <a:cubicBezTo>
                  <a:pt x="243" y="689"/>
                  <a:pt x="243" y="689"/>
                  <a:pt x="243" y="689"/>
                </a:cubicBezTo>
                <a:cubicBezTo>
                  <a:pt x="206" y="636"/>
                  <a:pt x="135" y="619"/>
                  <a:pt x="79" y="652"/>
                </a:cubicBezTo>
                <a:cubicBezTo>
                  <a:pt x="20" y="686"/>
                  <a:pt x="0" y="762"/>
                  <a:pt x="34" y="821"/>
                </a:cubicBezTo>
                <a:cubicBezTo>
                  <a:pt x="68" y="880"/>
                  <a:pt x="144" y="901"/>
                  <a:pt x="203" y="866"/>
                </a:cubicBezTo>
                <a:cubicBezTo>
                  <a:pt x="259" y="834"/>
                  <a:pt x="280" y="764"/>
                  <a:pt x="253" y="706"/>
                </a:cubicBezTo>
                <a:cubicBezTo>
                  <a:pt x="370" y="638"/>
                  <a:pt x="370" y="638"/>
                  <a:pt x="370" y="638"/>
                </a:cubicBezTo>
                <a:cubicBezTo>
                  <a:pt x="398" y="680"/>
                  <a:pt x="444" y="709"/>
                  <a:pt x="498" y="712"/>
                </a:cubicBezTo>
                <a:cubicBezTo>
                  <a:pt x="498" y="848"/>
                  <a:pt x="498" y="848"/>
                  <a:pt x="498" y="848"/>
                </a:cubicBezTo>
                <a:cubicBezTo>
                  <a:pt x="434" y="853"/>
                  <a:pt x="384" y="906"/>
                  <a:pt x="384" y="971"/>
                </a:cubicBezTo>
                <a:cubicBezTo>
                  <a:pt x="384" y="1039"/>
                  <a:pt x="439" y="1095"/>
                  <a:pt x="508" y="1095"/>
                </a:cubicBezTo>
                <a:cubicBezTo>
                  <a:pt x="576" y="1095"/>
                  <a:pt x="632" y="1039"/>
                  <a:pt x="632" y="971"/>
                </a:cubicBezTo>
                <a:cubicBezTo>
                  <a:pt x="632" y="906"/>
                  <a:pt x="582" y="853"/>
                  <a:pt x="518" y="848"/>
                </a:cubicBezTo>
                <a:cubicBezTo>
                  <a:pt x="518" y="712"/>
                  <a:pt x="518" y="712"/>
                  <a:pt x="518" y="712"/>
                </a:cubicBezTo>
                <a:cubicBezTo>
                  <a:pt x="571" y="709"/>
                  <a:pt x="618" y="680"/>
                  <a:pt x="646" y="638"/>
                </a:cubicBezTo>
                <a:cubicBezTo>
                  <a:pt x="763" y="706"/>
                  <a:pt x="763" y="706"/>
                  <a:pt x="763" y="706"/>
                </a:cubicBezTo>
                <a:cubicBezTo>
                  <a:pt x="736" y="764"/>
                  <a:pt x="757" y="834"/>
                  <a:pt x="813" y="866"/>
                </a:cubicBezTo>
                <a:cubicBezTo>
                  <a:pt x="872" y="901"/>
                  <a:pt x="948" y="880"/>
                  <a:pt x="982" y="821"/>
                </a:cubicBezTo>
                <a:cubicBezTo>
                  <a:pt x="1016" y="762"/>
                  <a:pt x="996" y="686"/>
                  <a:pt x="937" y="652"/>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1" name="Text Placeholder 2"/>
          <p:cNvSpPr txBox="1">
            <a:spLocks/>
          </p:cNvSpPr>
          <p:nvPr/>
        </p:nvSpPr>
        <p:spPr>
          <a:xfrm>
            <a:off x="230400" y="792107"/>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smtClean="0">
                <a:solidFill>
                  <a:schemeClr val="tx1">
                    <a:lumMod val="65000"/>
                    <a:lumOff val="35000"/>
                  </a:schemeClr>
                </a:solidFill>
              </a:rPr>
              <a:t>Momentum to take action when a consumer issue is service-related typically requires a combination of factors. The combination of factors required will depend on the individual and the situation. Not all factors need to be present for someone to act. </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2384595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2106"/>
            <a:ext cx="8248073" cy="5129530"/>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Content Placeholder 1"/>
          <p:cNvSpPr txBox="1">
            <a:spLocks/>
          </p:cNvSpPr>
          <p:nvPr/>
        </p:nvSpPr>
        <p:spPr>
          <a:xfrm>
            <a:off x="384549" y="1878139"/>
            <a:ext cx="2460251" cy="2694653"/>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NZ" i="1" dirty="0">
                <a:solidFill>
                  <a:schemeClr val="bg1"/>
                </a:solidFill>
              </a:rPr>
              <a:t>“I just kept going and going. I was calling them pretty much every day at one point. What else was there to do? I clearly had no internet that I had paid for, and my phone line wasn’t working. And I knew the only way out was through the other end.” </a:t>
            </a:r>
          </a:p>
          <a:p>
            <a:pPr>
              <a:spcBef>
                <a:spcPts val="600"/>
              </a:spcBef>
            </a:pPr>
            <a:r>
              <a:rPr lang="en-NZ" i="1" dirty="0">
                <a:solidFill>
                  <a:schemeClr val="bg1"/>
                </a:solidFill>
              </a:rPr>
              <a:t>Male, 36-50 years, Gore</a:t>
            </a:r>
            <a:r>
              <a:rPr lang="en-NZ" dirty="0">
                <a:solidFill>
                  <a:schemeClr val="bg1"/>
                </a:solidFill>
              </a:rPr>
              <a:t>	</a:t>
            </a:r>
          </a:p>
          <a:p>
            <a:pPr>
              <a:spcBef>
                <a:spcPts val="600"/>
              </a:spcBef>
            </a:pPr>
            <a:endParaRPr lang="en-NZ" dirty="0">
              <a:solidFill>
                <a:schemeClr val="bg1"/>
              </a:solidFill>
            </a:endParaRPr>
          </a:p>
        </p:txBody>
      </p:sp>
      <p:sp>
        <p:nvSpPr>
          <p:cNvPr id="6" name="Content Placeholder 1"/>
          <p:cNvSpPr txBox="1">
            <a:spLocks/>
          </p:cNvSpPr>
          <p:nvPr/>
        </p:nvSpPr>
        <p:spPr>
          <a:xfrm>
            <a:off x="3675604" y="1878139"/>
            <a:ext cx="3900853" cy="2870143"/>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NZ" i="1" dirty="0">
                <a:solidFill>
                  <a:schemeClr val="bg1"/>
                </a:solidFill>
              </a:rPr>
              <a:t>“I wouldn’t let them get away with it. I mean I was charged hundreds dollars for something I didn’t sign up for. And [the supplier] are a huge company so why are they pretending like its my fault? I think its just me, but I hate this idea of people like me getting run over by big companies like [the supplier] who try to browbeat them into submission almost. So I guess I kept going and going and prove a point.” </a:t>
            </a:r>
          </a:p>
          <a:p>
            <a:pPr>
              <a:spcBef>
                <a:spcPts val="600"/>
              </a:spcBef>
            </a:pPr>
            <a:r>
              <a:rPr lang="en-NZ" i="1" dirty="0">
                <a:solidFill>
                  <a:schemeClr val="bg1"/>
                </a:solidFill>
              </a:rPr>
              <a:t>Female, 51-65 years, Hamilton</a:t>
            </a:r>
          </a:p>
          <a:p>
            <a:pPr>
              <a:spcBef>
                <a:spcPts val="600"/>
              </a:spcBef>
            </a:pPr>
            <a:endParaRPr lang="en-NZ" dirty="0">
              <a:solidFill>
                <a:schemeClr val="bg1"/>
              </a:solidFill>
            </a:endParaRPr>
          </a:p>
        </p:txBody>
      </p:sp>
      <p:sp>
        <p:nvSpPr>
          <p:cNvPr id="7" name="Content Placeholder 1"/>
          <p:cNvSpPr txBox="1">
            <a:spLocks/>
          </p:cNvSpPr>
          <p:nvPr/>
        </p:nvSpPr>
        <p:spPr>
          <a:xfrm>
            <a:off x="341747" y="4502595"/>
            <a:ext cx="6336144" cy="2641600"/>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NZ" i="1" dirty="0">
                <a:solidFill>
                  <a:schemeClr val="bg1"/>
                </a:solidFill>
              </a:rPr>
              <a:t>“You know how it is. You feel something is not right but you need to know. So I consult. Consult friends, family.  Looked online, used </a:t>
            </a:r>
            <a:r>
              <a:rPr lang="en-NZ" i="1" dirty="0" smtClean="0">
                <a:solidFill>
                  <a:schemeClr val="bg1"/>
                </a:solidFill>
              </a:rPr>
              <a:t>Google </a:t>
            </a:r>
            <a:r>
              <a:rPr lang="en-NZ" i="1" dirty="0">
                <a:solidFill>
                  <a:schemeClr val="bg1"/>
                </a:solidFill>
              </a:rPr>
              <a:t>to describe the problem and saw examples in New Zealand and </a:t>
            </a:r>
            <a:r>
              <a:rPr lang="en-NZ" i="1" dirty="0" smtClean="0">
                <a:solidFill>
                  <a:schemeClr val="bg1"/>
                </a:solidFill>
              </a:rPr>
              <a:t>Australia. </a:t>
            </a:r>
            <a:r>
              <a:rPr lang="en-NZ" i="1" dirty="0">
                <a:solidFill>
                  <a:schemeClr val="bg1"/>
                </a:solidFill>
              </a:rPr>
              <a:t>I got information, understood scenarios. I knew what it might look like on both sides. What it might be like. I armed myself before I called. I knew more. I knew I was not alone.  Then I went to their website, got the correct number to dial – the one that was relevant for my case -  and called.”</a:t>
            </a:r>
          </a:p>
          <a:p>
            <a:pPr>
              <a:spcBef>
                <a:spcPts val="600"/>
              </a:spcBef>
            </a:pPr>
            <a:r>
              <a:rPr lang="en-NZ" i="1" dirty="0">
                <a:solidFill>
                  <a:schemeClr val="bg1"/>
                </a:solidFill>
              </a:rPr>
              <a:t>Male, 21-35, Auckland</a:t>
            </a:r>
          </a:p>
          <a:p>
            <a:pPr>
              <a:spcBef>
                <a:spcPts val="600"/>
              </a:spcBef>
            </a:pPr>
            <a:endParaRPr lang="en-NZ" dirty="0">
              <a:solidFill>
                <a:schemeClr val="bg1"/>
              </a:solidFill>
            </a:endParaRPr>
          </a:p>
        </p:txBody>
      </p:sp>
      <p:sp>
        <p:nvSpPr>
          <p:cNvPr id="2" name="Title 1">
            <a:extLst>
              <a:ext uri="{FF2B5EF4-FFF2-40B4-BE49-F238E27FC236}">
                <a16:creationId xmlns:a16="http://schemas.microsoft.com/office/drawing/2014/main" xmlns="" id="{FBC4A8D4-820B-4D47-8899-6C4F2C0D14C2}"/>
              </a:ext>
            </a:extLst>
          </p:cNvPr>
          <p:cNvSpPr>
            <a:spLocks noGrp="1"/>
          </p:cNvSpPr>
          <p:nvPr>
            <p:ph type="title"/>
          </p:nvPr>
        </p:nvSpPr>
        <p:spPr/>
        <p:txBody>
          <a:bodyPr/>
          <a:lstStyle/>
          <a:p>
            <a:r>
              <a:rPr lang="en-NZ" dirty="0"/>
              <a:t>DRIVERS TO ACTION -  IN THEIR OWN WORDS</a:t>
            </a:r>
          </a:p>
        </p:txBody>
      </p:sp>
      <p:sp>
        <p:nvSpPr>
          <p:cNvPr id="14" name="Oval 13">
            <a:extLst>
              <a:ext uri="{FF2B5EF4-FFF2-40B4-BE49-F238E27FC236}">
                <a16:creationId xmlns:a16="http://schemas.microsoft.com/office/drawing/2014/main" xmlns="" id="{CE73AF42-21E8-4342-B9E7-4B36BE420B5A}"/>
              </a:ext>
            </a:extLst>
          </p:cNvPr>
          <p:cNvSpPr/>
          <p:nvPr/>
        </p:nvSpPr>
        <p:spPr>
          <a:xfrm>
            <a:off x="7133190" y="5458784"/>
            <a:ext cx="795528" cy="795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5">
            <a:extLst>
              <a:ext uri="{FF2B5EF4-FFF2-40B4-BE49-F238E27FC236}">
                <a16:creationId xmlns:a16="http://schemas.microsoft.com/office/drawing/2014/main" xmlns="" id="{2D25823E-B3A0-4233-AD8A-61EA8E4C13C3}"/>
              </a:ext>
            </a:extLst>
          </p:cNvPr>
          <p:cNvSpPr>
            <a:spLocks noEditPoints="1"/>
          </p:cNvSpPr>
          <p:nvPr/>
        </p:nvSpPr>
        <p:spPr bwMode="auto">
          <a:xfrm>
            <a:off x="7295623" y="5672304"/>
            <a:ext cx="431927" cy="363059"/>
          </a:xfrm>
          <a:custGeom>
            <a:avLst/>
            <a:gdLst>
              <a:gd name="T0" fmla="*/ 1313 w 3212"/>
              <a:gd name="T1" fmla="*/ 0 h 2694"/>
              <a:gd name="T2" fmla="*/ 349 w 3212"/>
              <a:gd name="T3" fmla="*/ 380 h 2694"/>
              <a:gd name="T4" fmla="*/ 0 w 3212"/>
              <a:gd name="T5" fmla="*/ 1572 h 2694"/>
              <a:gd name="T6" fmla="*/ 0 w 3212"/>
              <a:gd name="T7" fmla="*/ 2694 h 2694"/>
              <a:gd name="T8" fmla="*/ 1349 w 3212"/>
              <a:gd name="T9" fmla="*/ 2694 h 2694"/>
              <a:gd name="T10" fmla="*/ 1350 w 3212"/>
              <a:gd name="T11" fmla="*/ 2694 h 2694"/>
              <a:gd name="T12" fmla="*/ 1350 w 3212"/>
              <a:gd name="T13" fmla="*/ 1482 h 2694"/>
              <a:gd name="T14" fmla="*/ 698 w 3212"/>
              <a:gd name="T15" fmla="*/ 1482 h 2694"/>
              <a:gd name="T16" fmla="*/ 842 w 3212"/>
              <a:gd name="T17" fmla="*/ 820 h 2694"/>
              <a:gd name="T18" fmla="*/ 1313 w 3212"/>
              <a:gd name="T19" fmla="*/ 602 h 2694"/>
              <a:gd name="T20" fmla="*/ 1313 w 3212"/>
              <a:gd name="T21" fmla="*/ 0 h 2694"/>
              <a:gd name="T22" fmla="*/ 3165 w 3212"/>
              <a:gd name="T23" fmla="*/ 0 h 2694"/>
              <a:gd name="T24" fmla="*/ 2617 w 3212"/>
              <a:gd name="T25" fmla="*/ 92 h 2694"/>
              <a:gd name="T26" fmla="*/ 2207 w 3212"/>
              <a:gd name="T27" fmla="*/ 378 h 2694"/>
              <a:gd name="T28" fmla="*/ 1947 w 3212"/>
              <a:gd name="T29" fmla="*/ 870 h 2694"/>
              <a:gd name="T30" fmla="*/ 1857 w 3212"/>
              <a:gd name="T31" fmla="*/ 1572 h 2694"/>
              <a:gd name="T32" fmla="*/ 1857 w 3212"/>
              <a:gd name="T33" fmla="*/ 2694 h 2694"/>
              <a:gd name="T34" fmla="*/ 3212 w 3212"/>
              <a:gd name="T35" fmla="*/ 2694 h 2694"/>
              <a:gd name="T36" fmla="*/ 3212 w 3212"/>
              <a:gd name="T37" fmla="*/ 1482 h 2694"/>
              <a:gd name="T38" fmla="*/ 2562 w 3212"/>
              <a:gd name="T39" fmla="*/ 1482 h 2694"/>
              <a:gd name="T40" fmla="*/ 2704 w 3212"/>
              <a:gd name="T41" fmla="*/ 820 h 2694"/>
              <a:gd name="T42" fmla="*/ 3165 w 3212"/>
              <a:gd name="T43" fmla="*/ 602 h 2694"/>
              <a:gd name="T44" fmla="*/ 3165 w 3212"/>
              <a:gd name="T45" fmla="*/ 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2" h="2694">
                <a:moveTo>
                  <a:pt x="1313" y="0"/>
                </a:moveTo>
                <a:cubicBezTo>
                  <a:pt x="903" y="0"/>
                  <a:pt x="582" y="126"/>
                  <a:pt x="349" y="380"/>
                </a:cubicBezTo>
                <a:cubicBezTo>
                  <a:pt x="116" y="635"/>
                  <a:pt x="0" y="1031"/>
                  <a:pt x="0" y="1572"/>
                </a:cubicBezTo>
                <a:cubicBezTo>
                  <a:pt x="0" y="2694"/>
                  <a:pt x="0" y="2694"/>
                  <a:pt x="0" y="2694"/>
                </a:cubicBezTo>
                <a:cubicBezTo>
                  <a:pt x="1349" y="2694"/>
                  <a:pt x="1349" y="2694"/>
                  <a:pt x="1349" y="2694"/>
                </a:cubicBezTo>
                <a:cubicBezTo>
                  <a:pt x="1350" y="2694"/>
                  <a:pt x="1350" y="2694"/>
                  <a:pt x="1350" y="2694"/>
                </a:cubicBezTo>
                <a:cubicBezTo>
                  <a:pt x="1350" y="1482"/>
                  <a:pt x="1350" y="1482"/>
                  <a:pt x="1350" y="1482"/>
                </a:cubicBezTo>
                <a:cubicBezTo>
                  <a:pt x="698" y="1482"/>
                  <a:pt x="698" y="1482"/>
                  <a:pt x="698" y="1482"/>
                </a:cubicBezTo>
                <a:cubicBezTo>
                  <a:pt x="698" y="1185"/>
                  <a:pt x="747" y="964"/>
                  <a:pt x="842" y="820"/>
                </a:cubicBezTo>
                <a:cubicBezTo>
                  <a:pt x="937" y="675"/>
                  <a:pt x="1094" y="602"/>
                  <a:pt x="1313" y="602"/>
                </a:cubicBezTo>
                <a:cubicBezTo>
                  <a:pt x="1313" y="0"/>
                  <a:pt x="1313" y="0"/>
                  <a:pt x="1313" y="0"/>
                </a:cubicBezTo>
                <a:close/>
                <a:moveTo>
                  <a:pt x="3165" y="0"/>
                </a:moveTo>
                <a:cubicBezTo>
                  <a:pt x="2960" y="0"/>
                  <a:pt x="2777" y="31"/>
                  <a:pt x="2617" y="92"/>
                </a:cubicBezTo>
                <a:cubicBezTo>
                  <a:pt x="2457" y="154"/>
                  <a:pt x="2319" y="249"/>
                  <a:pt x="2207" y="378"/>
                </a:cubicBezTo>
                <a:cubicBezTo>
                  <a:pt x="2094" y="507"/>
                  <a:pt x="2008" y="671"/>
                  <a:pt x="1947" y="870"/>
                </a:cubicBezTo>
                <a:cubicBezTo>
                  <a:pt x="1888" y="1070"/>
                  <a:pt x="1857" y="1303"/>
                  <a:pt x="1857" y="1572"/>
                </a:cubicBezTo>
                <a:cubicBezTo>
                  <a:pt x="1857" y="2694"/>
                  <a:pt x="1857" y="2694"/>
                  <a:pt x="1857" y="2694"/>
                </a:cubicBezTo>
                <a:cubicBezTo>
                  <a:pt x="3212" y="2694"/>
                  <a:pt x="3212" y="2694"/>
                  <a:pt x="3212" y="2694"/>
                </a:cubicBezTo>
                <a:cubicBezTo>
                  <a:pt x="3212" y="1482"/>
                  <a:pt x="3212" y="1482"/>
                  <a:pt x="3212" y="1482"/>
                </a:cubicBezTo>
                <a:cubicBezTo>
                  <a:pt x="2562" y="1482"/>
                  <a:pt x="2562" y="1482"/>
                  <a:pt x="2562" y="1482"/>
                </a:cubicBezTo>
                <a:cubicBezTo>
                  <a:pt x="2562" y="1185"/>
                  <a:pt x="2609" y="964"/>
                  <a:pt x="2704" y="820"/>
                </a:cubicBezTo>
                <a:cubicBezTo>
                  <a:pt x="2799" y="675"/>
                  <a:pt x="2953" y="602"/>
                  <a:pt x="3165" y="602"/>
                </a:cubicBezTo>
                <a:cubicBezTo>
                  <a:pt x="3165" y="0"/>
                  <a:pt x="3165" y="0"/>
                  <a:pt x="316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cxnSp>
        <p:nvCxnSpPr>
          <p:cNvPr id="18" name="Straight Connector 17">
            <a:extLst>
              <a:ext uri="{FF2B5EF4-FFF2-40B4-BE49-F238E27FC236}">
                <a16:creationId xmlns:a16="http://schemas.microsoft.com/office/drawing/2014/main" xmlns="" id="{127C5340-FC56-4E34-870B-2D91A89334F0}"/>
              </a:ext>
            </a:extLst>
          </p:cNvPr>
          <p:cNvCxnSpPr/>
          <p:nvPr/>
        </p:nvCxnSpPr>
        <p:spPr>
          <a:xfrm rot="5400000">
            <a:off x="9559798" y="2951020"/>
            <a:ext cx="252152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xmlns="" id="{6677334B-D7CE-4D3D-BAA0-6B21355F7E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44026" y="1394691"/>
            <a:ext cx="3947974" cy="5116946"/>
          </a:xfrm>
          <a:prstGeom prst="rect">
            <a:avLst/>
          </a:prstGeom>
        </p:spPr>
      </p:pic>
      <p:cxnSp>
        <p:nvCxnSpPr>
          <p:cNvPr id="23" name="Straight Connector 22">
            <a:extLst>
              <a:ext uri="{FF2B5EF4-FFF2-40B4-BE49-F238E27FC236}">
                <a16:creationId xmlns:a16="http://schemas.microsoft.com/office/drawing/2014/main" xmlns="" id="{01F0E551-5FE2-47DA-897C-D5D62B104FA9}"/>
              </a:ext>
            </a:extLst>
          </p:cNvPr>
          <p:cNvCxnSpPr>
            <a:cxnSpLocks/>
          </p:cNvCxnSpPr>
          <p:nvPr/>
        </p:nvCxnSpPr>
        <p:spPr>
          <a:xfrm>
            <a:off x="3260435" y="1933306"/>
            <a:ext cx="0" cy="195942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A88449C-67A1-4B85-A05F-C163BD0475ED}"/>
              </a:ext>
            </a:extLst>
          </p:cNvPr>
          <p:cNvCxnSpPr>
            <a:cxnSpLocks/>
          </p:cNvCxnSpPr>
          <p:nvPr/>
        </p:nvCxnSpPr>
        <p:spPr>
          <a:xfrm flipH="1">
            <a:off x="369454" y="4199117"/>
            <a:ext cx="7573819"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6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45" y="1922209"/>
            <a:ext cx="3923109" cy="387798"/>
          </a:xfrm>
        </p:spPr>
        <p:txBody>
          <a:bodyPr/>
          <a:lstStyle/>
          <a:p>
            <a:r>
              <a:rPr lang="en-NZ" dirty="0" smtClean="0"/>
              <a:t>Executive summary</a:t>
            </a:r>
            <a:endParaRPr lang="en-NZ" dirty="0"/>
          </a:p>
        </p:txBody>
      </p:sp>
    </p:spTree>
    <p:extLst>
      <p:ext uri="{BB962C8B-B14F-4D97-AF65-F5344CB8AC3E}">
        <p14:creationId xmlns:p14="http://schemas.microsoft.com/office/powerpoint/2010/main" val="271540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2BC5071-1733-40F2-BD36-CD1979533C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215" t="15659" b="23747"/>
          <a:stretch/>
        </p:blipFill>
        <p:spPr>
          <a:xfrm flipH="1">
            <a:off x="0" y="997246"/>
            <a:ext cx="12192000" cy="5520830"/>
          </a:xfrm>
          <a:prstGeom prst="rect">
            <a:avLst/>
          </a:prstGeom>
        </p:spPr>
      </p:pic>
      <p:sp>
        <p:nvSpPr>
          <p:cNvPr id="66" name="Rectangle: Rounded Corners 65">
            <a:extLst>
              <a:ext uri="{FF2B5EF4-FFF2-40B4-BE49-F238E27FC236}">
                <a16:creationId xmlns:a16="http://schemas.microsoft.com/office/drawing/2014/main" xmlns="" id="{2692C677-ADD2-48C0-8B3D-A98DBD61F2D0}"/>
              </a:ext>
            </a:extLst>
          </p:cNvPr>
          <p:cNvSpPr/>
          <p:nvPr/>
        </p:nvSpPr>
        <p:spPr>
          <a:xfrm>
            <a:off x="393405" y="1255759"/>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Rectangle: Rounded Corners 73">
            <a:extLst>
              <a:ext uri="{FF2B5EF4-FFF2-40B4-BE49-F238E27FC236}">
                <a16:creationId xmlns:a16="http://schemas.microsoft.com/office/drawing/2014/main" xmlns="" id="{948A9EFD-2804-459E-82E2-A8F13D97A88C}"/>
              </a:ext>
            </a:extLst>
          </p:cNvPr>
          <p:cNvSpPr/>
          <p:nvPr/>
        </p:nvSpPr>
        <p:spPr>
          <a:xfrm>
            <a:off x="393405" y="2123041"/>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Rectangle: Rounded Corners 74">
            <a:extLst>
              <a:ext uri="{FF2B5EF4-FFF2-40B4-BE49-F238E27FC236}">
                <a16:creationId xmlns:a16="http://schemas.microsoft.com/office/drawing/2014/main" xmlns="" id="{D8B53519-1DA3-425E-8FA3-B8F125A84054}"/>
              </a:ext>
            </a:extLst>
          </p:cNvPr>
          <p:cNvSpPr/>
          <p:nvPr/>
        </p:nvSpPr>
        <p:spPr>
          <a:xfrm>
            <a:off x="393405" y="2990323"/>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Rectangle: Rounded Corners 75">
            <a:extLst>
              <a:ext uri="{FF2B5EF4-FFF2-40B4-BE49-F238E27FC236}">
                <a16:creationId xmlns:a16="http://schemas.microsoft.com/office/drawing/2014/main" xmlns="" id="{47D5008A-5120-4DF4-80AE-CCCDB3BA3437}"/>
              </a:ext>
            </a:extLst>
          </p:cNvPr>
          <p:cNvSpPr/>
          <p:nvPr/>
        </p:nvSpPr>
        <p:spPr>
          <a:xfrm>
            <a:off x="393405" y="3857605"/>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ectangle: Rounded Corners 76">
            <a:extLst>
              <a:ext uri="{FF2B5EF4-FFF2-40B4-BE49-F238E27FC236}">
                <a16:creationId xmlns:a16="http://schemas.microsoft.com/office/drawing/2014/main" xmlns="" id="{47BB099D-112D-4862-9F77-AE8A55D29444}"/>
              </a:ext>
            </a:extLst>
          </p:cNvPr>
          <p:cNvSpPr/>
          <p:nvPr/>
        </p:nvSpPr>
        <p:spPr>
          <a:xfrm>
            <a:off x="393405" y="4724887"/>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Rectangle: Rounded Corners 77">
            <a:extLst>
              <a:ext uri="{FF2B5EF4-FFF2-40B4-BE49-F238E27FC236}">
                <a16:creationId xmlns:a16="http://schemas.microsoft.com/office/drawing/2014/main" xmlns="" id="{B3C94E40-5709-4C4D-8830-ABDA594002B5}"/>
              </a:ext>
            </a:extLst>
          </p:cNvPr>
          <p:cNvSpPr/>
          <p:nvPr/>
        </p:nvSpPr>
        <p:spPr>
          <a:xfrm>
            <a:off x="393405" y="5592167"/>
            <a:ext cx="2732567" cy="680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xmlns="" id="{D8BE4A4C-F979-4812-977D-70232D7BB95D}"/>
              </a:ext>
            </a:extLst>
          </p:cNvPr>
          <p:cNvSpPr>
            <a:spLocks noGrp="1"/>
          </p:cNvSpPr>
          <p:nvPr>
            <p:ph type="title"/>
          </p:nvPr>
        </p:nvSpPr>
        <p:spPr>
          <a:xfrm>
            <a:off x="301014" y="101880"/>
            <a:ext cx="8005874" cy="391371"/>
          </a:xfrm>
        </p:spPr>
        <p:txBody>
          <a:bodyPr/>
          <a:lstStyle/>
          <a:p>
            <a:r>
              <a:rPr lang="en-NZ" dirty="0" smtClean="0"/>
              <a:t>practical FACTORS</a:t>
            </a:r>
            <a:endParaRPr lang="en-NZ" dirty="0"/>
          </a:p>
        </p:txBody>
      </p:sp>
      <p:sp>
        <p:nvSpPr>
          <p:cNvPr id="14" name="Rectangle 13"/>
          <p:cNvSpPr/>
          <p:nvPr/>
        </p:nvSpPr>
        <p:spPr>
          <a:xfrm>
            <a:off x="1136005" y="4825179"/>
            <a:ext cx="1195463" cy="461665"/>
          </a:xfrm>
          <a:prstGeom prst="rect">
            <a:avLst/>
          </a:prstGeom>
        </p:spPr>
        <p:txBody>
          <a:bodyPr wrap="square" lIns="0" rIns="0" anchor="ctr">
            <a:spAutoFit/>
          </a:bodyPr>
          <a:lstStyle/>
          <a:p>
            <a:r>
              <a:rPr lang="en-NZ" sz="1200" b="1" dirty="0"/>
              <a:t>AVAILABILITY OF RESOURCES </a:t>
            </a:r>
          </a:p>
        </p:txBody>
      </p:sp>
      <p:sp>
        <p:nvSpPr>
          <p:cNvPr id="15" name="Rectangle 14"/>
          <p:cNvSpPr/>
          <p:nvPr/>
        </p:nvSpPr>
        <p:spPr>
          <a:xfrm>
            <a:off x="1136005" y="5824960"/>
            <a:ext cx="1690136" cy="258532"/>
          </a:xfrm>
          <a:prstGeom prst="rect">
            <a:avLst/>
          </a:prstGeom>
        </p:spPr>
        <p:txBody>
          <a:bodyPr wrap="square" lIns="0" rIns="0" anchor="ctr">
            <a:spAutoFit/>
          </a:bodyPr>
          <a:lstStyle/>
          <a:p>
            <a:pPr>
              <a:lnSpc>
                <a:spcPct val="90000"/>
              </a:lnSpc>
            </a:pPr>
            <a:r>
              <a:rPr lang="en-NZ" sz="1200" b="1" dirty="0"/>
              <a:t>DESIRE TO TAKE A STAND</a:t>
            </a:r>
          </a:p>
        </p:txBody>
      </p:sp>
      <p:sp>
        <p:nvSpPr>
          <p:cNvPr id="16" name="Rectangle 15"/>
          <p:cNvSpPr/>
          <p:nvPr/>
        </p:nvSpPr>
        <p:spPr>
          <a:xfrm>
            <a:off x="1136005" y="3094777"/>
            <a:ext cx="1530669" cy="461665"/>
          </a:xfrm>
          <a:prstGeom prst="rect">
            <a:avLst/>
          </a:prstGeom>
        </p:spPr>
        <p:txBody>
          <a:bodyPr wrap="square" lIns="0" rIns="0" anchor="ctr">
            <a:spAutoFit/>
          </a:bodyPr>
          <a:lstStyle/>
          <a:p>
            <a:r>
              <a:rPr lang="en-NZ" sz="1200" b="1" dirty="0"/>
              <a:t>SUBSTANTIAL PERSONAL IMPACT</a:t>
            </a:r>
          </a:p>
        </p:txBody>
      </p:sp>
      <p:sp>
        <p:nvSpPr>
          <p:cNvPr id="17" name="Rectangle 16"/>
          <p:cNvSpPr/>
          <p:nvPr/>
        </p:nvSpPr>
        <p:spPr>
          <a:xfrm>
            <a:off x="1136005" y="1370583"/>
            <a:ext cx="1890195" cy="461665"/>
          </a:xfrm>
          <a:prstGeom prst="rect">
            <a:avLst/>
          </a:prstGeom>
        </p:spPr>
        <p:txBody>
          <a:bodyPr wrap="square" lIns="0" rIns="0" anchor="ctr">
            <a:spAutoFit/>
          </a:bodyPr>
          <a:lstStyle/>
          <a:p>
            <a:r>
              <a:rPr lang="en-NZ" sz="1200" b="1" dirty="0"/>
              <a:t>RELATIVE $-VALUE, PERSONAL ‘COST’ </a:t>
            </a:r>
          </a:p>
        </p:txBody>
      </p:sp>
      <p:sp>
        <p:nvSpPr>
          <p:cNvPr id="18" name="Rectangle 17"/>
          <p:cNvSpPr/>
          <p:nvPr/>
        </p:nvSpPr>
        <p:spPr>
          <a:xfrm>
            <a:off x="1136005" y="2182973"/>
            <a:ext cx="2165325" cy="590931"/>
          </a:xfrm>
          <a:prstGeom prst="rect">
            <a:avLst/>
          </a:prstGeom>
        </p:spPr>
        <p:txBody>
          <a:bodyPr wrap="square" lIns="0" rIns="0" anchor="ctr">
            <a:spAutoFit/>
          </a:bodyPr>
          <a:lstStyle/>
          <a:p>
            <a:pPr>
              <a:lnSpc>
                <a:spcPct val="90000"/>
              </a:lnSpc>
            </a:pPr>
            <a:r>
              <a:rPr lang="en-NZ" sz="1200" b="1" dirty="0"/>
              <a:t>ACCESS TO KNOWLEDGE, VALIDATION, PEER OR PROFESSIONAL ‘EXPERTISE’ </a:t>
            </a:r>
          </a:p>
        </p:txBody>
      </p:sp>
      <p:sp>
        <p:nvSpPr>
          <p:cNvPr id="19" name="Rectangle 18"/>
          <p:cNvSpPr/>
          <p:nvPr/>
        </p:nvSpPr>
        <p:spPr>
          <a:xfrm>
            <a:off x="1136005" y="3979327"/>
            <a:ext cx="1530366" cy="424732"/>
          </a:xfrm>
          <a:prstGeom prst="rect">
            <a:avLst/>
          </a:prstGeom>
        </p:spPr>
        <p:txBody>
          <a:bodyPr wrap="square" lIns="0" rIns="0" anchor="ctr">
            <a:spAutoFit/>
          </a:bodyPr>
          <a:lstStyle/>
          <a:p>
            <a:pPr>
              <a:lnSpc>
                <a:spcPct val="90000"/>
              </a:lnSpc>
            </a:pPr>
            <a:r>
              <a:rPr lang="en-NZ" sz="1200" b="1" dirty="0"/>
              <a:t>BELIEF IN LIKELIHOOD TO SUCCEED</a:t>
            </a:r>
          </a:p>
        </p:txBody>
      </p:sp>
      <p:sp>
        <p:nvSpPr>
          <p:cNvPr id="25" name="Right Arrow 24"/>
          <p:cNvSpPr/>
          <p:nvPr/>
        </p:nvSpPr>
        <p:spPr>
          <a:xfrm>
            <a:off x="2344635" y="3492033"/>
            <a:ext cx="45719" cy="4571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Right Brace 62">
            <a:extLst>
              <a:ext uri="{FF2B5EF4-FFF2-40B4-BE49-F238E27FC236}">
                <a16:creationId xmlns:a16="http://schemas.microsoft.com/office/drawing/2014/main" xmlns="" id="{9D1FD442-13AA-4380-B2B2-B454A8A4F962}"/>
              </a:ext>
            </a:extLst>
          </p:cNvPr>
          <p:cNvSpPr/>
          <p:nvPr/>
        </p:nvSpPr>
        <p:spPr>
          <a:xfrm>
            <a:off x="3242930" y="1191126"/>
            <a:ext cx="366544" cy="5077327"/>
          </a:xfrm>
          <a:prstGeom prst="rightBrace">
            <a:avLst>
              <a:gd name="adj1" fmla="val 35476"/>
              <a:gd name="adj2" fmla="val 74847"/>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79" name="Rectangle 78">
            <a:extLst>
              <a:ext uri="{FF2B5EF4-FFF2-40B4-BE49-F238E27FC236}">
                <a16:creationId xmlns:a16="http://schemas.microsoft.com/office/drawing/2014/main" xmlns="" id="{4FDF68D0-2874-4583-B275-667C79258DD3}"/>
              </a:ext>
            </a:extLst>
          </p:cNvPr>
          <p:cNvSpPr/>
          <p:nvPr/>
        </p:nvSpPr>
        <p:spPr>
          <a:xfrm>
            <a:off x="3970422" y="3564522"/>
            <a:ext cx="2093494" cy="2365769"/>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Oval 86">
            <a:extLst>
              <a:ext uri="{FF2B5EF4-FFF2-40B4-BE49-F238E27FC236}">
                <a16:creationId xmlns:a16="http://schemas.microsoft.com/office/drawing/2014/main" xmlns="" id="{2354E732-CF0A-4CC1-9B29-B5EF35B08131}"/>
              </a:ext>
            </a:extLst>
          </p:cNvPr>
          <p:cNvSpPr/>
          <p:nvPr/>
        </p:nvSpPr>
        <p:spPr>
          <a:xfrm>
            <a:off x="445169" y="1299410"/>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2" name="Rectangle 91">
            <a:extLst>
              <a:ext uri="{FF2B5EF4-FFF2-40B4-BE49-F238E27FC236}">
                <a16:creationId xmlns:a16="http://schemas.microsoft.com/office/drawing/2014/main" xmlns="" id="{858BFC18-1D47-4B61-BF19-776BF8C7D33D}"/>
              </a:ext>
            </a:extLst>
          </p:cNvPr>
          <p:cNvSpPr/>
          <p:nvPr/>
        </p:nvSpPr>
        <p:spPr>
          <a:xfrm>
            <a:off x="6384759" y="3564522"/>
            <a:ext cx="1895194" cy="269619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Oval 92">
            <a:extLst>
              <a:ext uri="{FF2B5EF4-FFF2-40B4-BE49-F238E27FC236}">
                <a16:creationId xmlns:a16="http://schemas.microsoft.com/office/drawing/2014/main" xmlns="" id="{36B66B8A-2B38-45A1-B60D-5464446CAB9F}"/>
              </a:ext>
            </a:extLst>
          </p:cNvPr>
          <p:cNvSpPr/>
          <p:nvPr/>
        </p:nvSpPr>
        <p:spPr>
          <a:xfrm>
            <a:off x="445169" y="2165685"/>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4" name="Oval 93">
            <a:extLst>
              <a:ext uri="{FF2B5EF4-FFF2-40B4-BE49-F238E27FC236}">
                <a16:creationId xmlns:a16="http://schemas.microsoft.com/office/drawing/2014/main" xmlns="" id="{663C6B65-6D81-445F-AFAA-FF8DB805B7C5}"/>
              </a:ext>
            </a:extLst>
          </p:cNvPr>
          <p:cNvSpPr/>
          <p:nvPr/>
        </p:nvSpPr>
        <p:spPr>
          <a:xfrm>
            <a:off x="445169" y="3031960"/>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a:extLst>
              <a:ext uri="{FF2B5EF4-FFF2-40B4-BE49-F238E27FC236}">
                <a16:creationId xmlns:a16="http://schemas.microsoft.com/office/drawing/2014/main" xmlns="" id="{A697BD2C-D909-4E1B-9F00-A350194C9AD0}"/>
              </a:ext>
            </a:extLst>
          </p:cNvPr>
          <p:cNvSpPr/>
          <p:nvPr/>
        </p:nvSpPr>
        <p:spPr>
          <a:xfrm>
            <a:off x="6417267" y="3643258"/>
            <a:ext cx="1937083" cy="2523768"/>
          </a:xfrm>
          <a:prstGeom prst="rect">
            <a:avLst/>
          </a:prstGeom>
        </p:spPr>
        <p:txBody>
          <a:bodyPr wrap="square">
            <a:spAutoFit/>
          </a:bodyPr>
          <a:lstStyle/>
          <a:p>
            <a:pPr marL="108000" lvl="1">
              <a:spcAft>
                <a:spcPts val="1200"/>
              </a:spcAft>
              <a:defRPr/>
            </a:pPr>
            <a:r>
              <a:rPr lang="en-NZ" sz="1600" b="1" dirty="0">
                <a:cs typeface="Arial" panose="020B0604020202020204" pitchFamily="34" charset="0"/>
              </a:rPr>
              <a:t>Existence of evidence </a:t>
            </a:r>
            <a:r>
              <a:rPr lang="en-NZ" sz="1400" dirty="0">
                <a:cs typeface="Arial" panose="020B0604020202020204" pitchFamily="34" charset="0"/>
              </a:rPr>
              <a:t>such as documentation (e.g. contract, quote), photographs, witnesses. In the case of documentation it is critical that what is available is explicit and well understood by the consumer</a:t>
            </a:r>
          </a:p>
        </p:txBody>
      </p:sp>
      <p:sp>
        <p:nvSpPr>
          <p:cNvPr id="22" name="Rectangle 21"/>
          <p:cNvSpPr/>
          <p:nvPr/>
        </p:nvSpPr>
        <p:spPr>
          <a:xfrm>
            <a:off x="3938123" y="3650923"/>
            <a:ext cx="2113162" cy="2123658"/>
          </a:xfrm>
          <a:prstGeom prst="rect">
            <a:avLst/>
          </a:prstGeom>
        </p:spPr>
        <p:txBody>
          <a:bodyPr wrap="square">
            <a:spAutoFit/>
          </a:bodyPr>
          <a:lstStyle/>
          <a:p>
            <a:pPr marL="108000" lvl="1">
              <a:spcAft>
                <a:spcPts val="1200"/>
              </a:spcAft>
              <a:defRPr/>
            </a:pPr>
            <a:r>
              <a:rPr lang="en-NZ" sz="1600" b="1" dirty="0">
                <a:cs typeface="Arial" panose="020B0604020202020204" pitchFamily="34" charset="0"/>
              </a:rPr>
              <a:t>Clarity on the failure </a:t>
            </a:r>
            <a:r>
              <a:rPr lang="en-NZ" sz="1400" dirty="0">
                <a:cs typeface="Arial" panose="020B0604020202020204" pitchFamily="34" charset="0"/>
              </a:rPr>
              <a:t>e.g. the expectations that are not being met / the exact nature of  the problem – coupled with a sense of confidence that the shortcoming is attributable to the supplier</a:t>
            </a:r>
          </a:p>
        </p:txBody>
      </p:sp>
      <p:sp>
        <p:nvSpPr>
          <p:cNvPr id="95" name="Oval 94">
            <a:extLst>
              <a:ext uri="{FF2B5EF4-FFF2-40B4-BE49-F238E27FC236}">
                <a16:creationId xmlns:a16="http://schemas.microsoft.com/office/drawing/2014/main" xmlns="" id="{3B2C8A73-33CB-4D23-8CCD-698E0D8CA0A0}"/>
              </a:ext>
            </a:extLst>
          </p:cNvPr>
          <p:cNvSpPr/>
          <p:nvPr/>
        </p:nvSpPr>
        <p:spPr>
          <a:xfrm>
            <a:off x="445169" y="3910265"/>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Oval 95">
            <a:extLst>
              <a:ext uri="{FF2B5EF4-FFF2-40B4-BE49-F238E27FC236}">
                <a16:creationId xmlns:a16="http://schemas.microsoft.com/office/drawing/2014/main" xmlns="" id="{FF455B6F-7020-404A-9593-69A52104411B}"/>
              </a:ext>
            </a:extLst>
          </p:cNvPr>
          <p:cNvSpPr/>
          <p:nvPr/>
        </p:nvSpPr>
        <p:spPr>
          <a:xfrm>
            <a:off x="445169" y="4764507"/>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7" name="Oval 96">
            <a:extLst>
              <a:ext uri="{FF2B5EF4-FFF2-40B4-BE49-F238E27FC236}">
                <a16:creationId xmlns:a16="http://schemas.microsoft.com/office/drawing/2014/main" xmlns="" id="{11F84C56-9543-4842-84EA-93739AAB3567}"/>
              </a:ext>
            </a:extLst>
          </p:cNvPr>
          <p:cNvSpPr/>
          <p:nvPr/>
        </p:nvSpPr>
        <p:spPr>
          <a:xfrm>
            <a:off x="445169" y="5630781"/>
            <a:ext cx="577515" cy="5775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4" name="Rectangle 103">
            <a:extLst>
              <a:ext uri="{FF2B5EF4-FFF2-40B4-BE49-F238E27FC236}">
                <a16:creationId xmlns:a16="http://schemas.microsoft.com/office/drawing/2014/main" xmlns="" id="{8652421E-3307-4B3A-AC15-C93D2C3655A9}"/>
              </a:ext>
            </a:extLst>
          </p:cNvPr>
          <p:cNvSpPr/>
          <p:nvPr/>
        </p:nvSpPr>
        <p:spPr>
          <a:xfrm>
            <a:off x="8610601" y="3564522"/>
            <a:ext cx="1895194" cy="186601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8704088" y="3645104"/>
            <a:ext cx="1714095" cy="1692771"/>
          </a:xfrm>
          <a:prstGeom prst="rect">
            <a:avLst/>
          </a:prstGeom>
        </p:spPr>
        <p:txBody>
          <a:bodyPr wrap="square">
            <a:spAutoFit/>
          </a:bodyPr>
          <a:lstStyle/>
          <a:p>
            <a:pPr marL="108000" lvl="1">
              <a:spcAft>
                <a:spcPts val="1200"/>
              </a:spcAft>
              <a:defRPr/>
            </a:pPr>
            <a:r>
              <a:rPr lang="en-NZ" sz="1600" b="1" dirty="0">
                <a:cs typeface="Arial" panose="020B0604020202020204" pitchFamily="34" charset="0"/>
              </a:rPr>
              <a:t>A definite sense of what is being demanded </a:t>
            </a:r>
            <a:r>
              <a:rPr lang="en-NZ" sz="1400" dirty="0">
                <a:cs typeface="Arial" panose="020B0604020202020204" pitchFamily="34" charset="0"/>
              </a:rPr>
              <a:t>of the service provider for a resolution / the desired outcome / the remedy</a:t>
            </a:r>
          </a:p>
        </p:txBody>
      </p:sp>
      <p:sp>
        <p:nvSpPr>
          <p:cNvPr id="3" name="Oval 2">
            <a:extLst>
              <a:ext uri="{FF2B5EF4-FFF2-40B4-BE49-F238E27FC236}">
                <a16:creationId xmlns:a16="http://schemas.microsoft.com/office/drawing/2014/main" xmlns="" id="{641418DD-13DF-4B35-8357-9EE505E383A7}"/>
              </a:ext>
            </a:extLst>
          </p:cNvPr>
          <p:cNvSpPr/>
          <p:nvPr/>
        </p:nvSpPr>
        <p:spPr>
          <a:xfrm>
            <a:off x="9779406" y="1292660"/>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9" name="Group 4">
            <a:extLst>
              <a:ext uri="{FF2B5EF4-FFF2-40B4-BE49-F238E27FC236}">
                <a16:creationId xmlns:a16="http://schemas.microsoft.com/office/drawing/2014/main" xmlns="" id="{DE161949-B343-41E0-8AFE-896982DBBC38}"/>
              </a:ext>
            </a:extLst>
          </p:cNvPr>
          <p:cNvGrpSpPr>
            <a:grpSpLocks noChangeAspect="1"/>
          </p:cNvGrpSpPr>
          <p:nvPr/>
        </p:nvGrpSpPr>
        <p:grpSpPr bwMode="auto">
          <a:xfrm>
            <a:off x="587375" y="1405828"/>
            <a:ext cx="288925" cy="337247"/>
            <a:chOff x="1864" y="80"/>
            <a:chExt cx="574" cy="670"/>
          </a:xfrm>
          <a:solidFill>
            <a:srgbClr val="1AADD0"/>
          </a:solidFill>
        </p:grpSpPr>
        <p:sp>
          <p:nvSpPr>
            <p:cNvPr id="110" name="Freeform 6">
              <a:extLst>
                <a:ext uri="{FF2B5EF4-FFF2-40B4-BE49-F238E27FC236}">
                  <a16:creationId xmlns:a16="http://schemas.microsoft.com/office/drawing/2014/main" xmlns="" id="{EBC26A48-B3C8-487E-9EC9-B275789D49DA}"/>
                </a:ext>
              </a:extLst>
            </p:cNvPr>
            <p:cNvSpPr>
              <a:spLocks noEditPoints="1"/>
            </p:cNvSpPr>
            <p:nvPr/>
          </p:nvSpPr>
          <p:spPr bwMode="auto">
            <a:xfrm>
              <a:off x="1864" y="80"/>
              <a:ext cx="574" cy="670"/>
            </a:xfrm>
            <a:custGeom>
              <a:avLst/>
              <a:gdLst>
                <a:gd name="T0" fmla="*/ 1449 w 2870"/>
                <a:gd name="T1" fmla="*/ 1388 h 3351"/>
                <a:gd name="T2" fmla="*/ 1410 w 2870"/>
                <a:gd name="T3" fmla="*/ 1455 h 3351"/>
                <a:gd name="T4" fmla="*/ 1250 w 2870"/>
                <a:gd name="T5" fmla="*/ 1510 h 3351"/>
                <a:gd name="T6" fmla="*/ 1215 w 2870"/>
                <a:gd name="T7" fmla="*/ 1654 h 3351"/>
                <a:gd name="T8" fmla="*/ 1300 w 2870"/>
                <a:gd name="T9" fmla="*/ 1866 h 3351"/>
                <a:gd name="T10" fmla="*/ 1414 w 2870"/>
                <a:gd name="T11" fmla="*/ 1943 h 3351"/>
                <a:gd name="T12" fmla="*/ 1601 w 2870"/>
                <a:gd name="T13" fmla="*/ 1916 h 3351"/>
                <a:gd name="T14" fmla="*/ 1687 w 2870"/>
                <a:gd name="T15" fmla="*/ 2350 h 3351"/>
                <a:gd name="T16" fmla="*/ 1355 w 2870"/>
                <a:gd name="T17" fmla="*/ 2487 h 3351"/>
                <a:gd name="T18" fmla="*/ 1497 w 2870"/>
                <a:gd name="T19" fmla="*/ 2630 h 3351"/>
                <a:gd name="T20" fmla="*/ 1715 w 2870"/>
                <a:gd name="T21" fmla="*/ 2694 h 3351"/>
                <a:gd name="T22" fmla="*/ 1798 w 2870"/>
                <a:gd name="T23" fmla="*/ 2752 h 3351"/>
                <a:gd name="T24" fmla="*/ 1887 w 2870"/>
                <a:gd name="T25" fmla="*/ 2575 h 3351"/>
                <a:gd name="T26" fmla="*/ 2068 w 2870"/>
                <a:gd name="T27" fmla="*/ 2441 h 3351"/>
                <a:gd name="T28" fmla="*/ 2100 w 2870"/>
                <a:gd name="T29" fmla="*/ 2147 h 3351"/>
                <a:gd name="T30" fmla="*/ 1967 w 2870"/>
                <a:gd name="T31" fmla="*/ 1799 h 3351"/>
                <a:gd name="T32" fmla="*/ 1765 w 2870"/>
                <a:gd name="T33" fmla="*/ 1729 h 3351"/>
                <a:gd name="T34" fmla="*/ 1602 w 2870"/>
                <a:gd name="T35" fmla="*/ 1684 h 3351"/>
                <a:gd name="T36" fmla="*/ 1696 w 2870"/>
                <a:gd name="T37" fmla="*/ 1567 h 3351"/>
                <a:gd name="T38" fmla="*/ 1791 w 2870"/>
                <a:gd name="T39" fmla="*/ 1513 h 3351"/>
                <a:gd name="T40" fmla="*/ 1743 w 2870"/>
                <a:gd name="T41" fmla="*/ 1422 h 3351"/>
                <a:gd name="T42" fmla="*/ 1531 w 2870"/>
                <a:gd name="T43" fmla="*/ 1439 h 3351"/>
                <a:gd name="T44" fmla="*/ 1508 w 2870"/>
                <a:gd name="T45" fmla="*/ 1365 h 3351"/>
                <a:gd name="T46" fmla="*/ 1529 w 2870"/>
                <a:gd name="T47" fmla="*/ 997 h 3351"/>
                <a:gd name="T48" fmla="*/ 1297 w 2870"/>
                <a:gd name="T49" fmla="*/ 1015 h 3351"/>
                <a:gd name="T50" fmla="*/ 1268 w 2870"/>
                <a:gd name="T51" fmla="*/ 1080 h 3351"/>
                <a:gd name="T52" fmla="*/ 1470 w 2870"/>
                <a:gd name="T53" fmla="*/ 1087 h 3351"/>
                <a:gd name="T54" fmla="*/ 1611 w 2870"/>
                <a:gd name="T55" fmla="*/ 1014 h 3351"/>
                <a:gd name="T56" fmla="*/ 1702 w 2870"/>
                <a:gd name="T57" fmla="*/ 9 h 3351"/>
                <a:gd name="T58" fmla="*/ 1742 w 2870"/>
                <a:gd name="T59" fmla="*/ 52 h 3351"/>
                <a:gd name="T60" fmla="*/ 1849 w 2870"/>
                <a:gd name="T61" fmla="*/ 96 h 3351"/>
                <a:gd name="T62" fmla="*/ 1904 w 2870"/>
                <a:gd name="T63" fmla="*/ 260 h 3351"/>
                <a:gd name="T64" fmla="*/ 1775 w 2870"/>
                <a:gd name="T65" fmla="*/ 488 h 3351"/>
                <a:gd name="T66" fmla="*/ 1606 w 2870"/>
                <a:gd name="T67" fmla="*/ 956 h 3351"/>
                <a:gd name="T68" fmla="*/ 1628 w 2870"/>
                <a:gd name="T69" fmla="*/ 1030 h 3351"/>
                <a:gd name="T70" fmla="*/ 1836 w 2870"/>
                <a:gd name="T71" fmla="*/ 1168 h 3351"/>
                <a:gd name="T72" fmla="*/ 2192 w 2870"/>
                <a:gd name="T73" fmla="*/ 1376 h 3351"/>
                <a:gd name="T74" fmla="*/ 2374 w 2870"/>
                <a:gd name="T75" fmla="*/ 1634 h 3351"/>
                <a:gd name="T76" fmla="*/ 2543 w 2870"/>
                <a:gd name="T77" fmla="*/ 1804 h 3351"/>
                <a:gd name="T78" fmla="*/ 2768 w 2870"/>
                <a:gd name="T79" fmla="*/ 2078 h 3351"/>
                <a:gd name="T80" fmla="*/ 2870 w 2870"/>
                <a:gd name="T81" fmla="*/ 2476 h 3351"/>
                <a:gd name="T82" fmla="*/ 2701 w 2870"/>
                <a:gd name="T83" fmla="*/ 2860 h 3351"/>
                <a:gd name="T84" fmla="*/ 2390 w 2870"/>
                <a:gd name="T85" fmla="*/ 3115 h 3351"/>
                <a:gd name="T86" fmla="*/ 1892 w 2870"/>
                <a:gd name="T87" fmla="*/ 3309 h 3351"/>
                <a:gd name="T88" fmla="*/ 994 w 2870"/>
                <a:gd name="T89" fmla="*/ 3307 h 3351"/>
                <a:gd name="T90" fmla="*/ 400 w 2870"/>
                <a:gd name="T91" fmla="*/ 3073 h 3351"/>
                <a:gd name="T92" fmla="*/ 70 w 2870"/>
                <a:gd name="T93" fmla="*/ 2724 h 3351"/>
                <a:gd name="T94" fmla="*/ 26 w 2870"/>
                <a:gd name="T95" fmla="*/ 2297 h 3351"/>
                <a:gd name="T96" fmla="*/ 176 w 2870"/>
                <a:gd name="T97" fmla="*/ 1897 h 3351"/>
                <a:gd name="T98" fmla="*/ 387 w 2870"/>
                <a:gd name="T99" fmla="*/ 1589 h 3351"/>
                <a:gd name="T100" fmla="*/ 736 w 2870"/>
                <a:gd name="T101" fmla="*/ 1304 h 3351"/>
                <a:gd name="T102" fmla="*/ 1046 w 2870"/>
                <a:gd name="T103" fmla="*/ 1162 h 3351"/>
                <a:gd name="T104" fmla="*/ 1193 w 2870"/>
                <a:gd name="T105" fmla="*/ 1041 h 3351"/>
                <a:gd name="T106" fmla="*/ 1220 w 2870"/>
                <a:gd name="T107" fmla="*/ 894 h 3351"/>
                <a:gd name="T108" fmla="*/ 994 w 2870"/>
                <a:gd name="T109" fmla="*/ 462 h 3351"/>
                <a:gd name="T110" fmla="*/ 932 w 2870"/>
                <a:gd name="T111" fmla="*/ 155 h 3351"/>
                <a:gd name="T112" fmla="*/ 1124 w 2870"/>
                <a:gd name="T113" fmla="*/ 135 h 3351"/>
                <a:gd name="T114" fmla="*/ 1223 w 2870"/>
                <a:gd name="T115" fmla="*/ 99 h 3351"/>
                <a:gd name="T116" fmla="*/ 1238 w 2870"/>
                <a:gd name="T117" fmla="*/ 40 h 3351"/>
                <a:gd name="T118" fmla="*/ 1404 w 2870"/>
                <a:gd name="T119" fmla="*/ 9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0" h="3351">
                  <a:moveTo>
                    <a:pt x="1474" y="1356"/>
                  </a:moveTo>
                  <a:lnTo>
                    <a:pt x="1462" y="1358"/>
                  </a:lnTo>
                  <a:lnTo>
                    <a:pt x="1454" y="1361"/>
                  </a:lnTo>
                  <a:lnTo>
                    <a:pt x="1450" y="1365"/>
                  </a:lnTo>
                  <a:lnTo>
                    <a:pt x="1448" y="1372"/>
                  </a:lnTo>
                  <a:lnTo>
                    <a:pt x="1448" y="1379"/>
                  </a:lnTo>
                  <a:lnTo>
                    <a:pt x="1449" y="1388"/>
                  </a:lnTo>
                  <a:lnTo>
                    <a:pt x="1452" y="1397"/>
                  </a:lnTo>
                  <a:lnTo>
                    <a:pt x="1455" y="1408"/>
                  </a:lnTo>
                  <a:lnTo>
                    <a:pt x="1457" y="1420"/>
                  </a:lnTo>
                  <a:lnTo>
                    <a:pt x="1458" y="1431"/>
                  </a:lnTo>
                  <a:lnTo>
                    <a:pt x="1458" y="1443"/>
                  </a:lnTo>
                  <a:lnTo>
                    <a:pt x="1434" y="1450"/>
                  </a:lnTo>
                  <a:lnTo>
                    <a:pt x="1410" y="1455"/>
                  </a:lnTo>
                  <a:lnTo>
                    <a:pt x="1384" y="1461"/>
                  </a:lnTo>
                  <a:lnTo>
                    <a:pt x="1359" y="1467"/>
                  </a:lnTo>
                  <a:lnTo>
                    <a:pt x="1334" y="1473"/>
                  </a:lnTo>
                  <a:lnTo>
                    <a:pt x="1311" y="1481"/>
                  </a:lnTo>
                  <a:lnTo>
                    <a:pt x="1289" y="1489"/>
                  </a:lnTo>
                  <a:lnTo>
                    <a:pt x="1268" y="1499"/>
                  </a:lnTo>
                  <a:lnTo>
                    <a:pt x="1250" y="1510"/>
                  </a:lnTo>
                  <a:lnTo>
                    <a:pt x="1234" y="1524"/>
                  </a:lnTo>
                  <a:lnTo>
                    <a:pt x="1221" y="1541"/>
                  </a:lnTo>
                  <a:lnTo>
                    <a:pt x="1212" y="1562"/>
                  </a:lnTo>
                  <a:lnTo>
                    <a:pt x="1206" y="1585"/>
                  </a:lnTo>
                  <a:lnTo>
                    <a:pt x="1205" y="1605"/>
                  </a:lnTo>
                  <a:lnTo>
                    <a:pt x="1209" y="1629"/>
                  </a:lnTo>
                  <a:lnTo>
                    <a:pt x="1215" y="1654"/>
                  </a:lnTo>
                  <a:lnTo>
                    <a:pt x="1223" y="1682"/>
                  </a:lnTo>
                  <a:lnTo>
                    <a:pt x="1232" y="1710"/>
                  </a:lnTo>
                  <a:lnTo>
                    <a:pt x="1243" y="1738"/>
                  </a:lnTo>
                  <a:lnTo>
                    <a:pt x="1253" y="1766"/>
                  </a:lnTo>
                  <a:lnTo>
                    <a:pt x="1269" y="1805"/>
                  </a:lnTo>
                  <a:lnTo>
                    <a:pt x="1286" y="1839"/>
                  </a:lnTo>
                  <a:lnTo>
                    <a:pt x="1300" y="1866"/>
                  </a:lnTo>
                  <a:lnTo>
                    <a:pt x="1315" y="1890"/>
                  </a:lnTo>
                  <a:lnTo>
                    <a:pt x="1330" y="1907"/>
                  </a:lnTo>
                  <a:lnTo>
                    <a:pt x="1346" y="1921"/>
                  </a:lnTo>
                  <a:lnTo>
                    <a:pt x="1361" y="1931"/>
                  </a:lnTo>
                  <a:lnTo>
                    <a:pt x="1377" y="1937"/>
                  </a:lnTo>
                  <a:lnTo>
                    <a:pt x="1394" y="1942"/>
                  </a:lnTo>
                  <a:lnTo>
                    <a:pt x="1414" y="1943"/>
                  </a:lnTo>
                  <a:lnTo>
                    <a:pt x="1434" y="1942"/>
                  </a:lnTo>
                  <a:lnTo>
                    <a:pt x="1456" y="1938"/>
                  </a:lnTo>
                  <a:lnTo>
                    <a:pt x="1480" y="1935"/>
                  </a:lnTo>
                  <a:lnTo>
                    <a:pt x="1506" y="1930"/>
                  </a:lnTo>
                  <a:lnTo>
                    <a:pt x="1535" y="1925"/>
                  </a:lnTo>
                  <a:lnTo>
                    <a:pt x="1566" y="1920"/>
                  </a:lnTo>
                  <a:lnTo>
                    <a:pt x="1601" y="1916"/>
                  </a:lnTo>
                  <a:lnTo>
                    <a:pt x="1616" y="1975"/>
                  </a:lnTo>
                  <a:lnTo>
                    <a:pt x="1631" y="2034"/>
                  </a:lnTo>
                  <a:lnTo>
                    <a:pt x="1645" y="2094"/>
                  </a:lnTo>
                  <a:lnTo>
                    <a:pt x="1658" y="2155"/>
                  </a:lnTo>
                  <a:lnTo>
                    <a:pt x="1671" y="2218"/>
                  </a:lnTo>
                  <a:lnTo>
                    <a:pt x="1681" y="2283"/>
                  </a:lnTo>
                  <a:lnTo>
                    <a:pt x="1687" y="2350"/>
                  </a:lnTo>
                  <a:lnTo>
                    <a:pt x="1613" y="2363"/>
                  </a:lnTo>
                  <a:lnTo>
                    <a:pt x="1535" y="2374"/>
                  </a:lnTo>
                  <a:lnTo>
                    <a:pt x="1453" y="2381"/>
                  </a:lnTo>
                  <a:lnTo>
                    <a:pt x="1368" y="2385"/>
                  </a:lnTo>
                  <a:lnTo>
                    <a:pt x="1362" y="2417"/>
                  </a:lnTo>
                  <a:lnTo>
                    <a:pt x="1358" y="2451"/>
                  </a:lnTo>
                  <a:lnTo>
                    <a:pt x="1355" y="2487"/>
                  </a:lnTo>
                  <a:lnTo>
                    <a:pt x="1353" y="2523"/>
                  </a:lnTo>
                  <a:lnTo>
                    <a:pt x="1351" y="2559"/>
                  </a:lnTo>
                  <a:lnTo>
                    <a:pt x="1347" y="2593"/>
                  </a:lnTo>
                  <a:lnTo>
                    <a:pt x="1341" y="2626"/>
                  </a:lnTo>
                  <a:lnTo>
                    <a:pt x="1390" y="2630"/>
                  </a:lnTo>
                  <a:lnTo>
                    <a:pt x="1443" y="2631"/>
                  </a:lnTo>
                  <a:lnTo>
                    <a:pt x="1497" y="2630"/>
                  </a:lnTo>
                  <a:lnTo>
                    <a:pt x="1552" y="2627"/>
                  </a:lnTo>
                  <a:lnTo>
                    <a:pt x="1606" y="2623"/>
                  </a:lnTo>
                  <a:lnTo>
                    <a:pt x="1659" y="2620"/>
                  </a:lnTo>
                  <a:lnTo>
                    <a:pt x="1711" y="2618"/>
                  </a:lnTo>
                  <a:lnTo>
                    <a:pt x="1712" y="2646"/>
                  </a:lnTo>
                  <a:lnTo>
                    <a:pt x="1714" y="2671"/>
                  </a:lnTo>
                  <a:lnTo>
                    <a:pt x="1715" y="2694"/>
                  </a:lnTo>
                  <a:lnTo>
                    <a:pt x="1716" y="2717"/>
                  </a:lnTo>
                  <a:lnTo>
                    <a:pt x="1715" y="2742"/>
                  </a:lnTo>
                  <a:lnTo>
                    <a:pt x="1711" y="2767"/>
                  </a:lnTo>
                  <a:lnTo>
                    <a:pt x="1735" y="2766"/>
                  </a:lnTo>
                  <a:lnTo>
                    <a:pt x="1756" y="2761"/>
                  </a:lnTo>
                  <a:lnTo>
                    <a:pt x="1776" y="2756"/>
                  </a:lnTo>
                  <a:lnTo>
                    <a:pt x="1798" y="2752"/>
                  </a:lnTo>
                  <a:lnTo>
                    <a:pt x="1800" y="2721"/>
                  </a:lnTo>
                  <a:lnTo>
                    <a:pt x="1803" y="2691"/>
                  </a:lnTo>
                  <a:lnTo>
                    <a:pt x="1806" y="2660"/>
                  </a:lnTo>
                  <a:lnTo>
                    <a:pt x="1807" y="2628"/>
                  </a:lnTo>
                  <a:lnTo>
                    <a:pt x="1806" y="2594"/>
                  </a:lnTo>
                  <a:lnTo>
                    <a:pt x="1848" y="2585"/>
                  </a:lnTo>
                  <a:lnTo>
                    <a:pt x="1887" y="2575"/>
                  </a:lnTo>
                  <a:lnTo>
                    <a:pt x="1922" y="2564"/>
                  </a:lnTo>
                  <a:lnTo>
                    <a:pt x="1955" y="2550"/>
                  </a:lnTo>
                  <a:lnTo>
                    <a:pt x="1984" y="2534"/>
                  </a:lnTo>
                  <a:lnTo>
                    <a:pt x="2010" y="2514"/>
                  </a:lnTo>
                  <a:lnTo>
                    <a:pt x="2032" y="2493"/>
                  </a:lnTo>
                  <a:lnTo>
                    <a:pt x="2051" y="2469"/>
                  </a:lnTo>
                  <a:lnTo>
                    <a:pt x="2068" y="2441"/>
                  </a:lnTo>
                  <a:lnTo>
                    <a:pt x="2082" y="2411"/>
                  </a:lnTo>
                  <a:lnTo>
                    <a:pt x="2092" y="2376"/>
                  </a:lnTo>
                  <a:lnTo>
                    <a:pt x="2099" y="2338"/>
                  </a:lnTo>
                  <a:lnTo>
                    <a:pt x="2104" y="2296"/>
                  </a:lnTo>
                  <a:lnTo>
                    <a:pt x="2106" y="2250"/>
                  </a:lnTo>
                  <a:lnTo>
                    <a:pt x="2105" y="2199"/>
                  </a:lnTo>
                  <a:lnTo>
                    <a:pt x="2100" y="2147"/>
                  </a:lnTo>
                  <a:lnTo>
                    <a:pt x="2091" y="2092"/>
                  </a:lnTo>
                  <a:lnTo>
                    <a:pt x="2078" y="2038"/>
                  </a:lnTo>
                  <a:lnTo>
                    <a:pt x="2061" y="1984"/>
                  </a:lnTo>
                  <a:lnTo>
                    <a:pt x="2040" y="1932"/>
                  </a:lnTo>
                  <a:lnTo>
                    <a:pt x="2017" y="1884"/>
                  </a:lnTo>
                  <a:lnTo>
                    <a:pt x="1993" y="1839"/>
                  </a:lnTo>
                  <a:lnTo>
                    <a:pt x="1967" y="1799"/>
                  </a:lnTo>
                  <a:lnTo>
                    <a:pt x="1941" y="1764"/>
                  </a:lnTo>
                  <a:lnTo>
                    <a:pt x="1906" y="1750"/>
                  </a:lnTo>
                  <a:lnTo>
                    <a:pt x="1874" y="1739"/>
                  </a:lnTo>
                  <a:lnTo>
                    <a:pt x="1844" y="1733"/>
                  </a:lnTo>
                  <a:lnTo>
                    <a:pt x="1817" y="1729"/>
                  </a:lnTo>
                  <a:lnTo>
                    <a:pt x="1790" y="1728"/>
                  </a:lnTo>
                  <a:lnTo>
                    <a:pt x="1765" y="1729"/>
                  </a:lnTo>
                  <a:lnTo>
                    <a:pt x="1741" y="1730"/>
                  </a:lnTo>
                  <a:lnTo>
                    <a:pt x="1717" y="1732"/>
                  </a:lnTo>
                  <a:lnTo>
                    <a:pt x="1693" y="1734"/>
                  </a:lnTo>
                  <a:lnTo>
                    <a:pt x="1669" y="1736"/>
                  </a:lnTo>
                  <a:lnTo>
                    <a:pt x="1643" y="1736"/>
                  </a:lnTo>
                  <a:lnTo>
                    <a:pt x="1617" y="1734"/>
                  </a:lnTo>
                  <a:lnTo>
                    <a:pt x="1602" y="1684"/>
                  </a:lnTo>
                  <a:lnTo>
                    <a:pt x="1588" y="1631"/>
                  </a:lnTo>
                  <a:lnTo>
                    <a:pt x="1577" y="1577"/>
                  </a:lnTo>
                  <a:lnTo>
                    <a:pt x="1607" y="1574"/>
                  </a:lnTo>
                  <a:lnTo>
                    <a:pt x="1631" y="1572"/>
                  </a:lnTo>
                  <a:lnTo>
                    <a:pt x="1654" y="1570"/>
                  </a:lnTo>
                  <a:lnTo>
                    <a:pt x="1675" y="1568"/>
                  </a:lnTo>
                  <a:lnTo>
                    <a:pt x="1696" y="1567"/>
                  </a:lnTo>
                  <a:lnTo>
                    <a:pt x="1717" y="1565"/>
                  </a:lnTo>
                  <a:lnTo>
                    <a:pt x="1742" y="1562"/>
                  </a:lnTo>
                  <a:lnTo>
                    <a:pt x="1768" y="1559"/>
                  </a:lnTo>
                  <a:lnTo>
                    <a:pt x="1800" y="1556"/>
                  </a:lnTo>
                  <a:lnTo>
                    <a:pt x="1797" y="1543"/>
                  </a:lnTo>
                  <a:lnTo>
                    <a:pt x="1793" y="1529"/>
                  </a:lnTo>
                  <a:lnTo>
                    <a:pt x="1791" y="1513"/>
                  </a:lnTo>
                  <a:lnTo>
                    <a:pt x="1788" y="1497"/>
                  </a:lnTo>
                  <a:lnTo>
                    <a:pt x="1784" y="1481"/>
                  </a:lnTo>
                  <a:lnTo>
                    <a:pt x="1779" y="1465"/>
                  </a:lnTo>
                  <a:lnTo>
                    <a:pt x="1773" y="1451"/>
                  </a:lnTo>
                  <a:lnTo>
                    <a:pt x="1765" y="1438"/>
                  </a:lnTo>
                  <a:lnTo>
                    <a:pt x="1755" y="1429"/>
                  </a:lnTo>
                  <a:lnTo>
                    <a:pt x="1743" y="1422"/>
                  </a:lnTo>
                  <a:lnTo>
                    <a:pt x="1726" y="1420"/>
                  </a:lnTo>
                  <a:lnTo>
                    <a:pt x="1696" y="1421"/>
                  </a:lnTo>
                  <a:lnTo>
                    <a:pt x="1667" y="1424"/>
                  </a:lnTo>
                  <a:lnTo>
                    <a:pt x="1636" y="1428"/>
                  </a:lnTo>
                  <a:lnTo>
                    <a:pt x="1605" y="1433"/>
                  </a:lnTo>
                  <a:lnTo>
                    <a:pt x="1570" y="1437"/>
                  </a:lnTo>
                  <a:lnTo>
                    <a:pt x="1531" y="1439"/>
                  </a:lnTo>
                  <a:lnTo>
                    <a:pt x="1528" y="1430"/>
                  </a:lnTo>
                  <a:lnTo>
                    <a:pt x="1525" y="1419"/>
                  </a:lnTo>
                  <a:lnTo>
                    <a:pt x="1523" y="1407"/>
                  </a:lnTo>
                  <a:lnTo>
                    <a:pt x="1520" y="1395"/>
                  </a:lnTo>
                  <a:lnTo>
                    <a:pt x="1517" y="1384"/>
                  </a:lnTo>
                  <a:lnTo>
                    <a:pt x="1513" y="1373"/>
                  </a:lnTo>
                  <a:lnTo>
                    <a:pt x="1508" y="1365"/>
                  </a:lnTo>
                  <a:lnTo>
                    <a:pt x="1500" y="1359"/>
                  </a:lnTo>
                  <a:lnTo>
                    <a:pt x="1490" y="1357"/>
                  </a:lnTo>
                  <a:lnTo>
                    <a:pt x="1474" y="1356"/>
                  </a:lnTo>
                  <a:close/>
                  <a:moveTo>
                    <a:pt x="1617" y="978"/>
                  </a:moveTo>
                  <a:lnTo>
                    <a:pt x="1587" y="980"/>
                  </a:lnTo>
                  <a:lnTo>
                    <a:pt x="1558" y="987"/>
                  </a:lnTo>
                  <a:lnTo>
                    <a:pt x="1529" y="997"/>
                  </a:lnTo>
                  <a:lnTo>
                    <a:pt x="1499" y="1008"/>
                  </a:lnTo>
                  <a:lnTo>
                    <a:pt x="1467" y="1018"/>
                  </a:lnTo>
                  <a:lnTo>
                    <a:pt x="1435" y="1025"/>
                  </a:lnTo>
                  <a:lnTo>
                    <a:pt x="1398" y="1028"/>
                  </a:lnTo>
                  <a:lnTo>
                    <a:pt x="1364" y="1026"/>
                  </a:lnTo>
                  <a:lnTo>
                    <a:pt x="1329" y="1022"/>
                  </a:lnTo>
                  <a:lnTo>
                    <a:pt x="1297" y="1015"/>
                  </a:lnTo>
                  <a:lnTo>
                    <a:pt x="1266" y="1009"/>
                  </a:lnTo>
                  <a:lnTo>
                    <a:pt x="1236" y="1004"/>
                  </a:lnTo>
                  <a:lnTo>
                    <a:pt x="1206" y="1001"/>
                  </a:lnTo>
                  <a:lnTo>
                    <a:pt x="1206" y="1056"/>
                  </a:lnTo>
                  <a:lnTo>
                    <a:pt x="1224" y="1066"/>
                  </a:lnTo>
                  <a:lnTo>
                    <a:pt x="1245" y="1073"/>
                  </a:lnTo>
                  <a:lnTo>
                    <a:pt x="1268" y="1080"/>
                  </a:lnTo>
                  <a:lnTo>
                    <a:pt x="1295" y="1086"/>
                  </a:lnTo>
                  <a:lnTo>
                    <a:pt x="1322" y="1090"/>
                  </a:lnTo>
                  <a:lnTo>
                    <a:pt x="1351" y="1093"/>
                  </a:lnTo>
                  <a:lnTo>
                    <a:pt x="1381" y="1093"/>
                  </a:lnTo>
                  <a:lnTo>
                    <a:pt x="1411" y="1093"/>
                  </a:lnTo>
                  <a:lnTo>
                    <a:pt x="1440" y="1091"/>
                  </a:lnTo>
                  <a:lnTo>
                    <a:pt x="1470" y="1087"/>
                  </a:lnTo>
                  <a:lnTo>
                    <a:pt x="1497" y="1081"/>
                  </a:lnTo>
                  <a:lnTo>
                    <a:pt x="1523" y="1075"/>
                  </a:lnTo>
                  <a:lnTo>
                    <a:pt x="1547" y="1066"/>
                  </a:lnTo>
                  <a:lnTo>
                    <a:pt x="1568" y="1056"/>
                  </a:lnTo>
                  <a:lnTo>
                    <a:pt x="1586" y="1044"/>
                  </a:lnTo>
                  <a:lnTo>
                    <a:pt x="1601" y="1031"/>
                  </a:lnTo>
                  <a:lnTo>
                    <a:pt x="1611" y="1014"/>
                  </a:lnTo>
                  <a:lnTo>
                    <a:pt x="1616" y="997"/>
                  </a:lnTo>
                  <a:lnTo>
                    <a:pt x="1617" y="978"/>
                  </a:lnTo>
                  <a:close/>
                  <a:moveTo>
                    <a:pt x="1451" y="0"/>
                  </a:moveTo>
                  <a:lnTo>
                    <a:pt x="1687" y="0"/>
                  </a:lnTo>
                  <a:lnTo>
                    <a:pt x="1690" y="5"/>
                  </a:lnTo>
                  <a:lnTo>
                    <a:pt x="1695" y="8"/>
                  </a:lnTo>
                  <a:lnTo>
                    <a:pt x="1702" y="9"/>
                  </a:lnTo>
                  <a:lnTo>
                    <a:pt x="1710" y="9"/>
                  </a:lnTo>
                  <a:lnTo>
                    <a:pt x="1718" y="8"/>
                  </a:lnTo>
                  <a:lnTo>
                    <a:pt x="1725" y="9"/>
                  </a:lnTo>
                  <a:lnTo>
                    <a:pt x="1732" y="11"/>
                  </a:lnTo>
                  <a:lnTo>
                    <a:pt x="1735" y="16"/>
                  </a:lnTo>
                  <a:lnTo>
                    <a:pt x="1741" y="33"/>
                  </a:lnTo>
                  <a:lnTo>
                    <a:pt x="1742" y="52"/>
                  </a:lnTo>
                  <a:lnTo>
                    <a:pt x="1740" y="71"/>
                  </a:lnTo>
                  <a:lnTo>
                    <a:pt x="1737" y="90"/>
                  </a:lnTo>
                  <a:lnTo>
                    <a:pt x="1735" y="111"/>
                  </a:lnTo>
                  <a:lnTo>
                    <a:pt x="1762" y="106"/>
                  </a:lnTo>
                  <a:lnTo>
                    <a:pt x="1791" y="101"/>
                  </a:lnTo>
                  <a:lnTo>
                    <a:pt x="1820" y="97"/>
                  </a:lnTo>
                  <a:lnTo>
                    <a:pt x="1849" y="96"/>
                  </a:lnTo>
                  <a:lnTo>
                    <a:pt x="1878" y="97"/>
                  </a:lnTo>
                  <a:lnTo>
                    <a:pt x="1905" y="103"/>
                  </a:lnTo>
                  <a:lnTo>
                    <a:pt x="1932" y="111"/>
                  </a:lnTo>
                  <a:lnTo>
                    <a:pt x="1931" y="150"/>
                  </a:lnTo>
                  <a:lnTo>
                    <a:pt x="1926" y="188"/>
                  </a:lnTo>
                  <a:lnTo>
                    <a:pt x="1916" y="225"/>
                  </a:lnTo>
                  <a:lnTo>
                    <a:pt x="1904" y="260"/>
                  </a:lnTo>
                  <a:lnTo>
                    <a:pt x="1889" y="294"/>
                  </a:lnTo>
                  <a:lnTo>
                    <a:pt x="1872" y="328"/>
                  </a:lnTo>
                  <a:lnTo>
                    <a:pt x="1852" y="360"/>
                  </a:lnTo>
                  <a:lnTo>
                    <a:pt x="1833" y="393"/>
                  </a:lnTo>
                  <a:lnTo>
                    <a:pt x="1814" y="425"/>
                  </a:lnTo>
                  <a:lnTo>
                    <a:pt x="1793" y="457"/>
                  </a:lnTo>
                  <a:lnTo>
                    <a:pt x="1775" y="488"/>
                  </a:lnTo>
                  <a:lnTo>
                    <a:pt x="1758" y="520"/>
                  </a:lnTo>
                  <a:lnTo>
                    <a:pt x="1720" y="602"/>
                  </a:lnTo>
                  <a:lnTo>
                    <a:pt x="1686" y="686"/>
                  </a:lnTo>
                  <a:lnTo>
                    <a:pt x="1653" y="773"/>
                  </a:lnTo>
                  <a:lnTo>
                    <a:pt x="1623" y="861"/>
                  </a:lnTo>
                  <a:lnTo>
                    <a:pt x="1592" y="955"/>
                  </a:lnTo>
                  <a:lnTo>
                    <a:pt x="1606" y="956"/>
                  </a:lnTo>
                  <a:lnTo>
                    <a:pt x="1616" y="961"/>
                  </a:lnTo>
                  <a:lnTo>
                    <a:pt x="1624" y="969"/>
                  </a:lnTo>
                  <a:lnTo>
                    <a:pt x="1629" y="979"/>
                  </a:lnTo>
                  <a:lnTo>
                    <a:pt x="1632" y="991"/>
                  </a:lnTo>
                  <a:lnTo>
                    <a:pt x="1633" y="1004"/>
                  </a:lnTo>
                  <a:lnTo>
                    <a:pt x="1632" y="1017"/>
                  </a:lnTo>
                  <a:lnTo>
                    <a:pt x="1628" y="1030"/>
                  </a:lnTo>
                  <a:lnTo>
                    <a:pt x="1623" y="1041"/>
                  </a:lnTo>
                  <a:lnTo>
                    <a:pt x="1617" y="1050"/>
                  </a:lnTo>
                  <a:lnTo>
                    <a:pt x="1609" y="1056"/>
                  </a:lnTo>
                  <a:lnTo>
                    <a:pt x="1665" y="1087"/>
                  </a:lnTo>
                  <a:lnTo>
                    <a:pt x="1721" y="1115"/>
                  </a:lnTo>
                  <a:lnTo>
                    <a:pt x="1779" y="1141"/>
                  </a:lnTo>
                  <a:lnTo>
                    <a:pt x="1836" y="1168"/>
                  </a:lnTo>
                  <a:lnTo>
                    <a:pt x="1894" y="1194"/>
                  </a:lnTo>
                  <a:lnTo>
                    <a:pt x="1950" y="1221"/>
                  </a:lnTo>
                  <a:lnTo>
                    <a:pt x="2006" y="1249"/>
                  </a:lnTo>
                  <a:lnTo>
                    <a:pt x="2060" y="1278"/>
                  </a:lnTo>
                  <a:lnTo>
                    <a:pt x="2111" y="1312"/>
                  </a:lnTo>
                  <a:lnTo>
                    <a:pt x="2160" y="1349"/>
                  </a:lnTo>
                  <a:lnTo>
                    <a:pt x="2192" y="1376"/>
                  </a:lnTo>
                  <a:lnTo>
                    <a:pt x="2220" y="1407"/>
                  </a:lnTo>
                  <a:lnTo>
                    <a:pt x="2247" y="1442"/>
                  </a:lnTo>
                  <a:lnTo>
                    <a:pt x="2274" y="1478"/>
                  </a:lnTo>
                  <a:lnTo>
                    <a:pt x="2299" y="1516"/>
                  </a:lnTo>
                  <a:lnTo>
                    <a:pt x="2324" y="1556"/>
                  </a:lnTo>
                  <a:lnTo>
                    <a:pt x="2349" y="1595"/>
                  </a:lnTo>
                  <a:lnTo>
                    <a:pt x="2374" y="1634"/>
                  </a:lnTo>
                  <a:lnTo>
                    <a:pt x="2401" y="1672"/>
                  </a:lnTo>
                  <a:lnTo>
                    <a:pt x="2429" y="1708"/>
                  </a:lnTo>
                  <a:lnTo>
                    <a:pt x="2460" y="1743"/>
                  </a:lnTo>
                  <a:lnTo>
                    <a:pt x="2479" y="1760"/>
                  </a:lnTo>
                  <a:lnTo>
                    <a:pt x="2500" y="1775"/>
                  </a:lnTo>
                  <a:lnTo>
                    <a:pt x="2522" y="1789"/>
                  </a:lnTo>
                  <a:lnTo>
                    <a:pt x="2543" y="1804"/>
                  </a:lnTo>
                  <a:lnTo>
                    <a:pt x="2562" y="1822"/>
                  </a:lnTo>
                  <a:lnTo>
                    <a:pt x="2603" y="1861"/>
                  </a:lnTo>
                  <a:lnTo>
                    <a:pt x="2640" y="1902"/>
                  </a:lnTo>
                  <a:lnTo>
                    <a:pt x="2677" y="1944"/>
                  </a:lnTo>
                  <a:lnTo>
                    <a:pt x="2710" y="1986"/>
                  </a:lnTo>
                  <a:lnTo>
                    <a:pt x="2740" y="2031"/>
                  </a:lnTo>
                  <a:lnTo>
                    <a:pt x="2768" y="2078"/>
                  </a:lnTo>
                  <a:lnTo>
                    <a:pt x="2794" y="2126"/>
                  </a:lnTo>
                  <a:lnTo>
                    <a:pt x="2815" y="2177"/>
                  </a:lnTo>
                  <a:lnTo>
                    <a:pt x="2834" y="2231"/>
                  </a:lnTo>
                  <a:lnTo>
                    <a:pt x="2850" y="2288"/>
                  </a:lnTo>
                  <a:lnTo>
                    <a:pt x="2862" y="2349"/>
                  </a:lnTo>
                  <a:lnTo>
                    <a:pt x="2870" y="2413"/>
                  </a:lnTo>
                  <a:lnTo>
                    <a:pt x="2870" y="2476"/>
                  </a:lnTo>
                  <a:lnTo>
                    <a:pt x="2856" y="2542"/>
                  </a:lnTo>
                  <a:lnTo>
                    <a:pt x="2839" y="2604"/>
                  </a:lnTo>
                  <a:lnTo>
                    <a:pt x="2817" y="2662"/>
                  </a:lnTo>
                  <a:lnTo>
                    <a:pt x="2793" y="2715"/>
                  </a:lnTo>
                  <a:lnTo>
                    <a:pt x="2765" y="2767"/>
                  </a:lnTo>
                  <a:lnTo>
                    <a:pt x="2735" y="2815"/>
                  </a:lnTo>
                  <a:lnTo>
                    <a:pt x="2701" y="2860"/>
                  </a:lnTo>
                  <a:lnTo>
                    <a:pt x="2665" y="2902"/>
                  </a:lnTo>
                  <a:lnTo>
                    <a:pt x="2625" y="2942"/>
                  </a:lnTo>
                  <a:lnTo>
                    <a:pt x="2584" y="2980"/>
                  </a:lnTo>
                  <a:lnTo>
                    <a:pt x="2539" y="3016"/>
                  </a:lnTo>
                  <a:lnTo>
                    <a:pt x="2491" y="3050"/>
                  </a:lnTo>
                  <a:lnTo>
                    <a:pt x="2441" y="3084"/>
                  </a:lnTo>
                  <a:lnTo>
                    <a:pt x="2390" y="3115"/>
                  </a:lnTo>
                  <a:lnTo>
                    <a:pt x="2335" y="3147"/>
                  </a:lnTo>
                  <a:lnTo>
                    <a:pt x="2279" y="3177"/>
                  </a:lnTo>
                  <a:lnTo>
                    <a:pt x="2206" y="3213"/>
                  </a:lnTo>
                  <a:lnTo>
                    <a:pt x="2131" y="3243"/>
                  </a:lnTo>
                  <a:lnTo>
                    <a:pt x="2052" y="3269"/>
                  </a:lnTo>
                  <a:lnTo>
                    <a:pt x="1973" y="3291"/>
                  </a:lnTo>
                  <a:lnTo>
                    <a:pt x="1892" y="3309"/>
                  </a:lnTo>
                  <a:lnTo>
                    <a:pt x="1810" y="3326"/>
                  </a:lnTo>
                  <a:lnTo>
                    <a:pt x="1725" y="3339"/>
                  </a:lnTo>
                  <a:lnTo>
                    <a:pt x="1640" y="3351"/>
                  </a:lnTo>
                  <a:lnTo>
                    <a:pt x="1301" y="3351"/>
                  </a:lnTo>
                  <a:lnTo>
                    <a:pt x="1195" y="3341"/>
                  </a:lnTo>
                  <a:lnTo>
                    <a:pt x="1094" y="3326"/>
                  </a:lnTo>
                  <a:lnTo>
                    <a:pt x="994" y="3307"/>
                  </a:lnTo>
                  <a:lnTo>
                    <a:pt x="899" y="3286"/>
                  </a:lnTo>
                  <a:lnTo>
                    <a:pt x="806" y="3260"/>
                  </a:lnTo>
                  <a:lnTo>
                    <a:pt x="718" y="3229"/>
                  </a:lnTo>
                  <a:lnTo>
                    <a:pt x="633" y="3196"/>
                  </a:lnTo>
                  <a:lnTo>
                    <a:pt x="551" y="3159"/>
                  </a:lnTo>
                  <a:lnTo>
                    <a:pt x="473" y="3117"/>
                  </a:lnTo>
                  <a:lnTo>
                    <a:pt x="400" y="3073"/>
                  </a:lnTo>
                  <a:lnTo>
                    <a:pt x="331" y="3025"/>
                  </a:lnTo>
                  <a:lnTo>
                    <a:pt x="266" y="2973"/>
                  </a:lnTo>
                  <a:lnTo>
                    <a:pt x="205" y="2917"/>
                  </a:lnTo>
                  <a:lnTo>
                    <a:pt x="165" y="2875"/>
                  </a:lnTo>
                  <a:lnTo>
                    <a:pt x="129" y="2828"/>
                  </a:lnTo>
                  <a:lnTo>
                    <a:pt x="97" y="2778"/>
                  </a:lnTo>
                  <a:lnTo>
                    <a:pt x="70" y="2724"/>
                  </a:lnTo>
                  <a:lnTo>
                    <a:pt x="46" y="2668"/>
                  </a:lnTo>
                  <a:lnTo>
                    <a:pt x="26" y="2608"/>
                  </a:lnTo>
                  <a:lnTo>
                    <a:pt x="11" y="2544"/>
                  </a:lnTo>
                  <a:lnTo>
                    <a:pt x="0" y="2476"/>
                  </a:lnTo>
                  <a:lnTo>
                    <a:pt x="0" y="2405"/>
                  </a:lnTo>
                  <a:lnTo>
                    <a:pt x="11" y="2353"/>
                  </a:lnTo>
                  <a:lnTo>
                    <a:pt x="26" y="2297"/>
                  </a:lnTo>
                  <a:lnTo>
                    <a:pt x="43" y="2239"/>
                  </a:lnTo>
                  <a:lnTo>
                    <a:pt x="62" y="2180"/>
                  </a:lnTo>
                  <a:lnTo>
                    <a:pt x="82" y="2121"/>
                  </a:lnTo>
                  <a:lnTo>
                    <a:pt x="105" y="2062"/>
                  </a:lnTo>
                  <a:lnTo>
                    <a:pt x="128" y="2005"/>
                  </a:lnTo>
                  <a:lnTo>
                    <a:pt x="151" y="1949"/>
                  </a:lnTo>
                  <a:lnTo>
                    <a:pt x="176" y="1897"/>
                  </a:lnTo>
                  <a:lnTo>
                    <a:pt x="199" y="1848"/>
                  </a:lnTo>
                  <a:lnTo>
                    <a:pt x="222" y="1804"/>
                  </a:lnTo>
                  <a:lnTo>
                    <a:pt x="245" y="1766"/>
                  </a:lnTo>
                  <a:lnTo>
                    <a:pt x="273" y="1723"/>
                  </a:lnTo>
                  <a:lnTo>
                    <a:pt x="307" y="1679"/>
                  </a:lnTo>
                  <a:lnTo>
                    <a:pt x="345" y="1634"/>
                  </a:lnTo>
                  <a:lnTo>
                    <a:pt x="387" y="1589"/>
                  </a:lnTo>
                  <a:lnTo>
                    <a:pt x="433" y="1544"/>
                  </a:lnTo>
                  <a:lnTo>
                    <a:pt x="480" y="1500"/>
                  </a:lnTo>
                  <a:lnTo>
                    <a:pt x="529" y="1457"/>
                  </a:lnTo>
                  <a:lnTo>
                    <a:pt x="581" y="1416"/>
                  </a:lnTo>
                  <a:lnTo>
                    <a:pt x="633" y="1376"/>
                  </a:lnTo>
                  <a:lnTo>
                    <a:pt x="684" y="1338"/>
                  </a:lnTo>
                  <a:lnTo>
                    <a:pt x="736" y="1304"/>
                  </a:lnTo>
                  <a:lnTo>
                    <a:pt x="787" y="1272"/>
                  </a:lnTo>
                  <a:lnTo>
                    <a:pt x="836" y="1245"/>
                  </a:lnTo>
                  <a:lnTo>
                    <a:pt x="883" y="1223"/>
                  </a:lnTo>
                  <a:lnTo>
                    <a:pt x="923" y="1205"/>
                  </a:lnTo>
                  <a:lnTo>
                    <a:pt x="964" y="1190"/>
                  </a:lnTo>
                  <a:lnTo>
                    <a:pt x="1005" y="1176"/>
                  </a:lnTo>
                  <a:lnTo>
                    <a:pt x="1046" y="1162"/>
                  </a:lnTo>
                  <a:lnTo>
                    <a:pt x="1087" y="1146"/>
                  </a:lnTo>
                  <a:lnTo>
                    <a:pt x="1125" y="1130"/>
                  </a:lnTo>
                  <a:lnTo>
                    <a:pt x="1163" y="1111"/>
                  </a:lnTo>
                  <a:lnTo>
                    <a:pt x="1198" y="1089"/>
                  </a:lnTo>
                  <a:lnTo>
                    <a:pt x="1194" y="1073"/>
                  </a:lnTo>
                  <a:lnTo>
                    <a:pt x="1192" y="1057"/>
                  </a:lnTo>
                  <a:lnTo>
                    <a:pt x="1193" y="1041"/>
                  </a:lnTo>
                  <a:lnTo>
                    <a:pt x="1195" y="1024"/>
                  </a:lnTo>
                  <a:lnTo>
                    <a:pt x="1200" y="1008"/>
                  </a:lnTo>
                  <a:lnTo>
                    <a:pt x="1208" y="993"/>
                  </a:lnTo>
                  <a:lnTo>
                    <a:pt x="1218" y="980"/>
                  </a:lnTo>
                  <a:lnTo>
                    <a:pt x="1230" y="970"/>
                  </a:lnTo>
                  <a:lnTo>
                    <a:pt x="1246" y="962"/>
                  </a:lnTo>
                  <a:lnTo>
                    <a:pt x="1220" y="894"/>
                  </a:lnTo>
                  <a:lnTo>
                    <a:pt x="1191" y="829"/>
                  </a:lnTo>
                  <a:lnTo>
                    <a:pt x="1160" y="766"/>
                  </a:lnTo>
                  <a:lnTo>
                    <a:pt x="1128" y="704"/>
                  </a:lnTo>
                  <a:lnTo>
                    <a:pt x="1095" y="644"/>
                  </a:lnTo>
                  <a:lnTo>
                    <a:pt x="1060" y="583"/>
                  </a:lnTo>
                  <a:lnTo>
                    <a:pt x="1027" y="523"/>
                  </a:lnTo>
                  <a:lnTo>
                    <a:pt x="994" y="462"/>
                  </a:lnTo>
                  <a:lnTo>
                    <a:pt x="963" y="399"/>
                  </a:lnTo>
                  <a:lnTo>
                    <a:pt x="933" y="334"/>
                  </a:lnTo>
                  <a:lnTo>
                    <a:pt x="907" y="267"/>
                  </a:lnTo>
                  <a:lnTo>
                    <a:pt x="883" y="197"/>
                  </a:lnTo>
                  <a:lnTo>
                    <a:pt x="896" y="180"/>
                  </a:lnTo>
                  <a:lnTo>
                    <a:pt x="913" y="167"/>
                  </a:lnTo>
                  <a:lnTo>
                    <a:pt x="932" y="155"/>
                  </a:lnTo>
                  <a:lnTo>
                    <a:pt x="955" y="147"/>
                  </a:lnTo>
                  <a:lnTo>
                    <a:pt x="979" y="142"/>
                  </a:lnTo>
                  <a:lnTo>
                    <a:pt x="1006" y="138"/>
                  </a:lnTo>
                  <a:lnTo>
                    <a:pt x="1034" y="136"/>
                  </a:lnTo>
                  <a:lnTo>
                    <a:pt x="1063" y="135"/>
                  </a:lnTo>
                  <a:lnTo>
                    <a:pt x="1094" y="135"/>
                  </a:lnTo>
                  <a:lnTo>
                    <a:pt x="1124" y="135"/>
                  </a:lnTo>
                  <a:lnTo>
                    <a:pt x="1155" y="135"/>
                  </a:lnTo>
                  <a:lnTo>
                    <a:pt x="1185" y="135"/>
                  </a:lnTo>
                  <a:lnTo>
                    <a:pt x="1215" y="134"/>
                  </a:lnTo>
                  <a:lnTo>
                    <a:pt x="1220" y="129"/>
                  </a:lnTo>
                  <a:lnTo>
                    <a:pt x="1222" y="121"/>
                  </a:lnTo>
                  <a:lnTo>
                    <a:pt x="1223" y="111"/>
                  </a:lnTo>
                  <a:lnTo>
                    <a:pt x="1223" y="99"/>
                  </a:lnTo>
                  <a:lnTo>
                    <a:pt x="1223" y="88"/>
                  </a:lnTo>
                  <a:lnTo>
                    <a:pt x="1222" y="77"/>
                  </a:lnTo>
                  <a:lnTo>
                    <a:pt x="1221" y="66"/>
                  </a:lnTo>
                  <a:lnTo>
                    <a:pt x="1222" y="56"/>
                  </a:lnTo>
                  <a:lnTo>
                    <a:pt x="1225" y="48"/>
                  </a:lnTo>
                  <a:lnTo>
                    <a:pt x="1230" y="43"/>
                  </a:lnTo>
                  <a:lnTo>
                    <a:pt x="1238" y="40"/>
                  </a:lnTo>
                  <a:lnTo>
                    <a:pt x="1256" y="30"/>
                  </a:lnTo>
                  <a:lnTo>
                    <a:pt x="1278" y="23"/>
                  </a:lnTo>
                  <a:lnTo>
                    <a:pt x="1302" y="19"/>
                  </a:lnTo>
                  <a:lnTo>
                    <a:pt x="1326" y="16"/>
                  </a:lnTo>
                  <a:lnTo>
                    <a:pt x="1352" y="13"/>
                  </a:lnTo>
                  <a:lnTo>
                    <a:pt x="1378" y="11"/>
                  </a:lnTo>
                  <a:lnTo>
                    <a:pt x="1404" y="9"/>
                  </a:lnTo>
                  <a:lnTo>
                    <a:pt x="1428" y="5"/>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11" name="Freeform 7">
              <a:extLst>
                <a:ext uri="{FF2B5EF4-FFF2-40B4-BE49-F238E27FC236}">
                  <a16:creationId xmlns:a16="http://schemas.microsoft.com/office/drawing/2014/main" xmlns="" id="{4F3BADFD-69FD-4D3B-AA26-313D4B423A22}"/>
                </a:ext>
              </a:extLst>
            </p:cNvPr>
            <p:cNvSpPr>
              <a:spLocks/>
            </p:cNvSpPr>
            <p:nvPr/>
          </p:nvSpPr>
          <p:spPr bwMode="auto">
            <a:xfrm>
              <a:off x="2147" y="395"/>
              <a:ext cx="28" cy="35"/>
            </a:xfrm>
            <a:custGeom>
              <a:avLst/>
              <a:gdLst>
                <a:gd name="T0" fmla="*/ 71 w 140"/>
                <a:gd name="T1" fmla="*/ 0 h 173"/>
                <a:gd name="T2" fmla="*/ 93 w 140"/>
                <a:gd name="T3" fmla="*/ 0 h 173"/>
                <a:gd name="T4" fmla="*/ 117 w 140"/>
                <a:gd name="T5" fmla="*/ 81 h 173"/>
                <a:gd name="T6" fmla="*/ 140 w 140"/>
                <a:gd name="T7" fmla="*/ 166 h 173"/>
                <a:gd name="T8" fmla="*/ 114 w 140"/>
                <a:gd name="T9" fmla="*/ 172 h 173"/>
                <a:gd name="T10" fmla="*/ 92 w 140"/>
                <a:gd name="T11" fmla="*/ 173 h 173"/>
                <a:gd name="T12" fmla="*/ 71 w 140"/>
                <a:gd name="T13" fmla="*/ 170 h 173"/>
                <a:gd name="T14" fmla="*/ 53 w 140"/>
                <a:gd name="T15" fmla="*/ 162 h 173"/>
                <a:gd name="T16" fmla="*/ 37 w 140"/>
                <a:gd name="T17" fmla="*/ 153 h 173"/>
                <a:gd name="T18" fmla="*/ 25 w 140"/>
                <a:gd name="T19" fmla="*/ 141 h 173"/>
                <a:gd name="T20" fmla="*/ 14 w 140"/>
                <a:gd name="T21" fmla="*/ 127 h 173"/>
                <a:gd name="T22" fmla="*/ 7 w 140"/>
                <a:gd name="T23" fmla="*/ 112 h 173"/>
                <a:gd name="T24" fmla="*/ 2 w 140"/>
                <a:gd name="T25" fmla="*/ 95 h 173"/>
                <a:gd name="T26" fmla="*/ 0 w 140"/>
                <a:gd name="T27" fmla="*/ 79 h 173"/>
                <a:gd name="T28" fmla="*/ 1 w 140"/>
                <a:gd name="T29" fmla="*/ 63 h 173"/>
                <a:gd name="T30" fmla="*/ 5 w 140"/>
                <a:gd name="T31" fmla="*/ 47 h 173"/>
                <a:gd name="T32" fmla="*/ 12 w 140"/>
                <a:gd name="T33" fmla="*/ 32 h 173"/>
                <a:gd name="T34" fmla="*/ 21 w 140"/>
                <a:gd name="T35" fmla="*/ 20 h 173"/>
                <a:gd name="T36" fmla="*/ 34 w 140"/>
                <a:gd name="T37" fmla="*/ 10 h 173"/>
                <a:gd name="T38" fmla="*/ 50 w 140"/>
                <a:gd name="T39" fmla="*/ 3 h 173"/>
                <a:gd name="T40" fmla="*/ 71 w 140"/>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73">
                  <a:moveTo>
                    <a:pt x="71" y="0"/>
                  </a:moveTo>
                  <a:lnTo>
                    <a:pt x="93" y="0"/>
                  </a:lnTo>
                  <a:lnTo>
                    <a:pt x="117" y="81"/>
                  </a:lnTo>
                  <a:lnTo>
                    <a:pt x="140" y="166"/>
                  </a:lnTo>
                  <a:lnTo>
                    <a:pt x="114" y="172"/>
                  </a:lnTo>
                  <a:lnTo>
                    <a:pt x="92" y="173"/>
                  </a:lnTo>
                  <a:lnTo>
                    <a:pt x="71" y="170"/>
                  </a:lnTo>
                  <a:lnTo>
                    <a:pt x="53" y="162"/>
                  </a:lnTo>
                  <a:lnTo>
                    <a:pt x="37" y="153"/>
                  </a:lnTo>
                  <a:lnTo>
                    <a:pt x="25" y="141"/>
                  </a:lnTo>
                  <a:lnTo>
                    <a:pt x="14" y="127"/>
                  </a:lnTo>
                  <a:lnTo>
                    <a:pt x="7" y="112"/>
                  </a:lnTo>
                  <a:lnTo>
                    <a:pt x="2" y="95"/>
                  </a:lnTo>
                  <a:lnTo>
                    <a:pt x="0" y="79"/>
                  </a:lnTo>
                  <a:lnTo>
                    <a:pt x="1" y="63"/>
                  </a:lnTo>
                  <a:lnTo>
                    <a:pt x="5" y="47"/>
                  </a:lnTo>
                  <a:lnTo>
                    <a:pt x="12" y="32"/>
                  </a:lnTo>
                  <a:lnTo>
                    <a:pt x="21" y="20"/>
                  </a:lnTo>
                  <a:lnTo>
                    <a:pt x="34" y="10"/>
                  </a:lnTo>
                  <a:lnTo>
                    <a:pt x="50"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12" name="Freeform 8">
              <a:extLst>
                <a:ext uri="{FF2B5EF4-FFF2-40B4-BE49-F238E27FC236}">
                  <a16:creationId xmlns:a16="http://schemas.microsoft.com/office/drawing/2014/main" xmlns="" id="{BCCDA084-B846-4F6A-B366-C52A7500A14B}"/>
                </a:ext>
              </a:extLst>
            </p:cNvPr>
            <p:cNvSpPr>
              <a:spLocks/>
            </p:cNvSpPr>
            <p:nvPr/>
          </p:nvSpPr>
          <p:spPr bwMode="auto">
            <a:xfrm>
              <a:off x="2198" y="459"/>
              <a:ext cx="43" cy="88"/>
            </a:xfrm>
            <a:custGeom>
              <a:avLst/>
              <a:gdLst>
                <a:gd name="T0" fmla="*/ 46 w 214"/>
                <a:gd name="T1" fmla="*/ 0 h 438"/>
                <a:gd name="T2" fmla="*/ 70 w 214"/>
                <a:gd name="T3" fmla="*/ 3 h 438"/>
                <a:gd name="T4" fmla="*/ 94 w 214"/>
                <a:gd name="T5" fmla="*/ 7 h 438"/>
                <a:gd name="T6" fmla="*/ 117 w 214"/>
                <a:gd name="T7" fmla="*/ 12 h 438"/>
                <a:gd name="T8" fmla="*/ 125 w 214"/>
                <a:gd name="T9" fmla="*/ 29 h 438"/>
                <a:gd name="T10" fmla="*/ 133 w 214"/>
                <a:gd name="T11" fmla="*/ 49 h 438"/>
                <a:gd name="T12" fmla="*/ 142 w 214"/>
                <a:gd name="T13" fmla="*/ 69 h 438"/>
                <a:gd name="T14" fmla="*/ 151 w 214"/>
                <a:gd name="T15" fmla="*/ 91 h 438"/>
                <a:gd name="T16" fmla="*/ 160 w 214"/>
                <a:gd name="T17" fmla="*/ 114 h 438"/>
                <a:gd name="T18" fmla="*/ 170 w 214"/>
                <a:gd name="T19" fmla="*/ 138 h 438"/>
                <a:gd name="T20" fmla="*/ 179 w 214"/>
                <a:gd name="T21" fmla="*/ 162 h 438"/>
                <a:gd name="T22" fmla="*/ 189 w 214"/>
                <a:gd name="T23" fmla="*/ 187 h 438"/>
                <a:gd name="T24" fmla="*/ 197 w 214"/>
                <a:gd name="T25" fmla="*/ 212 h 438"/>
                <a:gd name="T26" fmla="*/ 204 w 214"/>
                <a:gd name="T27" fmla="*/ 237 h 438"/>
                <a:gd name="T28" fmla="*/ 209 w 214"/>
                <a:gd name="T29" fmla="*/ 262 h 438"/>
                <a:gd name="T30" fmla="*/ 213 w 214"/>
                <a:gd name="T31" fmla="*/ 285 h 438"/>
                <a:gd name="T32" fmla="*/ 214 w 214"/>
                <a:gd name="T33" fmla="*/ 309 h 438"/>
                <a:gd name="T34" fmla="*/ 213 w 214"/>
                <a:gd name="T35" fmla="*/ 331 h 438"/>
                <a:gd name="T36" fmla="*/ 210 w 214"/>
                <a:gd name="T37" fmla="*/ 352 h 438"/>
                <a:gd name="T38" fmla="*/ 204 w 214"/>
                <a:gd name="T39" fmla="*/ 372 h 438"/>
                <a:gd name="T40" fmla="*/ 195 w 214"/>
                <a:gd name="T41" fmla="*/ 389 h 438"/>
                <a:gd name="T42" fmla="*/ 181 w 214"/>
                <a:gd name="T43" fmla="*/ 405 h 438"/>
                <a:gd name="T44" fmla="*/ 164 w 214"/>
                <a:gd name="T45" fmla="*/ 418 h 438"/>
                <a:gd name="T46" fmla="*/ 143 w 214"/>
                <a:gd name="T47" fmla="*/ 429 h 438"/>
                <a:gd name="T48" fmla="*/ 117 w 214"/>
                <a:gd name="T49" fmla="*/ 438 h 438"/>
                <a:gd name="T50" fmla="*/ 96 w 214"/>
                <a:gd name="T51" fmla="*/ 373 h 438"/>
                <a:gd name="T52" fmla="*/ 78 w 214"/>
                <a:gd name="T53" fmla="*/ 312 h 438"/>
                <a:gd name="T54" fmla="*/ 63 w 214"/>
                <a:gd name="T55" fmla="*/ 253 h 438"/>
                <a:gd name="T56" fmla="*/ 48 w 214"/>
                <a:gd name="T57" fmla="*/ 197 h 438"/>
                <a:gd name="T58" fmla="*/ 36 w 214"/>
                <a:gd name="T59" fmla="*/ 145 h 438"/>
                <a:gd name="T60" fmla="*/ 24 w 214"/>
                <a:gd name="T61" fmla="*/ 95 h 438"/>
                <a:gd name="T62" fmla="*/ 12 w 214"/>
                <a:gd name="T63" fmla="*/ 49 h 438"/>
                <a:gd name="T64" fmla="*/ 0 w 214"/>
                <a:gd name="T65" fmla="*/ 4 h 438"/>
                <a:gd name="T66" fmla="*/ 23 w 214"/>
                <a:gd name="T67" fmla="*/ 0 h 438"/>
                <a:gd name="T68" fmla="*/ 46 w 214"/>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438">
                  <a:moveTo>
                    <a:pt x="46" y="0"/>
                  </a:moveTo>
                  <a:lnTo>
                    <a:pt x="70" y="3"/>
                  </a:lnTo>
                  <a:lnTo>
                    <a:pt x="94" y="7"/>
                  </a:lnTo>
                  <a:lnTo>
                    <a:pt x="117" y="12"/>
                  </a:lnTo>
                  <a:lnTo>
                    <a:pt x="125" y="29"/>
                  </a:lnTo>
                  <a:lnTo>
                    <a:pt x="133" y="49"/>
                  </a:lnTo>
                  <a:lnTo>
                    <a:pt x="142" y="69"/>
                  </a:lnTo>
                  <a:lnTo>
                    <a:pt x="151" y="91"/>
                  </a:lnTo>
                  <a:lnTo>
                    <a:pt x="160" y="114"/>
                  </a:lnTo>
                  <a:lnTo>
                    <a:pt x="170" y="138"/>
                  </a:lnTo>
                  <a:lnTo>
                    <a:pt x="179" y="162"/>
                  </a:lnTo>
                  <a:lnTo>
                    <a:pt x="189" y="187"/>
                  </a:lnTo>
                  <a:lnTo>
                    <a:pt x="197" y="212"/>
                  </a:lnTo>
                  <a:lnTo>
                    <a:pt x="204" y="237"/>
                  </a:lnTo>
                  <a:lnTo>
                    <a:pt x="209" y="262"/>
                  </a:lnTo>
                  <a:lnTo>
                    <a:pt x="213" y="285"/>
                  </a:lnTo>
                  <a:lnTo>
                    <a:pt x="214" y="309"/>
                  </a:lnTo>
                  <a:lnTo>
                    <a:pt x="213" y="331"/>
                  </a:lnTo>
                  <a:lnTo>
                    <a:pt x="210" y="352"/>
                  </a:lnTo>
                  <a:lnTo>
                    <a:pt x="204" y="372"/>
                  </a:lnTo>
                  <a:lnTo>
                    <a:pt x="195" y="389"/>
                  </a:lnTo>
                  <a:lnTo>
                    <a:pt x="181" y="405"/>
                  </a:lnTo>
                  <a:lnTo>
                    <a:pt x="164" y="418"/>
                  </a:lnTo>
                  <a:lnTo>
                    <a:pt x="143" y="429"/>
                  </a:lnTo>
                  <a:lnTo>
                    <a:pt x="117" y="438"/>
                  </a:lnTo>
                  <a:lnTo>
                    <a:pt x="96" y="373"/>
                  </a:lnTo>
                  <a:lnTo>
                    <a:pt x="78" y="312"/>
                  </a:lnTo>
                  <a:lnTo>
                    <a:pt x="63" y="253"/>
                  </a:lnTo>
                  <a:lnTo>
                    <a:pt x="48" y="197"/>
                  </a:lnTo>
                  <a:lnTo>
                    <a:pt x="36" y="145"/>
                  </a:lnTo>
                  <a:lnTo>
                    <a:pt x="24" y="95"/>
                  </a:lnTo>
                  <a:lnTo>
                    <a:pt x="12" y="49"/>
                  </a:lnTo>
                  <a:lnTo>
                    <a:pt x="0" y="4"/>
                  </a:lnTo>
                  <a:lnTo>
                    <a:pt x="2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105" name="Group 104">
            <a:extLst>
              <a:ext uri="{FF2B5EF4-FFF2-40B4-BE49-F238E27FC236}">
                <a16:creationId xmlns:a16="http://schemas.microsoft.com/office/drawing/2014/main" xmlns="" id="{B4F6E656-3C83-492A-981A-DD19BB937EA9}"/>
              </a:ext>
            </a:extLst>
          </p:cNvPr>
          <p:cNvGrpSpPr/>
          <p:nvPr/>
        </p:nvGrpSpPr>
        <p:grpSpPr>
          <a:xfrm>
            <a:off x="3676651" y="4791075"/>
            <a:ext cx="342900" cy="342900"/>
            <a:chOff x="3724275" y="4143375"/>
            <a:chExt cx="428625" cy="428625"/>
          </a:xfrm>
        </p:grpSpPr>
        <p:sp>
          <p:nvSpPr>
            <p:cNvPr id="103" name="Oval 102">
              <a:extLst>
                <a:ext uri="{FF2B5EF4-FFF2-40B4-BE49-F238E27FC236}">
                  <a16:creationId xmlns:a16="http://schemas.microsoft.com/office/drawing/2014/main" xmlns="" id="{C273B90D-2A97-41C9-B6CB-ED87120AD7B4}"/>
                </a:ext>
              </a:extLst>
            </p:cNvPr>
            <p:cNvSpPr/>
            <p:nvPr/>
          </p:nvSpPr>
          <p:spPr>
            <a:xfrm>
              <a:off x="3724275" y="4143375"/>
              <a:ext cx="428625" cy="428625"/>
            </a:xfrm>
            <a:prstGeom prst="ellipse">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8" name="Cross 107">
              <a:extLst>
                <a:ext uri="{FF2B5EF4-FFF2-40B4-BE49-F238E27FC236}">
                  <a16:creationId xmlns:a16="http://schemas.microsoft.com/office/drawing/2014/main" xmlns="" id="{28861FB4-C307-45FA-BE12-E30F2A34762F}"/>
                </a:ext>
              </a:extLst>
            </p:cNvPr>
            <p:cNvSpPr/>
            <p:nvPr/>
          </p:nvSpPr>
          <p:spPr>
            <a:xfrm>
              <a:off x="3805488" y="4241633"/>
              <a:ext cx="252662" cy="252663"/>
            </a:xfrm>
            <a:prstGeom prst="plus">
              <a:avLst>
                <a:gd name="adj" fmla="val 396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5" name="Group 114">
            <a:extLst>
              <a:ext uri="{FF2B5EF4-FFF2-40B4-BE49-F238E27FC236}">
                <a16:creationId xmlns:a16="http://schemas.microsoft.com/office/drawing/2014/main" xmlns="" id="{75AB139A-70EA-4260-88C2-450721DD5DB3}"/>
              </a:ext>
            </a:extLst>
          </p:cNvPr>
          <p:cNvGrpSpPr/>
          <p:nvPr/>
        </p:nvGrpSpPr>
        <p:grpSpPr>
          <a:xfrm>
            <a:off x="6039488" y="4754713"/>
            <a:ext cx="342900" cy="342900"/>
            <a:chOff x="3724275" y="4143375"/>
            <a:chExt cx="428625" cy="428625"/>
          </a:xfrm>
        </p:grpSpPr>
        <p:sp>
          <p:nvSpPr>
            <p:cNvPr id="116" name="Oval 115">
              <a:extLst>
                <a:ext uri="{FF2B5EF4-FFF2-40B4-BE49-F238E27FC236}">
                  <a16:creationId xmlns:a16="http://schemas.microsoft.com/office/drawing/2014/main" xmlns="" id="{4A7C7E3B-0205-4687-957A-3E9A0F751F47}"/>
                </a:ext>
              </a:extLst>
            </p:cNvPr>
            <p:cNvSpPr/>
            <p:nvPr/>
          </p:nvSpPr>
          <p:spPr>
            <a:xfrm>
              <a:off x="3724275" y="4143375"/>
              <a:ext cx="428625" cy="428625"/>
            </a:xfrm>
            <a:prstGeom prst="ellipse">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7" name="Cross 116">
              <a:extLst>
                <a:ext uri="{FF2B5EF4-FFF2-40B4-BE49-F238E27FC236}">
                  <a16:creationId xmlns:a16="http://schemas.microsoft.com/office/drawing/2014/main" xmlns="" id="{9D922C0A-2649-4ED3-B269-9BC8F1678712}"/>
                </a:ext>
              </a:extLst>
            </p:cNvPr>
            <p:cNvSpPr/>
            <p:nvPr/>
          </p:nvSpPr>
          <p:spPr>
            <a:xfrm>
              <a:off x="3805488" y="4241633"/>
              <a:ext cx="252662" cy="252663"/>
            </a:xfrm>
            <a:prstGeom prst="plus">
              <a:avLst>
                <a:gd name="adj" fmla="val 396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18" name="Group 117">
            <a:extLst>
              <a:ext uri="{FF2B5EF4-FFF2-40B4-BE49-F238E27FC236}">
                <a16:creationId xmlns:a16="http://schemas.microsoft.com/office/drawing/2014/main" xmlns="" id="{159ADDB3-74DC-4C65-9F14-EF79DEF6E992}"/>
              </a:ext>
            </a:extLst>
          </p:cNvPr>
          <p:cNvGrpSpPr/>
          <p:nvPr/>
        </p:nvGrpSpPr>
        <p:grpSpPr>
          <a:xfrm>
            <a:off x="8269104" y="4722229"/>
            <a:ext cx="342900" cy="342900"/>
            <a:chOff x="3724275" y="4143375"/>
            <a:chExt cx="428625" cy="428625"/>
          </a:xfrm>
        </p:grpSpPr>
        <p:sp>
          <p:nvSpPr>
            <p:cNvPr id="119" name="Oval 118">
              <a:extLst>
                <a:ext uri="{FF2B5EF4-FFF2-40B4-BE49-F238E27FC236}">
                  <a16:creationId xmlns:a16="http://schemas.microsoft.com/office/drawing/2014/main" xmlns="" id="{3BBAB394-3996-4B03-BE5F-598B0783ED3B}"/>
                </a:ext>
              </a:extLst>
            </p:cNvPr>
            <p:cNvSpPr/>
            <p:nvPr/>
          </p:nvSpPr>
          <p:spPr>
            <a:xfrm>
              <a:off x="3724275" y="4143375"/>
              <a:ext cx="428625" cy="428625"/>
            </a:xfrm>
            <a:prstGeom prst="ellipse">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0" name="Cross 119">
              <a:extLst>
                <a:ext uri="{FF2B5EF4-FFF2-40B4-BE49-F238E27FC236}">
                  <a16:creationId xmlns:a16="http://schemas.microsoft.com/office/drawing/2014/main" xmlns="" id="{285DF4EA-5A52-475C-AB7D-745738CDB1F7}"/>
                </a:ext>
              </a:extLst>
            </p:cNvPr>
            <p:cNvSpPr/>
            <p:nvPr/>
          </p:nvSpPr>
          <p:spPr>
            <a:xfrm>
              <a:off x="3805488" y="4241633"/>
              <a:ext cx="252662" cy="252663"/>
            </a:xfrm>
            <a:prstGeom prst="plus">
              <a:avLst>
                <a:gd name="adj" fmla="val 396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9" name="Freeform 15">
            <a:extLst>
              <a:ext uri="{FF2B5EF4-FFF2-40B4-BE49-F238E27FC236}">
                <a16:creationId xmlns:a16="http://schemas.microsoft.com/office/drawing/2014/main" xmlns="" id="{1F763ED6-5C1D-4B46-9260-1556B43BC195}"/>
              </a:ext>
            </a:extLst>
          </p:cNvPr>
          <p:cNvSpPr>
            <a:spLocks/>
          </p:cNvSpPr>
          <p:nvPr/>
        </p:nvSpPr>
        <p:spPr bwMode="auto">
          <a:xfrm>
            <a:off x="651556" y="5765302"/>
            <a:ext cx="167684" cy="300346"/>
          </a:xfrm>
          <a:custGeom>
            <a:avLst/>
            <a:gdLst>
              <a:gd name="T0" fmla="*/ 455 w 1229"/>
              <a:gd name="T1" fmla="*/ 124 h 2185"/>
              <a:gd name="T2" fmla="*/ 224 w 1229"/>
              <a:gd name="T3" fmla="*/ 280 h 2185"/>
              <a:gd name="T4" fmla="*/ 168 w 1229"/>
              <a:gd name="T5" fmla="*/ 336 h 2185"/>
              <a:gd name="T6" fmla="*/ 0 w 1229"/>
              <a:gd name="T7" fmla="*/ 506 h 2185"/>
              <a:gd name="T8" fmla="*/ 88 w 1229"/>
              <a:gd name="T9" fmla="*/ 1829 h 2185"/>
              <a:gd name="T10" fmla="*/ 377 w 1229"/>
              <a:gd name="T11" fmla="*/ 2083 h 2185"/>
              <a:gd name="T12" fmla="*/ 118 w 1229"/>
              <a:gd name="T13" fmla="*/ 1402 h 2185"/>
              <a:gd name="T14" fmla="*/ 168 w 1229"/>
              <a:gd name="T15" fmla="*/ 448 h 2185"/>
              <a:gd name="T16" fmla="*/ 224 w 1229"/>
              <a:gd name="T17" fmla="*/ 897 h 2185"/>
              <a:gd name="T18" fmla="*/ 337 w 1229"/>
              <a:gd name="T19" fmla="*/ 1346 h 2185"/>
              <a:gd name="T20" fmla="*/ 336 w 1229"/>
              <a:gd name="T21" fmla="*/ 504 h 2185"/>
              <a:gd name="T22" fmla="*/ 336 w 1229"/>
              <a:gd name="T23" fmla="*/ 500 h 2185"/>
              <a:gd name="T24" fmla="*/ 392 w 1229"/>
              <a:gd name="T25" fmla="*/ 224 h 2185"/>
              <a:gd name="T26" fmla="*/ 449 w 1229"/>
              <a:gd name="T27" fmla="*/ 280 h 2185"/>
              <a:gd name="T28" fmla="*/ 450 w 1229"/>
              <a:gd name="T29" fmla="*/ 1234 h 2185"/>
              <a:gd name="T30" fmla="*/ 562 w 1229"/>
              <a:gd name="T31" fmla="*/ 785 h 2185"/>
              <a:gd name="T32" fmla="*/ 617 w 1229"/>
              <a:gd name="T33" fmla="*/ 112 h 2185"/>
              <a:gd name="T34" fmla="*/ 674 w 1229"/>
              <a:gd name="T35" fmla="*/ 278 h 2185"/>
              <a:gd name="T36" fmla="*/ 673 w 1229"/>
              <a:gd name="T37" fmla="*/ 336 h 2185"/>
              <a:gd name="T38" fmla="*/ 674 w 1229"/>
              <a:gd name="T39" fmla="*/ 785 h 2185"/>
              <a:gd name="T40" fmla="*/ 786 w 1229"/>
              <a:gd name="T41" fmla="*/ 1234 h 2185"/>
              <a:gd name="T42" fmla="*/ 786 w 1229"/>
              <a:gd name="T43" fmla="*/ 279 h 2185"/>
              <a:gd name="T44" fmla="*/ 898 w 1229"/>
              <a:gd name="T45" fmla="*/ 280 h 2185"/>
              <a:gd name="T46" fmla="*/ 898 w 1229"/>
              <a:gd name="T47" fmla="*/ 953 h 2185"/>
              <a:gd name="T48" fmla="*/ 898 w 1229"/>
              <a:gd name="T49" fmla="*/ 1311 h 2185"/>
              <a:gd name="T50" fmla="*/ 673 w 1229"/>
              <a:gd name="T51" fmla="*/ 1683 h 2185"/>
              <a:gd name="T52" fmla="*/ 843 w 1229"/>
              <a:gd name="T53" fmla="*/ 1497 h 2185"/>
              <a:gd name="T54" fmla="*/ 1010 w 1229"/>
              <a:gd name="T55" fmla="*/ 1346 h 2185"/>
              <a:gd name="T56" fmla="*/ 1010 w 1229"/>
              <a:gd name="T57" fmla="*/ 953 h 2185"/>
              <a:gd name="T58" fmla="*/ 1117 w 1229"/>
              <a:gd name="T59" fmla="*/ 1402 h 2185"/>
              <a:gd name="T60" fmla="*/ 776 w 1229"/>
              <a:gd name="T61" fmla="*/ 2079 h 2185"/>
              <a:gd name="T62" fmla="*/ 1117 w 1229"/>
              <a:gd name="T63" fmla="*/ 1855 h 2185"/>
              <a:gd name="T64" fmla="*/ 1229 w 1229"/>
              <a:gd name="T65" fmla="*/ 785 h 2185"/>
              <a:gd name="T66" fmla="*/ 1122 w 1229"/>
              <a:gd name="T67" fmla="*/ 729 h 2185"/>
              <a:gd name="T68" fmla="*/ 1010 w 1229"/>
              <a:gd name="T69" fmla="*/ 336 h 2185"/>
              <a:gd name="T70" fmla="*/ 842 w 1229"/>
              <a:gd name="T71" fmla="*/ 111 h 2185"/>
              <a:gd name="T72" fmla="*/ 617 w 1229"/>
              <a:gd name="T73" fmla="*/ 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9" h="2185">
                <a:moveTo>
                  <a:pt x="617" y="0"/>
                </a:moveTo>
                <a:cubicBezTo>
                  <a:pt x="540" y="0"/>
                  <a:pt x="475" y="53"/>
                  <a:pt x="455" y="124"/>
                </a:cubicBezTo>
                <a:cubicBezTo>
                  <a:pt x="436" y="116"/>
                  <a:pt x="414" y="112"/>
                  <a:pt x="392" y="112"/>
                </a:cubicBezTo>
                <a:cubicBezTo>
                  <a:pt x="300" y="112"/>
                  <a:pt x="224" y="188"/>
                  <a:pt x="224" y="280"/>
                </a:cubicBezTo>
                <a:cubicBezTo>
                  <a:pt x="224" y="346"/>
                  <a:pt x="224" y="346"/>
                  <a:pt x="224" y="346"/>
                </a:cubicBezTo>
                <a:cubicBezTo>
                  <a:pt x="206" y="340"/>
                  <a:pt x="188" y="336"/>
                  <a:pt x="168" y="336"/>
                </a:cubicBezTo>
                <a:cubicBezTo>
                  <a:pt x="76" y="336"/>
                  <a:pt x="0" y="412"/>
                  <a:pt x="0" y="504"/>
                </a:cubicBezTo>
                <a:cubicBezTo>
                  <a:pt x="0" y="505"/>
                  <a:pt x="0" y="506"/>
                  <a:pt x="0" y="506"/>
                </a:cubicBezTo>
                <a:cubicBezTo>
                  <a:pt x="10" y="803"/>
                  <a:pt x="4" y="1102"/>
                  <a:pt x="6" y="1403"/>
                </a:cubicBezTo>
                <a:cubicBezTo>
                  <a:pt x="6" y="1518"/>
                  <a:pt x="36" y="1679"/>
                  <a:pt x="88" y="1829"/>
                </a:cubicBezTo>
                <a:cubicBezTo>
                  <a:pt x="141" y="1979"/>
                  <a:pt x="210" y="2119"/>
                  <a:pt x="323" y="2181"/>
                </a:cubicBezTo>
                <a:cubicBezTo>
                  <a:pt x="377" y="2083"/>
                  <a:pt x="377" y="2083"/>
                  <a:pt x="377" y="2083"/>
                </a:cubicBezTo>
                <a:cubicBezTo>
                  <a:pt x="317" y="2050"/>
                  <a:pt x="243" y="1930"/>
                  <a:pt x="194" y="1792"/>
                </a:cubicBezTo>
                <a:cubicBezTo>
                  <a:pt x="146" y="1653"/>
                  <a:pt x="118" y="1497"/>
                  <a:pt x="118" y="1402"/>
                </a:cubicBezTo>
                <a:cubicBezTo>
                  <a:pt x="116" y="1104"/>
                  <a:pt x="123" y="805"/>
                  <a:pt x="112" y="504"/>
                </a:cubicBezTo>
                <a:cubicBezTo>
                  <a:pt x="112" y="473"/>
                  <a:pt x="137" y="448"/>
                  <a:pt x="168" y="448"/>
                </a:cubicBezTo>
                <a:cubicBezTo>
                  <a:pt x="199" y="448"/>
                  <a:pt x="223" y="472"/>
                  <a:pt x="224" y="502"/>
                </a:cubicBezTo>
                <a:cubicBezTo>
                  <a:pt x="224" y="897"/>
                  <a:pt x="224" y="897"/>
                  <a:pt x="224" y="897"/>
                </a:cubicBezTo>
                <a:cubicBezTo>
                  <a:pt x="224" y="1346"/>
                  <a:pt x="224" y="1346"/>
                  <a:pt x="224" y="1346"/>
                </a:cubicBezTo>
                <a:cubicBezTo>
                  <a:pt x="337" y="1346"/>
                  <a:pt x="337" y="1346"/>
                  <a:pt x="337" y="1346"/>
                </a:cubicBezTo>
                <a:cubicBezTo>
                  <a:pt x="337" y="897"/>
                  <a:pt x="337" y="897"/>
                  <a:pt x="337" y="897"/>
                </a:cubicBezTo>
                <a:cubicBezTo>
                  <a:pt x="336" y="504"/>
                  <a:pt x="336" y="504"/>
                  <a:pt x="336" y="504"/>
                </a:cubicBezTo>
                <a:cubicBezTo>
                  <a:pt x="337" y="504"/>
                  <a:pt x="337" y="504"/>
                  <a:pt x="337" y="504"/>
                </a:cubicBezTo>
                <a:cubicBezTo>
                  <a:pt x="337" y="503"/>
                  <a:pt x="336" y="502"/>
                  <a:pt x="336" y="500"/>
                </a:cubicBezTo>
                <a:cubicBezTo>
                  <a:pt x="336" y="280"/>
                  <a:pt x="336" y="280"/>
                  <a:pt x="336" y="280"/>
                </a:cubicBezTo>
                <a:cubicBezTo>
                  <a:pt x="336" y="249"/>
                  <a:pt x="360" y="224"/>
                  <a:pt x="392" y="224"/>
                </a:cubicBezTo>
                <a:cubicBezTo>
                  <a:pt x="424" y="224"/>
                  <a:pt x="448" y="249"/>
                  <a:pt x="448" y="280"/>
                </a:cubicBezTo>
                <a:cubicBezTo>
                  <a:pt x="449" y="280"/>
                  <a:pt x="449" y="280"/>
                  <a:pt x="449" y="280"/>
                </a:cubicBezTo>
                <a:cubicBezTo>
                  <a:pt x="450" y="785"/>
                  <a:pt x="450" y="785"/>
                  <a:pt x="450" y="785"/>
                </a:cubicBezTo>
                <a:cubicBezTo>
                  <a:pt x="450" y="1234"/>
                  <a:pt x="450" y="1234"/>
                  <a:pt x="450" y="1234"/>
                </a:cubicBezTo>
                <a:cubicBezTo>
                  <a:pt x="562" y="1234"/>
                  <a:pt x="562" y="1234"/>
                  <a:pt x="562" y="1234"/>
                </a:cubicBezTo>
                <a:cubicBezTo>
                  <a:pt x="562" y="785"/>
                  <a:pt x="562" y="785"/>
                  <a:pt x="562" y="785"/>
                </a:cubicBezTo>
                <a:cubicBezTo>
                  <a:pt x="561" y="168"/>
                  <a:pt x="561" y="168"/>
                  <a:pt x="561" y="168"/>
                </a:cubicBezTo>
                <a:cubicBezTo>
                  <a:pt x="561" y="136"/>
                  <a:pt x="586" y="112"/>
                  <a:pt x="617" y="112"/>
                </a:cubicBezTo>
                <a:cubicBezTo>
                  <a:pt x="649" y="112"/>
                  <a:pt x="673" y="137"/>
                  <a:pt x="673" y="168"/>
                </a:cubicBezTo>
                <a:cubicBezTo>
                  <a:pt x="674" y="278"/>
                  <a:pt x="674" y="278"/>
                  <a:pt x="674" y="278"/>
                </a:cubicBezTo>
                <a:cubicBezTo>
                  <a:pt x="674" y="279"/>
                  <a:pt x="673" y="279"/>
                  <a:pt x="673" y="280"/>
                </a:cubicBezTo>
                <a:cubicBezTo>
                  <a:pt x="673" y="336"/>
                  <a:pt x="673" y="336"/>
                  <a:pt x="673" y="336"/>
                </a:cubicBezTo>
                <a:cubicBezTo>
                  <a:pt x="674" y="336"/>
                  <a:pt x="674" y="336"/>
                  <a:pt x="674" y="336"/>
                </a:cubicBezTo>
                <a:cubicBezTo>
                  <a:pt x="674" y="785"/>
                  <a:pt x="674" y="785"/>
                  <a:pt x="674" y="785"/>
                </a:cubicBezTo>
                <a:cubicBezTo>
                  <a:pt x="674" y="1234"/>
                  <a:pt x="674" y="1234"/>
                  <a:pt x="674" y="1234"/>
                </a:cubicBezTo>
                <a:cubicBezTo>
                  <a:pt x="786" y="1234"/>
                  <a:pt x="786" y="1234"/>
                  <a:pt x="786" y="1234"/>
                </a:cubicBezTo>
                <a:cubicBezTo>
                  <a:pt x="786" y="785"/>
                  <a:pt x="786" y="785"/>
                  <a:pt x="786" y="785"/>
                </a:cubicBezTo>
                <a:cubicBezTo>
                  <a:pt x="786" y="279"/>
                  <a:pt x="786" y="279"/>
                  <a:pt x="786" y="279"/>
                </a:cubicBezTo>
                <a:cubicBezTo>
                  <a:pt x="786" y="248"/>
                  <a:pt x="810" y="223"/>
                  <a:pt x="842" y="223"/>
                </a:cubicBezTo>
                <a:cubicBezTo>
                  <a:pt x="873" y="223"/>
                  <a:pt x="898" y="248"/>
                  <a:pt x="898" y="280"/>
                </a:cubicBezTo>
                <a:cubicBezTo>
                  <a:pt x="898" y="336"/>
                  <a:pt x="898" y="336"/>
                  <a:pt x="898" y="336"/>
                </a:cubicBezTo>
                <a:cubicBezTo>
                  <a:pt x="898" y="953"/>
                  <a:pt x="898" y="953"/>
                  <a:pt x="898" y="953"/>
                </a:cubicBezTo>
                <a:cubicBezTo>
                  <a:pt x="898" y="1009"/>
                  <a:pt x="898" y="1009"/>
                  <a:pt x="898" y="1009"/>
                </a:cubicBezTo>
                <a:cubicBezTo>
                  <a:pt x="898" y="1311"/>
                  <a:pt x="898" y="1311"/>
                  <a:pt x="898" y="1311"/>
                </a:cubicBezTo>
                <a:cubicBezTo>
                  <a:pt x="835" y="1334"/>
                  <a:pt x="782" y="1380"/>
                  <a:pt x="747" y="1439"/>
                </a:cubicBezTo>
                <a:cubicBezTo>
                  <a:pt x="701" y="1517"/>
                  <a:pt x="673" y="1606"/>
                  <a:pt x="673" y="1683"/>
                </a:cubicBezTo>
                <a:cubicBezTo>
                  <a:pt x="786" y="1683"/>
                  <a:pt x="786" y="1683"/>
                  <a:pt x="786" y="1683"/>
                </a:cubicBezTo>
                <a:cubicBezTo>
                  <a:pt x="786" y="1636"/>
                  <a:pt x="808" y="1557"/>
                  <a:pt x="843" y="1497"/>
                </a:cubicBezTo>
                <a:cubicBezTo>
                  <a:pt x="879" y="1436"/>
                  <a:pt x="924" y="1402"/>
                  <a:pt x="954" y="1402"/>
                </a:cubicBezTo>
                <a:cubicBezTo>
                  <a:pt x="985" y="1402"/>
                  <a:pt x="1010" y="1377"/>
                  <a:pt x="1010" y="1346"/>
                </a:cubicBezTo>
                <a:cubicBezTo>
                  <a:pt x="1010" y="1009"/>
                  <a:pt x="1010" y="1009"/>
                  <a:pt x="1010" y="1009"/>
                </a:cubicBezTo>
                <a:cubicBezTo>
                  <a:pt x="1010" y="953"/>
                  <a:pt x="1010" y="953"/>
                  <a:pt x="1010" y="953"/>
                </a:cubicBezTo>
                <a:cubicBezTo>
                  <a:pt x="1010" y="893"/>
                  <a:pt x="1057" y="846"/>
                  <a:pt x="1117" y="843"/>
                </a:cubicBezTo>
                <a:cubicBezTo>
                  <a:pt x="1117" y="894"/>
                  <a:pt x="1117" y="1124"/>
                  <a:pt x="1117" y="1402"/>
                </a:cubicBezTo>
                <a:cubicBezTo>
                  <a:pt x="1117" y="1513"/>
                  <a:pt x="1079" y="1672"/>
                  <a:pt x="1015" y="1807"/>
                </a:cubicBezTo>
                <a:cubicBezTo>
                  <a:pt x="951" y="1942"/>
                  <a:pt x="860" y="2050"/>
                  <a:pt x="776" y="2079"/>
                </a:cubicBezTo>
                <a:cubicBezTo>
                  <a:pt x="812" y="2185"/>
                  <a:pt x="812" y="2185"/>
                  <a:pt x="812" y="2185"/>
                </a:cubicBezTo>
                <a:cubicBezTo>
                  <a:pt x="948" y="2139"/>
                  <a:pt x="1046" y="2005"/>
                  <a:pt x="1117" y="1855"/>
                </a:cubicBezTo>
                <a:cubicBezTo>
                  <a:pt x="1187" y="1705"/>
                  <a:pt x="1229" y="1537"/>
                  <a:pt x="1229" y="1402"/>
                </a:cubicBezTo>
                <a:cubicBezTo>
                  <a:pt x="1229" y="1095"/>
                  <a:pt x="1229" y="785"/>
                  <a:pt x="1229" y="785"/>
                </a:cubicBezTo>
                <a:cubicBezTo>
                  <a:pt x="1229" y="754"/>
                  <a:pt x="1204" y="729"/>
                  <a:pt x="1173" y="729"/>
                </a:cubicBezTo>
                <a:cubicBezTo>
                  <a:pt x="1122" y="729"/>
                  <a:pt x="1122" y="729"/>
                  <a:pt x="1122" y="729"/>
                </a:cubicBezTo>
                <a:cubicBezTo>
                  <a:pt x="1081" y="729"/>
                  <a:pt x="1043" y="740"/>
                  <a:pt x="1010" y="760"/>
                </a:cubicBezTo>
                <a:cubicBezTo>
                  <a:pt x="1010" y="336"/>
                  <a:pt x="1010" y="336"/>
                  <a:pt x="1010" y="336"/>
                </a:cubicBezTo>
                <a:cubicBezTo>
                  <a:pt x="1010" y="280"/>
                  <a:pt x="1010" y="280"/>
                  <a:pt x="1010" y="280"/>
                </a:cubicBezTo>
                <a:cubicBezTo>
                  <a:pt x="1010" y="187"/>
                  <a:pt x="934" y="111"/>
                  <a:pt x="842" y="111"/>
                </a:cubicBezTo>
                <a:cubicBezTo>
                  <a:pt x="820" y="111"/>
                  <a:pt x="798" y="116"/>
                  <a:pt x="779" y="124"/>
                </a:cubicBezTo>
                <a:cubicBezTo>
                  <a:pt x="759" y="53"/>
                  <a:pt x="694" y="0"/>
                  <a:pt x="617" y="0"/>
                </a:cubicBezTo>
                <a:close/>
              </a:path>
            </a:pathLst>
          </a:custGeom>
          <a:solidFill>
            <a:srgbClr val="1AADD0"/>
          </a:solidFill>
          <a:ln>
            <a:noFill/>
          </a:ln>
        </p:spPr>
        <p:txBody>
          <a:bodyPr vert="horz" wrap="square" lIns="91440" tIns="45720" rIns="91440" bIns="45720" numCol="1" anchor="t" anchorCtr="0" compatLnSpc="1">
            <a:prstTxWarp prst="textNoShape">
              <a:avLst/>
            </a:prstTxWarp>
          </a:bodyPr>
          <a:lstStyle/>
          <a:p>
            <a:endParaRPr lang="en-NZ"/>
          </a:p>
        </p:txBody>
      </p:sp>
      <p:sp>
        <p:nvSpPr>
          <p:cNvPr id="61" name="Freeform 680">
            <a:extLst>
              <a:ext uri="{FF2B5EF4-FFF2-40B4-BE49-F238E27FC236}">
                <a16:creationId xmlns:a16="http://schemas.microsoft.com/office/drawing/2014/main" xmlns="" id="{0A8C5CF0-91D3-461F-AD77-1A0F8A5A0EE9}"/>
              </a:ext>
            </a:extLst>
          </p:cNvPr>
          <p:cNvSpPr>
            <a:spLocks/>
          </p:cNvSpPr>
          <p:nvPr/>
        </p:nvSpPr>
        <p:spPr bwMode="auto">
          <a:xfrm>
            <a:off x="636710" y="4016531"/>
            <a:ext cx="237570" cy="296229"/>
          </a:xfrm>
          <a:custGeom>
            <a:avLst/>
            <a:gdLst>
              <a:gd name="T0" fmla="*/ 65 w 65"/>
              <a:gd name="T1" fmla="*/ 50 h 81"/>
              <a:gd name="T2" fmla="*/ 59 w 65"/>
              <a:gd name="T3" fmla="*/ 44 h 81"/>
              <a:gd name="T4" fmla="*/ 50 w 65"/>
              <a:gd name="T5" fmla="*/ 45 h 81"/>
              <a:gd name="T6" fmla="*/ 50 w 65"/>
              <a:gd name="T7" fmla="*/ 45 h 81"/>
              <a:gd name="T8" fmla="*/ 57 w 65"/>
              <a:gd name="T9" fmla="*/ 44 h 81"/>
              <a:gd name="T10" fmla="*/ 61 w 65"/>
              <a:gd name="T11" fmla="*/ 38 h 81"/>
              <a:gd name="T12" fmla="*/ 56 w 65"/>
              <a:gd name="T13" fmla="*/ 33 h 81"/>
              <a:gd name="T14" fmla="*/ 33 w 65"/>
              <a:gd name="T15" fmla="*/ 35 h 81"/>
              <a:gd name="T16" fmla="*/ 30 w 65"/>
              <a:gd name="T17" fmla="*/ 35 h 81"/>
              <a:gd name="T18" fmla="*/ 31 w 65"/>
              <a:gd name="T19" fmla="*/ 17 h 81"/>
              <a:gd name="T20" fmla="*/ 19 w 65"/>
              <a:gd name="T21" fmla="*/ 7 h 81"/>
              <a:gd name="T22" fmla="*/ 18 w 65"/>
              <a:gd name="T23" fmla="*/ 23 h 81"/>
              <a:gd name="T24" fmla="*/ 7 w 65"/>
              <a:gd name="T25" fmla="*/ 46 h 81"/>
              <a:gd name="T26" fmla="*/ 0 w 65"/>
              <a:gd name="T27" fmla="*/ 49 h 81"/>
              <a:gd name="T28" fmla="*/ 0 w 65"/>
              <a:gd name="T29" fmla="*/ 77 h 81"/>
              <a:gd name="T30" fmla="*/ 26 w 65"/>
              <a:gd name="T31" fmla="*/ 81 h 81"/>
              <a:gd name="T32" fmla="*/ 43 w 65"/>
              <a:gd name="T33" fmla="*/ 79 h 81"/>
              <a:gd name="T34" fmla="*/ 57 w 65"/>
              <a:gd name="T35" fmla="*/ 78 h 81"/>
              <a:gd name="T36" fmla="*/ 61 w 65"/>
              <a:gd name="T37" fmla="*/ 72 h 81"/>
              <a:gd name="T38" fmla="*/ 57 w 65"/>
              <a:gd name="T39" fmla="*/ 67 h 81"/>
              <a:gd name="T40" fmla="*/ 59 w 65"/>
              <a:gd name="T41" fmla="*/ 67 h 81"/>
              <a:gd name="T42" fmla="*/ 63 w 65"/>
              <a:gd name="T43" fmla="*/ 61 h 81"/>
              <a:gd name="T44" fmla="*/ 59 w 65"/>
              <a:gd name="T45" fmla="*/ 56 h 81"/>
              <a:gd name="T46" fmla="*/ 60 w 65"/>
              <a:gd name="T47" fmla="*/ 56 h 81"/>
              <a:gd name="T48" fmla="*/ 65 w 65"/>
              <a:gd name="T49"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81">
                <a:moveTo>
                  <a:pt x="65" y="50"/>
                </a:moveTo>
                <a:cubicBezTo>
                  <a:pt x="64" y="46"/>
                  <a:pt x="62" y="44"/>
                  <a:pt x="59" y="44"/>
                </a:cubicBezTo>
                <a:cubicBezTo>
                  <a:pt x="50" y="45"/>
                  <a:pt x="50" y="45"/>
                  <a:pt x="50" y="45"/>
                </a:cubicBezTo>
                <a:cubicBezTo>
                  <a:pt x="50" y="45"/>
                  <a:pt x="50" y="45"/>
                  <a:pt x="50" y="45"/>
                </a:cubicBezTo>
                <a:cubicBezTo>
                  <a:pt x="57" y="44"/>
                  <a:pt x="57" y="44"/>
                  <a:pt x="57" y="44"/>
                </a:cubicBezTo>
                <a:cubicBezTo>
                  <a:pt x="60" y="44"/>
                  <a:pt x="62" y="41"/>
                  <a:pt x="61" y="38"/>
                </a:cubicBezTo>
                <a:cubicBezTo>
                  <a:pt x="61" y="35"/>
                  <a:pt x="58" y="33"/>
                  <a:pt x="56" y="33"/>
                </a:cubicBezTo>
                <a:cubicBezTo>
                  <a:pt x="33" y="35"/>
                  <a:pt x="33" y="35"/>
                  <a:pt x="33" y="35"/>
                </a:cubicBezTo>
                <a:cubicBezTo>
                  <a:pt x="30" y="35"/>
                  <a:pt x="30" y="35"/>
                  <a:pt x="30" y="35"/>
                </a:cubicBezTo>
                <a:cubicBezTo>
                  <a:pt x="30" y="35"/>
                  <a:pt x="35" y="33"/>
                  <a:pt x="31" y="17"/>
                </a:cubicBezTo>
                <a:cubicBezTo>
                  <a:pt x="28" y="0"/>
                  <a:pt x="19" y="7"/>
                  <a:pt x="19" y="7"/>
                </a:cubicBezTo>
                <a:cubicBezTo>
                  <a:pt x="19" y="7"/>
                  <a:pt x="18" y="21"/>
                  <a:pt x="18" y="23"/>
                </a:cubicBezTo>
                <a:cubicBezTo>
                  <a:pt x="17" y="25"/>
                  <a:pt x="7" y="46"/>
                  <a:pt x="7" y="46"/>
                </a:cubicBezTo>
                <a:cubicBezTo>
                  <a:pt x="7" y="47"/>
                  <a:pt x="0" y="48"/>
                  <a:pt x="0" y="49"/>
                </a:cubicBezTo>
                <a:cubicBezTo>
                  <a:pt x="0" y="59"/>
                  <a:pt x="0" y="67"/>
                  <a:pt x="0" y="77"/>
                </a:cubicBezTo>
                <a:cubicBezTo>
                  <a:pt x="7" y="75"/>
                  <a:pt x="11" y="81"/>
                  <a:pt x="26" y="81"/>
                </a:cubicBezTo>
                <a:cubicBezTo>
                  <a:pt x="31" y="81"/>
                  <a:pt x="38" y="80"/>
                  <a:pt x="43" y="79"/>
                </a:cubicBezTo>
                <a:cubicBezTo>
                  <a:pt x="57" y="78"/>
                  <a:pt x="57" y="78"/>
                  <a:pt x="57" y="78"/>
                </a:cubicBezTo>
                <a:cubicBezTo>
                  <a:pt x="59" y="78"/>
                  <a:pt x="61" y="75"/>
                  <a:pt x="61" y="72"/>
                </a:cubicBezTo>
                <a:cubicBezTo>
                  <a:pt x="60" y="70"/>
                  <a:pt x="59" y="68"/>
                  <a:pt x="57" y="67"/>
                </a:cubicBezTo>
                <a:cubicBezTo>
                  <a:pt x="59" y="67"/>
                  <a:pt x="59" y="67"/>
                  <a:pt x="59" y="67"/>
                </a:cubicBezTo>
                <a:cubicBezTo>
                  <a:pt x="62" y="67"/>
                  <a:pt x="64" y="64"/>
                  <a:pt x="63" y="61"/>
                </a:cubicBezTo>
                <a:cubicBezTo>
                  <a:pt x="63" y="58"/>
                  <a:pt x="61" y="56"/>
                  <a:pt x="59" y="56"/>
                </a:cubicBezTo>
                <a:cubicBezTo>
                  <a:pt x="60" y="56"/>
                  <a:pt x="60" y="56"/>
                  <a:pt x="60" y="56"/>
                </a:cubicBezTo>
                <a:cubicBezTo>
                  <a:pt x="63" y="55"/>
                  <a:pt x="65" y="53"/>
                  <a:pt x="65" y="50"/>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2" name="Freeform 18">
            <a:extLst>
              <a:ext uri="{FF2B5EF4-FFF2-40B4-BE49-F238E27FC236}">
                <a16:creationId xmlns:a16="http://schemas.microsoft.com/office/drawing/2014/main" xmlns="" id="{ADDE79CD-1431-4876-ABE7-E4EA9C9D9A1B}"/>
              </a:ext>
            </a:extLst>
          </p:cNvPr>
          <p:cNvSpPr>
            <a:spLocks/>
          </p:cNvSpPr>
          <p:nvPr/>
        </p:nvSpPr>
        <p:spPr bwMode="auto">
          <a:xfrm>
            <a:off x="576371" y="2325231"/>
            <a:ext cx="320999" cy="276104"/>
          </a:xfrm>
          <a:custGeom>
            <a:avLst/>
            <a:gdLst>
              <a:gd name="T0" fmla="*/ 115 w 120"/>
              <a:gd name="T1" fmla="*/ 65 h 103"/>
              <a:gd name="T2" fmla="*/ 103 w 120"/>
              <a:gd name="T3" fmla="*/ 81 h 103"/>
              <a:gd name="T4" fmla="*/ 82 w 120"/>
              <a:gd name="T5" fmla="*/ 103 h 103"/>
              <a:gd name="T6" fmla="*/ 88 w 120"/>
              <a:gd name="T7" fmla="*/ 67 h 103"/>
              <a:gd name="T8" fmla="*/ 101 w 120"/>
              <a:gd name="T9" fmla="*/ 71 h 103"/>
              <a:gd name="T10" fmla="*/ 104 w 120"/>
              <a:gd name="T11" fmla="*/ 72 h 103"/>
              <a:gd name="T12" fmla="*/ 104 w 120"/>
              <a:gd name="T13" fmla="*/ 69 h 103"/>
              <a:gd name="T14" fmla="*/ 98 w 120"/>
              <a:gd name="T15" fmla="*/ 50 h 103"/>
              <a:gd name="T16" fmla="*/ 98 w 120"/>
              <a:gd name="T17" fmla="*/ 45 h 103"/>
              <a:gd name="T18" fmla="*/ 108 w 120"/>
              <a:gd name="T19" fmla="*/ 36 h 103"/>
              <a:gd name="T20" fmla="*/ 96 w 120"/>
              <a:gd name="T21" fmla="*/ 41 h 103"/>
              <a:gd name="T22" fmla="*/ 85 w 120"/>
              <a:gd name="T23" fmla="*/ 22 h 103"/>
              <a:gd name="T24" fmla="*/ 83 w 120"/>
              <a:gd name="T25" fmla="*/ 19 h 103"/>
              <a:gd name="T26" fmla="*/ 64 w 120"/>
              <a:gd name="T27" fmla="*/ 16 h 103"/>
              <a:gd name="T28" fmla="*/ 60 w 120"/>
              <a:gd name="T29" fmla="*/ 16 h 103"/>
              <a:gd name="T30" fmla="*/ 50 w 120"/>
              <a:gd name="T31" fmla="*/ 23 h 103"/>
              <a:gd name="T32" fmla="*/ 45 w 120"/>
              <a:gd name="T33" fmla="*/ 22 h 103"/>
              <a:gd name="T34" fmla="*/ 36 w 120"/>
              <a:gd name="T35" fmla="*/ 19 h 103"/>
              <a:gd name="T36" fmla="*/ 42 w 120"/>
              <a:gd name="T37" fmla="*/ 25 h 103"/>
              <a:gd name="T38" fmla="*/ 24 w 120"/>
              <a:gd name="T39" fmla="*/ 29 h 103"/>
              <a:gd name="T40" fmla="*/ 23 w 120"/>
              <a:gd name="T41" fmla="*/ 33 h 103"/>
              <a:gd name="T42" fmla="*/ 27 w 120"/>
              <a:gd name="T43" fmla="*/ 39 h 103"/>
              <a:gd name="T44" fmla="*/ 26 w 120"/>
              <a:gd name="T45" fmla="*/ 39 h 103"/>
              <a:gd name="T46" fmla="*/ 13 w 120"/>
              <a:gd name="T47" fmla="*/ 48 h 103"/>
              <a:gd name="T48" fmla="*/ 16 w 120"/>
              <a:gd name="T49" fmla="*/ 48 h 103"/>
              <a:gd name="T50" fmla="*/ 27 w 120"/>
              <a:gd name="T51" fmla="*/ 43 h 103"/>
              <a:gd name="T52" fmla="*/ 27 w 120"/>
              <a:gd name="T53" fmla="*/ 43 h 103"/>
              <a:gd name="T54" fmla="*/ 50 w 120"/>
              <a:gd name="T55" fmla="*/ 27 h 103"/>
              <a:gd name="T56" fmla="*/ 67 w 120"/>
              <a:gd name="T57" fmla="*/ 31 h 103"/>
              <a:gd name="T58" fmla="*/ 59 w 120"/>
              <a:gd name="T59" fmla="*/ 41 h 103"/>
              <a:gd name="T60" fmla="*/ 50 w 120"/>
              <a:gd name="T61" fmla="*/ 46 h 103"/>
              <a:gd name="T62" fmla="*/ 52 w 120"/>
              <a:gd name="T63" fmla="*/ 46 h 103"/>
              <a:gd name="T64" fmla="*/ 63 w 120"/>
              <a:gd name="T65" fmla="*/ 45 h 103"/>
              <a:gd name="T66" fmla="*/ 69 w 120"/>
              <a:gd name="T67" fmla="*/ 57 h 103"/>
              <a:gd name="T68" fmla="*/ 71 w 120"/>
              <a:gd name="T69" fmla="*/ 53 h 103"/>
              <a:gd name="T70" fmla="*/ 67 w 120"/>
              <a:gd name="T71" fmla="*/ 43 h 103"/>
              <a:gd name="T72" fmla="*/ 67 w 120"/>
              <a:gd name="T73" fmla="*/ 43 h 103"/>
              <a:gd name="T74" fmla="*/ 79 w 120"/>
              <a:gd name="T75" fmla="*/ 35 h 103"/>
              <a:gd name="T76" fmla="*/ 79 w 120"/>
              <a:gd name="T77" fmla="*/ 35 h 103"/>
              <a:gd name="T78" fmla="*/ 89 w 120"/>
              <a:gd name="T79" fmla="*/ 50 h 103"/>
              <a:gd name="T80" fmla="*/ 81 w 120"/>
              <a:gd name="T81" fmla="*/ 54 h 103"/>
              <a:gd name="T82" fmla="*/ 89 w 120"/>
              <a:gd name="T83" fmla="*/ 54 h 103"/>
              <a:gd name="T84" fmla="*/ 91 w 120"/>
              <a:gd name="T85" fmla="*/ 60 h 103"/>
              <a:gd name="T86" fmla="*/ 86 w 120"/>
              <a:gd name="T87" fmla="*/ 64 h 103"/>
              <a:gd name="T88" fmla="*/ 78 w 120"/>
              <a:gd name="T89" fmla="*/ 103 h 103"/>
              <a:gd name="T90" fmla="*/ 71 w 120"/>
              <a:gd name="T91" fmla="*/ 82 h 103"/>
              <a:gd name="T92" fmla="*/ 52 w 120"/>
              <a:gd name="T93" fmla="*/ 59 h 103"/>
              <a:gd name="T94" fmla="*/ 30 w 120"/>
              <a:gd name="T95" fmla="*/ 59 h 103"/>
              <a:gd name="T96" fmla="*/ 0 w 120"/>
              <a:gd name="T97" fmla="*/ 43 h 103"/>
              <a:gd name="T98" fmla="*/ 31 w 120"/>
              <a:gd name="T99" fmla="*/ 10 h 103"/>
              <a:gd name="T100" fmla="*/ 48 w 120"/>
              <a:gd name="T101" fmla="*/ 1 h 103"/>
              <a:gd name="T102" fmla="*/ 68 w 120"/>
              <a:gd name="T103" fmla="*/ 0 h 103"/>
              <a:gd name="T104" fmla="*/ 85 w 120"/>
              <a:gd name="T105" fmla="*/ 5 h 103"/>
              <a:gd name="T106" fmla="*/ 117 w 120"/>
              <a:gd name="T107" fmla="*/ 35 h 103"/>
              <a:gd name="T108" fmla="*/ 120 w 120"/>
              <a:gd name="T10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03">
                <a:moveTo>
                  <a:pt x="120" y="51"/>
                </a:moveTo>
                <a:cubicBezTo>
                  <a:pt x="120" y="57"/>
                  <a:pt x="118" y="61"/>
                  <a:pt x="115" y="65"/>
                </a:cubicBezTo>
                <a:cubicBezTo>
                  <a:pt x="114" y="72"/>
                  <a:pt x="109" y="78"/>
                  <a:pt x="103" y="81"/>
                </a:cubicBezTo>
                <a:cubicBezTo>
                  <a:pt x="103" y="81"/>
                  <a:pt x="103" y="81"/>
                  <a:pt x="103" y="81"/>
                </a:cubicBezTo>
                <a:cubicBezTo>
                  <a:pt x="95" y="86"/>
                  <a:pt x="90" y="93"/>
                  <a:pt x="89" y="103"/>
                </a:cubicBezTo>
                <a:cubicBezTo>
                  <a:pt x="82" y="103"/>
                  <a:pt x="82" y="103"/>
                  <a:pt x="82" y="103"/>
                </a:cubicBezTo>
                <a:cubicBezTo>
                  <a:pt x="82" y="81"/>
                  <a:pt x="82" y="81"/>
                  <a:pt x="82" y="81"/>
                </a:cubicBezTo>
                <a:cubicBezTo>
                  <a:pt x="82" y="74"/>
                  <a:pt x="84" y="70"/>
                  <a:pt x="88" y="67"/>
                </a:cubicBezTo>
                <a:cubicBezTo>
                  <a:pt x="90" y="66"/>
                  <a:pt x="91" y="65"/>
                  <a:pt x="93" y="64"/>
                </a:cubicBezTo>
                <a:cubicBezTo>
                  <a:pt x="96" y="65"/>
                  <a:pt x="99" y="67"/>
                  <a:pt x="101" y="71"/>
                </a:cubicBezTo>
                <a:cubicBezTo>
                  <a:pt x="101" y="71"/>
                  <a:pt x="102" y="72"/>
                  <a:pt x="103" y="72"/>
                </a:cubicBezTo>
                <a:cubicBezTo>
                  <a:pt x="103" y="72"/>
                  <a:pt x="103" y="72"/>
                  <a:pt x="104" y="72"/>
                </a:cubicBezTo>
                <a:cubicBezTo>
                  <a:pt x="105" y="71"/>
                  <a:pt x="105" y="70"/>
                  <a:pt x="104" y="69"/>
                </a:cubicBezTo>
                <a:cubicBezTo>
                  <a:pt x="104" y="69"/>
                  <a:pt x="104" y="69"/>
                  <a:pt x="104" y="69"/>
                </a:cubicBezTo>
                <a:cubicBezTo>
                  <a:pt x="102" y="65"/>
                  <a:pt x="99" y="62"/>
                  <a:pt x="96" y="61"/>
                </a:cubicBezTo>
                <a:cubicBezTo>
                  <a:pt x="97" y="58"/>
                  <a:pt x="98" y="54"/>
                  <a:pt x="98" y="50"/>
                </a:cubicBezTo>
                <a:cubicBezTo>
                  <a:pt x="98" y="50"/>
                  <a:pt x="98" y="50"/>
                  <a:pt x="98" y="50"/>
                </a:cubicBezTo>
                <a:cubicBezTo>
                  <a:pt x="98" y="48"/>
                  <a:pt x="98" y="47"/>
                  <a:pt x="98" y="45"/>
                </a:cubicBezTo>
                <a:cubicBezTo>
                  <a:pt x="102" y="44"/>
                  <a:pt x="106" y="42"/>
                  <a:pt x="108" y="39"/>
                </a:cubicBezTo>
                <a:cubicBezTo>
                  <a:pt x="109" y="38"/>
                  <a:pt x="109" y="37"/>
                  <a:pt x="108" y="36"/>
                </a:cubicBezTo>
                <a:cubicBezTo>
                  <a:pt x="107" y="35"/>
                  <a:pt x="106" y="35"/>
                  <a:pt x="105" y="36"/>
                </a:cubicBezTo>
                <a:cubicBezTo>
                  <a:pt x="103" y="39"/>
                  <a:pt x="100" y="41"/>
                  <a:pt x="96" y="41"/>
                </a:cubicBezTo>
                <a:cubicBezTo>
                  <a:pt x="93" y="36"/>
                  <a:pt x="88" y="32"/>
                  <a:pt x="81" y="31"/>
                </a:cubicBezTo>
                <a:cubicBezTo>
                  <a:pt x="82" y="28"/>
                  <a:pt x="83" y="24"/>
                  <a:pt x="85" y="22"/>
                </a:cubicBezTo>
                <a:cubicBezTo>
                  <a:pt x="86" y="21"/>
                  <a:pt x="86" y="20"/>
                  <a:pt x="85" y="19"/>
                </a:cubicBezTo>
                <a:cubicBezTo>
                  <a:pt x="85" y="18"/>
                  <a:pt x="83" y="18"/>
                  <a:pt x="83" y="19"/>
                </a:cubicBezTo>
                <a:cubicBezTo>
                  <a:pt x="80" y="22"/>
                  <a:pt x="78" y="26"/>
                  <a:pt x="77" y="31"/>
                </a:cubicBezTo>
                <a:cubicBezTo>
                  <a:pt x="69" y="30"/>
                  <a:pt x="64" y="23"/>
                  <a:pt x="64" y="16"/>
                </a:cubicBezTo>
                <a:cubicBezTo>
                  <a:pt x="64" y="14"/>
                  <a:pt x="63" y="14"/>
                  <a:pt x="62" y="14"/>
                </a:cubicBezTo>
                <a:cubicBezTo>
                  <a:pt x="60" y="14"/>
                  <a:pt x="60" y="14"/>
                  <a:pt x="60" y="16"/>
                </a:cubicBezTo>
                <a:cubicBezTo>
                  <a:pt x="60" y="17"/>
                  <a:pt x="60" y="18"/>
                  <a:pt x="60" y="19"/>
                </a:cubicBezTo>
                <a:cubicBezTo>
                  <a:pt x="57" y="22"/>
                  <a:pt x="54" y="23"/>
                  <a:pt x="50" y="23"/>
                </a:cubicBezTo>
                <a:cubicBezTo>
                  <a:pt x="48" y="23"/>
                  <a:pt x="46" y="23"/>
                  <a:pt x="45" y="22"/>
                </a:cubicBezTo>
                <a:cubicBezTo>
                  <a:pt x="45" y="22"/>
                  <a:pt x="45" y="22"/>
                  <a:pt x="45" y="22"/>
                </a:cubicBezTo>
                <a:cubicBezTo>
                  <a:pt x="43" y="21"/>
                  <a:pt x="41" y="20"/>
                  <a:pt x="39" y="19"/>
                </a:cubicBezTo>
                <a:cubicBezTo>
                  <a:pt x="38" y="18"/>
                  <a:pt x="37" y="18"/>
                  <a:pt x="36" y="19"/>
                </a:cubicBezTo>
                <a:cubicBezTo>
                  <a:pt x="35" y="19"/>
                  <a:pt x="35" y="21"/>
                  <a:pt x="36" y="22"/>
                </a:cubicBezTo>
                <a:cubicBezTo>
                  <a:pt x="38" y="23"/>
                  <a:pt x="40" y="24"/>
                  <a:pt x="42" y="25"/>
                </a:cubicBezTo>
                <a:cubicBezTo>
                  <a:pt x="41" y="30"/>
                  <a:pt x="38" y="35"/>
                  <a:pt x="34" y="37"/>
                </a:cubicBezTo>
                <a:cubicBezTo>
                  <a:pt x="32" y="34"/>
                  <a:pt x="28" y="31"/>
                  <a:pt x="24" y="29"/>
                </a:cubicBezTo>
                <a:cubicBezTo>
                  <a:pt x="23" y="29"/>
                  <a:pt x="22" y="30"/>
                  <a:pt x="21" y="31"/>
                </a:cubicBezTo>
                <a:cubicBezTo>
                  <a:pt x="21" y="32"/>
                  <a:pt x="22" y="33"/>
                  <a:pt x="23" y="33"/>
                </a:cubicBezTo>
                <a:cubicBezTo>
                  <a:pt x="26" y="34"/>
                  <a:pt x="29" y="36"/>
                  <a:pt x="30" y="39"/>
                </a:cubicBezTo>
                <a:cubicBezTo>
                  <a:pt x="29" y="39"/>
                  <a:pt x="28" y="39"/>
                  <a:pt x="27" y="39"/>
                </a:cubicBezTo>
                <a:cubicBezTo>
                  <a:pt x="27" y="39"/>
                  <a:pt x="27" y="39"/>
                  <a:pt x="27" y="39"/>
                </a:cubicBezTo>
                <a:cubicBezTo>
                  <a:pt x="26" y="39"/>
                  <a:pt x="26" y="39"/>
                  <a:pt x="26" y="39"/>
                </a:cubicBezTo>
                <a:cubicBezTo>
                  <a:pt x="21" y="39"/>
                  <a:pt x="16" y="41"/>
                  <a:pt x="13" y="45"/>
                </a:cubicBezTo>
                <a:cubicBezTo>
                  <a:pt x="12" y="46"/>
                  <a:pt x="12" y="47"/>
                  <a:pt x="13" y="48"/>
                </a:cubicBezTo>
                <a:cubicBezTo>
                  <a:pt x="13" y="48"/>
                  <a:pt x="14" y="48"/>
                  <a:pt x="14" y="48"/>
                </a:cubicBezTo>
                <a:cubicBezTo>
                  <a:pt x="15" y="48"/>
                  <a:pt x="15" y="48"/>
                  <a:pt x="16" y="48"/>
                </a:cubicBezTo>
                <a:cubicBezTo>
                  <a:pt x="18" y="45"/>
                  <a:pt x="22" y="43"/>
                  <a:pt x="26" y="43"/>
                </a:cubicBezTo>
                <a:cubicBezTo>
                  <a:pt x="27" y="43"/>
                  <a:pt x="27" y="43"/>
                  <a:pt x="27" y="43"/>
                </a:cubicBezTo>
                <a:cubicBezTo>
                  <a:pt x="27" y="43"/>
                  <a:pt x="27" y="43"/>
                  <a:pt x="27" y="43"/>
                </a:cubicBezTo>
                <a:cubicBezTo>
                  <a:pt x="27" y="43"/>
                  <a:pt x="27" y="43"/>
                  <a:pt x="27" y="43"/>
                </a:cubicBezTo>
                <a:cubicBezTo>
                  <a:pt x="36" y="43"/>
                  <a:pt x="44" y="36"/>
                  <a:pt x="46" y="27"/>
                </a:cubicBezTo>
                <a:cubicBezTo>
                  <a:pt x="47" y="27"/>
                  <a:pt x="49" y="27"/>
                  <a:pt x="50" y="27"/>
                </a:cubicBezTo>
                <a:cubicBezTo>
                  <a:pt x="54" y="27"/>
                  <a:pt x="58" y="26"/>
                  <a:pt x="61" y="24"/>
                </a:cubicBezTo>
                <a:cubicBezTo>
                  <a:pt x="63" y="26"/>
                  <a:pt x="64" y="29"/>
                  <a:pt x="67" y="31"/>
                </a:cubicBezTo>
                <a:cubicBezTo>
                  <a:pt x="64" y="34"/>
                  <a:pt x="63" y="37"/>
                  <a:pt x="63" y="41"/>
                </a:cubicBezTo>
                <a:cubicBezTo>
                  <a:pt x="62" y="41"/>
                  <a:pt x="61" y="41"/>
                  <a:pt x="59" y="41"/>
                </a:cubicBezTo>
                <a:cubicBezTo>
                  <a:pt x="56" y="41"/>
                  <a:pt x="53" y="41"/>
                  <a:pt x="50" y="43"/>
                </a:cubicBezTo>
                <a:cubicBezTo>
                  <a:pt x="49" y="43"/>
                  <a:pt x="49" y="45"/>
                  <a:pt x="50" y="46"/>
                </a:cubicBezTo>
                <a:cubicBezTo>
                  <a:pt x="50" y="46"/>
                  <a:pt x="51" y="47"/>
                  <a:pt x="51" y="47"/>
                </a:cubicBezTo>
                <a:cubicBezTo>
                  <a:pt x="52" y="47"/>
                  <a:pt x="52" y="47"/>
                  <a:pt x="52" y="46"/>
                </a:cubicBezTo>
                <a:cubicBezTo>
                  <a:pt x="55" y="45"/>
                  <a:pt x="57" y="45"/>
                  <a:pt x="59" y="45"/>
                </a:cubicBezTo>
                <a:cubicBezTo>
                  <a:pt x="61" y="45"/>
                  <a:pt x="62" y="45"/>
                  <a:pt x="63" y="45"/>
                </a:cubicBezTo>
                <a:cubicBezTo>
                  <a:pt x="63" y="49"/>
                  <a:pt x="65" y="53"/>
                  <a:pt x="68" y="56"/>
                </a:cubicBezTo>
                <a:cubicBezTo>
                  <a:pt x="68" y="57"/>
                  <a:pt x="69" y="57"/>
                  <a:pt x="69" y="57"/>
                </a:cubicBezTo>
                <a:cubicBezTo>
                  <a:pt x="70" y="57"/>
                  <a:pt x="70" y="57"/>
                  <a:pt x="71" y="56"/>
                </a:cubicBezTo>
                <a:cubicBezTo>
                  <a:pt x="72" y="56"/>
                  <a:pt x="72" y="54"/>
                  <a:pt x="71" y="53"/>
                </a:cubicBezTo>
                <a:cubicBezTo>
                  <a:pt x="71" y="53"/>
                  <a:pt x="71" y="53"/>
                  <a:pt x="71" y="53"/>
                </a:cubicBezTo>
                <a:cubicBezTo>
                  <a:pt x="68" y="51"/>
                  <a:pt x="67" y="47"/>
                  <a:pt x="67" y="43"/>
                </a:cubicBezTo>
                <a:cubicBezTo>
                  <a:pt x="67" y="43"/>
                  <a:pt x="67" y="43"/>
                  <a:pt x="67" y="43"/>
                </a:cubicBezTo>
                <a:cubicBezTo>
                  <a:pt x="67" y="43"/>
                  <a:pt x="67" y="43"/>
                  <a:pt x="67" y="43"/>
                </a:cubicBezTo>
                <a:cubicBezTo>
                  <a:pt x="67" y="39"/>
                  <a:pt x="68" y="36"/>
                  <a:pt x="70" y="33"/>
                </a:cubicBezTo>
                <a:cubicBezTo>
                  <a:pt x="73" y="34"/>
                  <a:pt x="76" y="35"/>
                  <a:pt x="79" y="35"/>
                </a:cubicBezTo>
                <a:cubicBezTo>
                  <a:pt x="79" y="35"/>
                  <a:pt x="79" y="35"/>
                  <a:pt x="79" y="35"/>
                </a:cubicBezTo>
                <a:cubicBezTo>
                  <a:pt x="79" y="35"/>
                  <a:pt x="79" y="35"/>
                  <a:pt x="79" y="35"/>
                </a:cubicBezTo>
                <a:cubicBezTo>
                  <a:pt x="87" y="35"/>
                  <a:pt x="94" y="42"/>
                  <a:pt x="94" y="50"/>
                </a:cubicBezTo>
                <a:cubicBezTo>
                  <a:pt x="93" y="50"/>
                  <a:pt x="91" y="50"/>
                  <a:pt x="89" y="50"/>
                </a:cubicBezTo>
                <a:cubicBezTo>
                  <a:pt x="87" y="50"/>
                  <a:pt x="84" y="50"/>
                  <a:pt x="82" y="51"/>
                </a:cubicBezTo>
                <a:cubicBezTo>
                  <a:pt x="81" y="51"/>
                  <a:pt x="81" y="53"/>
                  <a:pt x="81" y="54"/>
                </a:cubicBezTo>
                <a:cubicBezTo>
                  <a:pt x="81" y="55"/>
                  <a:pt x="83" y="55"/>
                  <a:pt x="84" y="55"/>
                </a:cubicBezTo>
                <a:cubicBezTo>
                  <a:pt x="86" y="54"/>
                  <a:pt x="87" y="54"/>
                  <a:pt x="89" y="54"/>
                </a:cubicBezTo>
                <a:cubicBezTo>
                  <a:pt x="91" y="54"/>
                  <a:pt x="92" y="54"/>
                  <a:pt x="94" y="54"/>
                </a:cubicBezTo>
                <a:cubicBezTo>
                  <a:pt x="93" y="57"/>
                  <a:pt x="92" y="58"/>
                  <a:pt x="91" y="60"/>
                </a:cubicBezTo>
                <a:cubicBezTo>
                  <a:pt x="91" y="60"/>
                  <a:pt x="91" y="60"/>
                  <a:pt x="91" y="60"/>
                </a:cubicBezTo>
                <a:cubicBezTo>
                  <a:pt x="89" y="62"/>
                  <a:pt x="88" y="63"/>
                  <a:pt x="86" y="64"/>
                </a:cubicBezTo>
                <a:cubicBezTo>
                  <a:pt x="80" y="67"/>
                  <a:pt x="78" y="73"/>
                  <a:pt x="78" y="81"/>
                </a:cubicBezTo>
                <a:cubicBezTo>
                  <a:pt x="78" y="103"/>
                  <a:pt x="78" y="103"/>
                  <a:pt x="78" y="103"/>
                </a:cubicBezTo>
                <a:cubicBezTo>
                  <a:pt x="71" y="103"/>
                  <a:pt x="71" y="103"/>
                  <a:pt x="71" y="103"/>
                </a:cubicBezTo>
                <a:cubicBezTo>
                  <a:pt x="71" y="82"/>
                  <a:pt x="71" y="82"/>
                  <a:pt x="71" y="82"/>
                </a:cubicBezTo>
                <a:cubicBezTo>
                  <a:pt x="71" y="74"/>
                  <a:pt x="66" y="67"/>
                  <a:pt x="60" y="65"/>
                </a:cubicBezTo>
                <a:cubicBezTo>
                  <a:pt x="57" y="64"/>
                  <a:pt x="54" y="62"/>
                  <a:pt x="52" y="59"/>
                </a:cubicBezTo>
                <a:cubicBezTo>
                  <a:pt x="49" y="61"/>
                  <a:pt x="45" y="63"/>
                  <a:pt x="41" y="63"/>
                </a:cubicBezTo>
                <a:cubicBezTo>
                  <a:pt x="37" y="63"/>
                  <a:pt x="33" y="61"/>
                  <a:pt x="30" y="59"/>
                </a:cubicBezTo>
                <a:cubicBezTo>
                  <a:pt x="27" y="61"/>
                  <a:pt x="23" y="62"/>
                  <a:pt x="20" y="62"/>
                </a:cubicBezTo>
                <a:cubicBezTo>
                  <a:pt x="9" y="62"/>
                  <a:pt x="0" y="54"/>
                  <a:pt x="0" y="43"/>
                </a:cubicBezTo>
                <a:cubicBezTo>
                  <a:pt x="0" y="35"/>
                  <a:pt x="5" y="28"/>
                  <a:pt x="12" y="25"/>
                </a:cubicBezTo>
                <a:cubicBezTo>
                  <a:pt x="14" y="16"/>
                  <a:pt x="21" y="10"/>
                  <a:pt x="31" y="10"/>
                </a:cubicBezTo>
                <a:cubicBezTo>
                  <a:pt x="31" y="10"/>
                  <a:pt x="32" y="10"/>
                  <a:pt x="32" y="10"/>
                </a:cubicBezTo>
                <a:cubicBezTo>
                  <a:pt x="35" y="4"/>
                  <a:pt x="41" y="1"/>
                  <a:pt x="48" y="1"/>
                </a:cubicBezTo>
                <a:cubicBezTo>
                  <a:pt x="51" y="1"/>
                  <a:pt x="54" y="2"/>
                  <a:pt x="57" y="3"/>
                </a:cubicBezTo>
                <a:cubicBezTo>
                  <a:pt x="60" y="1"/>
                  <a:pt x="64" y="0"/>
                  <a:pt x="68" y="0"/>
                </a:cubicBezTo>
                <a:cubicBezTo>
                  <a:pt x="73" y="0"/>
                  <a:pt x="77" y="2"/>
                  <a:pt x="81" y="5"/>
                </a:cubicBezTo>
                <a:cubicBezTo>
                  <a:pt x="82" y="5"/>
                  <a:pt x="84" y="5"/>
                  <a:pt x="85" y="5"/>
                </a:cubicBezTo>
                <a:cubicBezTo>
                  <a:pt x="93" y="5"/>
                  <a:pt x="100" y="10"/>
                  <a:pt x="103" y="16"/>
                </a:cubicBezTo>
                <a:cubicBezTo>
                  <a:pt x="111" y="19"/>
                  <a:pt x="117" y="26"/>
                  <a:pt x="117" y="35"/>
                </a:cubicBezTo>
                <a:cubicBezTo>
                  <a:pt x="117" y="36"/>
                  <a:pt x="116" y="38"/>
                  <a:pt x="116" y="40"/>
                </a:cubicBezTo>
                <a:cubicBezTo>
                  <a:pt x="118" y="43"/>
                  <a:pt x="120" y="47"/>
                  <a:pt x="120" y="51"/>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4" name="Freeform 41">
            <a:extLst>
              <a:ext uri="{FF2B5EF4-FFF2-40B4-BE49-F238E27FC236}">
                <a16:creationId xmlns:a16="http://schemas.microsoft.com/office/drawing/2014/main" xmlns="" id="{B0A01501-C746-4C5A-B693-D187F9BA888F}"/>
              </a:ext>
            </a:extLst>
          </p:cNvPr>
          <p:cNvSpPr>
            <a:spLocks noEditPoints="1"/>
          </p:cNvSpPr>
          <p:nvPr/>
        </p:nvSpPr>
        <p:spPr bwMode="auto">
          <a:xfrm>
            <a:off x="595086" y="3180703"/>
            <a:ext cx="274947" cy="252199"/>
          </a:xfrm>
          <a:custGeom>
            <a:avLst/>
            <a:gdLst>
              <a:gd name="T0" fmla="*/ 1262 w 1300"/>
              <a:gd name="T1" fmla="*/ 1065 h 1192"/>
              <a:gd name="T2" fmla="*/ 728 w 1300"/>
              <a:gd name="T3" fmla="*/ 70 h 1192"/>
              <a:gd name="T4" fmla="*/ 590 w 1300"/>
              <a:gd name="T5" fmla="*/ 69 h 1192"/>
              <a:gd name="T6" fmla="*/ 38 w 1300"/>
              <a:gd name="T7" fmla="*/ 1066 h 1192"/>
              <a:gd name="T8" fmla="*/ 112 w 1300"/>
              <a:gd name="T9" fmla="*/ 1192 h 1192"/>
              <a:gd name="T10" fmla="*/ 1186 w 1300"/>
              <a:gd name="T11" fmla="*/ 1192 h 1192"/>
              <a:gd name="T12" fmla="*/ 1262 w 1300"/>
              <a:gd name="T13" fmla="*/ 1065 h 1192"/>
              <a:gd name="T14" fmla="*/ 707 w 1300"/>
              <a:gd name="T15" fmla="*/ 360 h 1192"/>
              <a:gd name="T16" fmla="*/ 691 w 1300"/>
              <a:gd name="T17" fmla="*/ 906 h 1192"/>
              <a:gd name="T18" fmla="*/ 614 w 1300"/>
              <a:gd name="T19" fmla="*/ 906 h 1192"/>
              <a:gd name="T20" fmla="*/ 598 w 1300"/>
              <a:gd name="T21" fmla="*/ 360 h 1192"/>
              <a:gd name="T22" fmla="*/ 707 w 1300"/>
              <a:gd name="T23" fmla="*/ 360 h 1192"/>
              <a:gd name="T24" fmla="*/ 651 w 1300"/>
              <a:gd name="T25" fmla="*/ 1137 h 1192"/>
              <a:gd name="T26" fmla="*/ 585 w 1300"/>
              <a:gd name="T27" fmla="*/ 1067 h 1192"/>
              <a:gd name="T28" fmla="*/ 653 w 1300"/>
              <a:gd name="T29" fmla="*/ 996 h 1192"/>
              <a:gd name="T30" fmla="*/ 719 w 1300"/>
              <a:gd name="T31" fmla="*/ 1067 h 1192"/>
              <a:gd name="T32" fmla="*/ 651 w 1300"/>
              <a:gd name="T33" fmla="*/ 113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0" h="1192">
                <a:moveTo>
                  <a:pt x="1262" y="1065"/>
                </a:moveTo>
                <a:cubicBezTo>
                  <a:pt x="728" y="70"/>
                  <a:pt x="728" y="70"/>
                  <a:pt x="728" y="70"/>
                </a:cubicBezTo>
                <a:cubicBezTo>
                  <a:pt x="690" y="0"/>
                  <a:pt x="628" y="0"/>
                  <a:pt x="590" y="69"/>
                </a:cubicBezTo>
                <a:cubicBezTo>
                  <a:pt x="38" y="1066"/>
                  <a:pt x="38" y="1066"/>
                  <a:pt x="38" y="1066"/>
                </a:cubicBezTo>
                <a:cubicBezTo>
                  <a:pt x="0" y="1135"/>
                  <a:pt x="33" y="1192"/>
                  <a:pt x="112" y="1192"/>
                </a:cubicBezTo>
                <a:cubicBezTo>
                  <a:pt x="1186" y="1192"/>
                  <a:pt x="1186" y="1192"/>
                  <a:pt x="1186" y="1192"/>
                </a:cubicBezTo>
                <a:cubicBezTo>
                  <a:pt x="1266" y="1192"/>
                  <a:pt x="1300" y="1135"/>
                  <a:pt x="1262" y="1065"/>
                </a:cubicBezTo>
                <a:close/>
                <a:moveTo>
                  <a:pt x="707" y="360"/>
                </a:moveTo>
                <a:cubicBezTo>
                  <a:pt x="691" y="906"/>
                  <a:pt x="691" y="906"/>
                  <a:pt x="691" y="906"/>
                </a:cubicBezTo>
                <a:cubicBezTo>
                  <a:pt x="614" y="906"/>
                  <a:pt x="614" y="906"/>
                  <a:pt x="614" y="906"/>
                </a:cubicBezTo>
                <a:cubicBezTo>
                  <a:pt x="598" y="360"/>
                  <a:pt x="598" y="360"/>
                  <a:pt x="598" y="360"/>
                </a:cubicBezTo>
                <a:lnTo>
                  <a:pt x="707" y="360"/>
                </a:lnTo>
                <a:close/>
                <a:moveTo>
                  <a:pt x="651" y="1137"/>
                </a:moveTo>
                <a:cubicBezTo>
                  <a:pt x="612" y="1137"/>
                  <a:pt x="585" y="1106"/>
                  <a:pt x="585" y="1067"/>
                </a:cubicBezTo>
                <a:cubicBezTo>
                  <a:pt x="585" y="1026"/>
                  <a:pt x="614" y="996"/>
                  <a:pt x="653" y="996"/>
                </a:cubicBezTo>
                <a:cubicBezTo>
                  <a:pt x="693" y="996"/>
                  <a:pt x="719" y="1026"/>
                  <a:pt x="719" y="1067"/>
                </a:cubicBezTo>
                <a:cubicBezTo>
                  <a:pt x="719" y="1106"/>
                  <a:pt x="693" y="1137"/>
                  <a:pt x="651" y="1137"/>
                </a:cubicBezTo>
                <a:close/>
              </a:path>
            </a:pathLst>
          </a:custGeom>
          <a:solidFill>
            <a:srgbClr val="1AADD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26">
            <a:extLst>
              <a:ext uri="{FF2B5EF4-FFF2-40B4-BE49-F238E27FC236}">
                <a16:creationId xmlns:a16="http://schemas.microsoft.com/office/drawing/2014/main" xmlns="" id="{6DC8A6D0-12E2-4D10-8A29-91F30741B0F1}"/>
              </a:ext>
            </a:extLst>
          </p:cNvPr>
          <p:cNvSpPr>
            <a:spLocks/>
          </p:cNvSpPr>
          <p:nvPr/>
        </p:nvSpPr>
        <p:spPr bwMode="auto">
          <a:xfrm>
            <a:off x="589999" y="4904634"/>
            <a:ext cx="275772" cy="297259"/>
          </a:xfrm>
          <a:custGeom>
            <a:avLst/>
            <a:gdLst>
              <a:gd name="T0" fmla="*/ 937 w 1016"/>
              <a:gd name="T1" fmla="*/ 652 h 1095"/>
              <a:gd name="T2" fmla="*/ 773 w 1016"/>
              <a:gd name="T3" fmla="*/ 689 h 1095"/>
              <a:gd name="T4" fmla="*/ 655 w 1016"/>
              <a:gd name="T5" fmla="*/ 621 h 1095"/>
              <a:gd name="T6" fmla="*/ 673 w 1016"/>
              <a:gd name="T7" fmla="*/ 547 h 1095"/>
              <a:gd name="T8" fmla="*/ 655 w 1016"/>
              <a:gd name="T9" fmla="*/ 473 h 1095"/>
              <a:gd name="T10" fmla="*/ 773 w 1016"/>
              <a:gd name="T11" fmla="*/ 405 h 1095"/>
              <a:gd name="T12" fmla="*/ 937 w 1016"/>
              <a:gd name="T13" fmla="*/ 442 h 1095"/>
              <a:gd name="T14" fmla="*/ 982 w 1016"/>
              <a:gd name="T15" fmla="*/ 273 h 1095"/>
              <a:gd name="T16" fmla="*/ 813 w 1016"/>
              <a:gd name="T17" fmla="*/ 228 h 1095"/>
              <a:gd name="T18" fmla="*/ 763 w 1016"/>
              <a:gd name="T19" fmla="*/ 388 h 1095"/>
              <a:gd name="T20" fmla="*/ 645 w 1016"/>
              <a:gd name="T21" fmla="*/ 456 h 1095"/>
              <a:gd name="T22" fmla="*/ 518 w 1016"/>
              <a:gd name="T23" fmla="*/ 382 h 1095"/>
              <a:gd name="T24" fmla="*/ 518 w 1016"/>
              <a:gd name="T25" fmla="*/ 247 h 1095"/>
              <a:gd name="T26" fmla="*/ 632 w 1016"/>
              <a:gd name="T27" fmla="*/ 124 h 1095"/>
              <a:gd name="T28" fmla="*/ 508 w 1016"/>
              <a:gd name="T29" fmla="*/ 0 h 1095"/>
              <a:gd name="T30" fmla="*/ 384 w 1016"/>
              <a:gd name="T31" fmla="*/ 124 h 1095"/>
              <a:gd name="T32" fmla="*/ 498 w 1016"/>
              <a:gd name="T33" fmla="*/ 247 h 1095"/>
              <a:gd name="T34" fmla="*/ 498 w 1016"/>
              <a:gd name="T35" fmla="*/ 382 h 1095"/>
              <a:gd name="T36" fmla="*/ 370 w 1016"/>
              <a:gd name="T37" fmla="*/ 456 h 1095"/>
              <a:gd name="T38" fmla="*/ 253 w 1016"/>
              <a:gd name="T39" fmla="*/ 388 h 1095"/>
              <a:gd name="T40" fmla="*/ 203 w 1016"/>
              <a:gd name="T41" fmla="*/ 228 h 1095"/>
              <a:gd name="T42" fmla="*/ 34 w 1016"/>
              <a:gd name="T43" fmla="*/ 273 h 1095"/>
              <a:gd name="T44" fmla="*/ 79 w 1016"/>
              <a:gd name="T45" fmla="*/ 442 h 1095"/>
              <a:gd name="T46" fmla="*/ 243 w 1016"/>
              <a:gd name="T47" fmla="*/ 406 h 1095"/>
              <a:gd name="T48" fmla="*/ 360 w 1016"/>
              <a:gd name="T49" fmla="*/ 473 h 1095"/>
              <a:gd name="T50" fmla="*/ 343 w 1016"/>
              <a:gd name="T51" fmla="*/ 547 h 1095"/>
              <a:gd name="T52" fmla="*/ 360 w 1016"/>
              <a:gd name="T53" fmla="*/ 621 h 1095"/>
              <a:gd name="T54" fmla="*/ 243 w 1016"/>
              <a:gd name="T55" fmla="*/ 689 h 1095"/>
              <a:gd name="T56" fmla="*/ 79 w 1016"/>
              <a:gd name="T57" fmla="*/ 652 h 1095"/>
              <a:gd name="T58" fmla="*/ 34 w 1016"/>
              <a:gd name="T59" fmla="*/ 821 h 1095"/>
              <a:gd name="T60" fmla="*/ 203 w 1016"/>
              <a:gd name="T61" fmla="*/ 866 h 1095"/>
              <a:gd name="T62" fmla="*/ 253 w 1016"/>
              <a:gd name="T63" fmla="*/ 706 h 1095"/>
              <a:gd name="T64" fmla="*/ 370 w 1016"/>
              <a:gd name="T65" fmla="*/ 638 h 1095"/>
              <a:gd name="T66" fmla="*/ 498 w 1016"/>
              <a:gd name="T67" fmla="*/ 712 h 1095"/>
              <a:gd name="T68" fmla="*/ 498 w 1016"/>
              <a:gd name="T69" fmla="*/ 848 h 1095"/>
              <a:gd name="T70" fmla="*/ 384 w 1016"/>
              <a:gd name="T71" fmla="*/ 971 h 1095"/>
              <a:gd name="T72" fmla="*/ 508 w 1016"/>
              <a:gd name="T73" fmla="*/ 1095 h 1095"/>
              <a:gd name="T74" fmla="*/ 632 w 1016"/>
              <a:gd name="T75" fmla="*/ 971 h 1095"/>
              <a:gd name="T76" fmla="*/ 518 w 1016"/>
              <a:gd name="T77" fmla="*/ 848 h 1095"/>
              <a:gd name="T78" fmla="*/ 518 w 1016"/>
              <a:gd name="T79" fmla="*/ 712 h 1095"/>
              <a:gd name="T80" fmla="*/ 646 w 1016"/>
              <a:gd name="T81" fmla="*/ 638 h 1095"/>
              <a:gd name="T82" fmla="*/ 763 w 1016"/>
              <a:gd name="T83" fmla="*/ 706 h 1095"/>
              <a:gd name="T84" fmla="*/ 813 w 1016"/>
              <a:gd name="T85" fmla="*/ 866 h 1095"/>
              <a:gd name="T86" fmla="*/ 982 w 1016"/>
              <a:gd name="T87" fmla="*/ 821 h 1095"/>
              <a:gd name="T88" fmla="*/ 937 w 1016"/>
              <a:gd name="T89" fmla="*/ 65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 h="1095">
                <a:moveTo>
                  <a:pt x="937" y="652"/>
                </a:moveTo>
                <a:cubicBezTo>
                  <a:pt x="880" y="619"/>
                  <a:pt x="809" y="636"/>
                  <a:pt x="773" y="689"/>
                </a:cubicBezTo>
                <a:cubicBezTo>
                  <a:pt x="655" y="621"/>
                  <a:pt x="655" y="621"/>
                  <a:pt x="655" y="621"/>
                </a:cubicBezTo>
                <a:cubicBezTo>
                  <a:pt x="667" y="599"/>
                  <a:pt x="673" y="574"/>
                  <a:pt x="673" y="547"/>
                </a:cubicBezTo>
                <a:cubicBezTo>
                  <a:pt x="673" y="521"/>
                  <a:pt x="667" y="496"/>
                  <a:pt x="655" y="473"/>
                </a:cubicBezTo>
                <a:cubicBezTo>
                  <a:pt x="773" y="405"/>
                  <a:pt x="773" y="405"/>
                  <a:pt x="773" y="405"/>
                </a:cubicBezTo>
                <a:cubicBezTo>
                  <a:pt x="809" y="458"/>
                  <a:pt x="880" y="475"/>
                  <a:pt x="937" y="442"/>
                </a:cubicBezTo>
                <a:cubicBezTo>
                  <a:pt x="996" y="408"/>
                  <a:pt x="1016" y="333"/>
                  <a:pt x="982" y="273"/>
                </a:cubicBezTo>
                <a:cubicBezTo>
                  <a:pt x="948" y="214"/>
                  <a:pt x="872" y="194"/>
                  <a:pt x="813" y="228"/>
                </a:cubicBezTo>
                <a:cubicBezTo>
                  <a:pt x="757" y="260"/>
                  <a:pt x="736" y="330"/>
                  <a:pt x="763" y="388"/>
                </a:cubicBezTo>
                <a:cubicBezTo>
                  <a:pt x="645" y="456"/>
                  <a:pt x="645" y="456"/>
                  <a:pt x="645" y="456"/>
                </a:cubicBezTo>
                <a:cubicBezTo>
                  <a:pt x="618" y="414"/>
                  <a:pt x="571" y="385"/>
                  <a:pt x="518" y="382"/>
                </a:cubicBezTo>
                <a:cubicBezTo>
                  <a:pt x="518" y="247"/>
                  <a:pt x="518" y="247"/>
                  <a:pt x="518" y="247"/>
                </a:cubicBezTo>
                <a:cubicBezTo>
                  <a:pt x="582" y="242"/>
                  <a:pt x="632" y="188"/>
                  <a:pt x="632" y="124"/>
                </a:cubicBezTo>
                <a:cubicBezTo>
                  <a:pt x="632" y="55"/>
                  <a:pt x="576" y="0"/>
                  <a:pt x="508" y="0"/>
                </a:cubicBezTo>
                <a:cubicBezTo>
                  <a:pt x="439" y="0"/>
                  <a:pt x="384" y="55"/>
                  <a:pt x="384" y="124"/>
                </a:cubicBezTo>
                <a:cubicBezTo>
                  <a:pt x="384" y="188"/>
                  <a:pt x="434" y="242"/>
                  <a:pt x="498" y="247"/>
                </a:cubicBezTo>
                <a:cubicBezTo>
                  <a:pt x="498" y="382"/>
                  <a:pt x="498" y="382"/>
                  <a:pt x="498" y="382"/>
                </a:cubicBezTo>
                <a:cubicBezTo>
                  <a:pt x="444" y="385"/>
                  <a:pt x="398" y="414"/>
                  <a:pt x="370" y="456"/>
                </a:cubicBezTo>
                <a:cubicBezTo>
                  <a:pt x="253" y="388"/>
                  <a:pt x="253" y="388"/>
                  <a:pt x="253" y="388"/>
                </a:cubicBezTo>
                <a:cubicBezTo>
                  <a:pt x="280" y="331"/>
                  <a:pt x="259" y="261"/>
                  <a:pt x="203" y="228"/>
                </a:cubicBezTo>
                <a:cubicBezTo>
                  <a:pt x="144" y="194"/>
                  <a:pt x="68" y="214"/>
                  <a:pt x="34" y="273"/>
                </a:cubicBezTo>
                <a:cubicBezTo>
                  <a:pt x="0" y="333"/>
                  <a:pt x="20" y="408"/>
                  <a:pt x="79" y="442"/>
                </a:cubicBezTo>
                <a:cubicBezTo>
                  <a:pt x="135" y="475"/>
                  <a:pt x="206" y="458"/>
                  <a:pt x="243" y="406"/>
                </a:cubicBezTo>
                <a:cubicBezTo>
                  <a:pt x="360" y="473"/>
                  <a:pt x="360" y="473"/>
                  <a:pt x="360" y="473"/>
                </a:cubicBezTo>
                <a:cubicBezTo>
                  <a:pt x="349" y="496"/>
                  <a:pt x="343" y="521"/>
                  <a:pt x="343" y="547"/>
                </a:cubicBezTo>
                <a:cubicBezTo>
                  <a:pt x="343" y="574"/>
                  <a:pt x="349" y="599"/>
                  <a:pt x="360" y="621"/>
                </a:cubicBezTo>
                <a:cubicBezTo>
                  <a:pt x="243" y="689"/>
                  <a:pt x="243" y="689"/>
                  <a:pt x="243" y="689"/>
                </a:cubicBezTo>
                <a:cubicBezTo>
                  <a:pt x="206" y="636"/>
                  <a:pt x="135" y="619"/>
                  <a:pt x="79" y="652"/>
                </a:cubicBezTo>
                <a:cubicBezTo>
                  <a:pt x="20" y="686"/>
                  <a:pt x="0" y="762"/>
                  <a:pt x="34" y="821"/>
                </a:cubicBezTo>
                <a:cubicBezTo>
                  <a:pt x="68" y="880"/>
                  <a:pt x="144" y="901"/>
                  <a:pt x="203" y="866"/>
                </a:cubicBezTo>
                <a:cubicBezTo>
                  <a:pt x="259" y="834"/>
                  <a:pt x="280" y="764"/>
                  <a:pt x="253" y="706"/>
                </a:cubicBezTo>
                <a:cubicBezTo>
                  <a:pt x="370" y="638"/>
                  <a:pt x="370" y="638"/>
                  <a:pt x="370" y="638"/>
                </a:cubicBezTo>
                <a:cubicBezTo>
                  <a:pt x="398" y="680"/>
                  <a:pt x="444" y="709"/>
                  <a:pt x="498" y="712"/>
                </a:cubicBezTo>
                <a:cubicBezTo>
                  <a:pt x="498" y="848"/>
                  <a:pt x="498" y="848"/>
                  <a:pt x="498" y="848"/>
                </a:cubicBezTo>
                <a:cubicBezTo>
                  <a:pt x="434" y="853"/>
                  <a:pt x="384" y="906"/>
                  <a:pt x="384" y="971"/>
                </a:cubicBezTo>
                <a:cubicBezTo>
                  <a:pt x="384" y="1039"/>
                  <a:pt x="439" y="1095"/>
                  <a:pt x="508" y="1095"/>
                </a:cubicBezTo>
                <a:cubicBezTo>
                  <a:pt x="576" y="1095"/>
                  <a:pt x="632" y="1039"/>
                  <a:pt x="632" y="971"/>
                </a:cubicBezTo>
                <a:cubicBezTo>
                  <a:pt x="632" y="906"/>
                  <a:pt x="582" y="853"/>
                  <a:pt x="518" y="848"/>
                </a:cubicBezTo>
                <a:cubicBezTo>
                  <a:pt x="518" y="712"/>
                  <a:pt x="518" y="712"/>
                  <a:pt x="518" y="712"/>
                </a:cubicBezTo>
                <a:cubicBezTo>
                  <a:pt x="571" y="709"/>
                  <a:pt x="618" y="680"/>
                  <a:pt x="646" y="638"/>
                </a:cubicBezTo>
                <a:cubicBezTo>
                  <a:pt x="763" y="706"/>
                  <a:pt x="763" y="706"/>
                  <a:pt x="763" y="706"/>
                </a:cubicBezTo>
                <a:cubicBezTo>
                  <a:pt x="736" y="764"/>
                  <a:pt x="757" y="834"/>
                  <a:pt x="813" y="866"/>
                </a:cubicBezTo>
                <a:cubicBezTo>
                  <a:pt x="872" y="901"/>
                  <a:pt x="948" y="880"/>
                  <a:pt x="982" y="821"/>
                </a:cubicBezTo>
                <a:cubicBezTo>
                  <a:pt x="1016" y="762"/>
                  <a:pt x="996" y="686"/>
                  <a:pt x="937" y="652"/>
                </a:cubicBezTo>
                <a:close/>
              </a:path>
            </a:pathLst>
          </a:custGeom>
          <a:solidFill>
            <a:srgbClr val="1AADD0"/>
          </a:solidFill>
          <a:ln>
            <a:noFill/>
          </a:ln>
          <a:extLst/>
        </p:spPr>
        <p:txBody>
          <a:bodyPr vert="horz" wrap="square" lIns="91440" tIns="45720" rIns="91440" bIns="45720" numCol="1" anchor="t" anchorCtr="0" compatLnSpc="1">
            <a:prstTxWarp prst="textNoShape">
              <a:avLst/>
            </a:prstTxWarp>
          </a:bodyPr>
          <a:lstStyle/>
          <a:p>
            <a:endParaRPr lang="en-US" dirty="0"/>
          </a:p>
        </p:txBody>
      </p:sp>
      <p:cxnSp>
        <p:nvCxnSpPr>
          <p:cNvPr id="69" name="Straight Connector 68">
            <a:extLst>
              <a:ext uri="{FF2B5EF4-FFF2-40B4-BE49-F238E27FC236}">
                <a16:creationId xmlns:a16="http://schemas.microsoft.com/office/drawing/2014/main" xmlns="" id="{19DB6737-F64A-45D6-8F74-3A94AB989FF1}"/>
              </a:ext>
            </a:extLst>
          </p:cNvPr>
          <p:cNvCxnSpPr>
            <a:cxnSpLocks/>
          </p:cNvCxnSpPr>
          <p:nvPr/>
        </p:nvCxnSpPr>
        <p:spPr>
          <a:xfrm flipH="1">
            <a:off x="5064163" y="2081453"/>
            <a:ext cx="1696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2F5D79DE-EDE4-47B6-89A2-7FC24120760D}"/>
              </a:ext>
            </a:extLst>
          </p:cNvPr>
          <p:cNvCxnSpPr>
            <a:cxnSpLocks/>
          </p:cNvCxnSpPr>
          <p:nvPr/>
        </p:nvCxnSpPr>
        <p:spPr>
          <a:xfrm flipH="1">
            <a:off x="8075574" y="2081453"/>
            <a:ext cx="1696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54D3FD81-8F04-495B-9B43-EE589D4463F2}"/>
              </a:ext>
            </a:extLst>
          </p:cNvPr>
          <p:cNvGrpSpPr/>
          <p:nvPr/>
        </p:nvGrpSpPr>
        <p:grpSpPr>
          <a:xfrm>
            <a:off x="6760579" y="1423956"/>
            <a:ext cx="1314995" cy="1314995"/>
            <a:chOff x="6359078" y="2463918"/>
            <a:chExt cx="1314995" cy="1314995"/>
          </a:xfrm>
        </p:grpSpPr>
        <p:grpSp>
          <p:nvGrpSpPr>
            <p:cNvPr id="72" name="Group 11">
              <a:extLst>
                <a:ext uri="{FF2B5EF4-FFF2-40B4-BE49-F238E27FC236}">
                  <a16:creationId xmlns:a16="http://schemas.microsoft.com/office/drawing/2014/main" xmlns="" id="{40025B78-3959-4DB8-837F-3E18A9082792}"/>
                </a:ext>
              </a:extLst>
            </p:cNvPr>
            <p:cNvGrpSpPr>
              <a:grpSpLocks noChangeAspect="1"/>
            </p:cNvGrpSpPr>
            <p:nvPr/>
          </p:nvGrpSpPr>
          <p:grpSpPr bwMode="auto">
            <a:xfrm>
              <a:off x="6684187" y="2707685"/>
              <a:ext cx="754351" cy="779794"/>
              <a:chOff x="3380" y="1210"/>
              <a:chExt cx="593" cy="613"/>
            </a:xfrm>
          </p:grpSpPr>
          <p:sp>
            <p:nvSpPr>
              <p:cNvPr id="80" name="Freeform 12">
                <a:extLst>
                  <a:ext uri="{FF2B5EF4-FFF2-40B4-BE49-F238E27FC236}">
                    <a16:creationId xmlns:a16="http://schemas.microsoft.com/office/drawing/2014/main" xmlns="" id="{3172ACD2-D4F4-4182-AAFE-638CF52DA8E3}"/>
                  </a:ext>
                </a:extLst>
              </p:cNvPr>
              <p:cNvSpPr>
                <a:spLocks noEditPoints="1"/>
              </p:cNvSpPr>
              <p:nvPr/>
            </p:nvSpPr>
            <p:spPr bwMode="auto">
              <a:xfrm>
                <a:off x="3380" y="1333"/>
                <a:ext cx="593" cy="490"/>
              </a:xfrm>
              <a:custGeom>
                <a:avLst/>
                <a:gdLst>
                  <a:gd name="T0" fmla="*/ 101 w 794"/>
                  <a:gd name="T1" fmla="*/ 656 h 656"/>
                  <a:gd name="T2" fmla="*/ 87 w 794"/>
                  <a:gd name="T3" fmla="*/ 583 h 656"/>
                  <a:gd name="T4" fmla="*/ 140 w 794"/>
                  <a:gd name="T5" fmla="*/ 496 h 656"/>
                  <a:gd name="T6" fmla="*/ 171 w 794"/>
                  <a:gd name="T7" fmla="*/ 394 h 656"/>
                  <a:gd name="T8" fmla="*/ 159 w 794"/>
                  <a:gd name="T9" fmla="*/ 277 h 656"/>
                  <a:gd name="T10" fmla="*/ 144 w 794"/>
                  <a:gd name="T11" fmla="*/ 256 h 656"/>
                  <a:gd name="T12" fmla="*/ 33 w 794"/>
                  <a:gd name="T13" fmla="*/ 193 h 656"/>
                  <a:gd name="T14" fmla="*/ 26 w 794"/>
                  <a:gd name="T15" fmla="*/ 128 h 656"/>
                  <a:gd name="T16" fmla="*/ 100 w 794"/>
                  <a:gd name="T17" fmla="*/ 64 h 656"/>
                  <a:gd name="T18" fmla="*/ 191 w 794"/>
                  <a:gd name="T19" fmla="*/ 18 h 656"/>
                  <a:gd name="T20" fmla="*/ 241 w 794"/>
                  <a:gd name="T21" fmla="*/ 8 h 656"/>
                  <a:gd name="T22" fmla="*/ 310 w 794"/>
                  <a:gd name="T23" fmla="*/ 52 h 656"/>
                  <a:gd name="T24" fmla="*/ 322 w 794"/>
                  <a:gd name="T25" fmla="*/ 107 h 656"/>
                  <a:gd name="T26" fmla="*/ 231 w 794"/>
                  <a:gd name="T27" fmla="*/ 68 h 656"/>
                  <a:gd name="T28" fmla="*/ 230 w 794"/>
                  <a:gd name="T29" fmla="*/ 71 h 656"/>
                  <a:gd name="T30" fmla="*/ 318 w 794"/>
                  <a:gd name="T31" fmla="*/ 140 h 656"/>
                  <a:gd name="T32" fmla="*/ 336 w 794"/>
                  <a:gd name="T33" fmla="*/ 139 h 656"/>
                  <a:gd name="T34" fmla="*/ 431 w 794"/>
                  <a:gd name="T35" fmla="*/ 108 h 656"/>
                  <a:gd name="T36" fmla="*/ 479 w 794"/>
                  <a:gd name="T37" fmla="*/ 128 h 656"/>
                  <a:gd name="T38" fmla="*/ 453 w 794"/>
                  <a:gd name="T39" fmla="*/ 173 h 656"/>
                  <a:gd name="T40" fmla="*/ 333 w 794"/>
                  <a:gd name="T41" fmla="*/ 213 h 656"/>
                  <a:gd name="T42" fmla="*/ 289 w 794"/>
                  <a:gd name="T43" fmla="*/ 205 h 656"/>
                  <a:gd name="T44" fmla="*/ 192 w 794"/>
                  <a:gd name="T45" fmla="*/ 133 h 656"/>
                  <a:gd name="T46" fmla="*/ 223 w 794"/>
                  <a:gd name="T47" fmla="*/ 173 h 656"/>
                  <a:gd name="T48" fmla="*/ 259 w 794"/>
                  <a:gd name="T49" fmla="*/ 219 h 656"/>
                  <a:gd name="T50" fmla="*/ 342 w 794"/>
                  <a:gd name="T51" fmla="*/ 245 h 656"/>
                  <a:gd name="T52" fmla="*/ 352 w 794"/>
                  <a:gd name="T53" fmla="*/ 244 h 656"/>
                  <a:gd name="T54" fmla="*/ 391 w 794"/>
                  <a:gd name="T55" fmla="*/ 286 h 656"/>
                  <a:gd name="T56" fmla="*/ 433 w 794"/>
                  <a:gd name="T57" fmla="*/ 302 h 656"/>
                  <a:gd name="T58" fmla="*/ 462 w 794"/>
                  <a:gd name="T59" fmla="*/ 341 h 656"/>
                  <a:gd name="T60" fmla="*/ 479 w 794"/>
                  <a:gd name="T61" fmla="*/ 496 h 656"/>
                  <a:gd name="T62" fmla="*/ 475 w 794"/>
                  <a:gd name="T63" fmla="*/ 534 h 656"/>
                  <a:gd name="T64" fmla="*/ 512 w 794"/>
                  <a:gd name="T65" fmla="*/ 534 h 656"/>
                  <a:gd name="T66" fmla="*/ 512 w 794"/>
                  <a:gd name="T67" fmla="*/ 464 h 656"/>
                  <a:gd name="T68" fmla="*/ 512 w 794"/>
                  <a:gd name="T69" fmla="*/ 440 h 656"/>
                  <a:gd name="T70" fmla="*/ 538 w 794"/>
                  <a:gd name="T71" fmla="*/ 415 h 656"/>
                  <a:gd name="T72" fmla="*/ 651 w 794"/>
                  <a:gd name="T73" fmla="*/ 415 h 656"/>
                  <a:gd name="T74" fmla="*/ 651 w 794"/>
                  <a:gd name="T75" fmla="*/ 331 h 656"/>
                  <a:gd name="T76" fmla="*/ 688 w 794"/>
                  <a:gd name="T77" fmla="*/ 295 h 656"/>
                  <a:gd name="T78" fmla="*/ 793 w 794"/>
                  <a:gd name="T79" fmla="*/ 295 h 656"/>
                  <a:gd name="T80" fmla="*/ 794 w 794"/>
                  <a:gd name="T81" fmla="*/ 308 h 656"/>
                  <a:gd name="T82" fmla="*/ 794 w 794"/>
                  <a:gd name="T83" fmla="*/ 645 h 656"/>
                  <a:gd name="T84" fmla="*/ 793 w 794"/>
                  <a:gd name="T85" fmla="*/ 656 h 656"/>
                  <a:gd name="T86" fmla="*/ 341 w 794"/>
                  <a:gd name="T87" fmla="*/ 656 h 656"/>
                  <a:gd name="T88" fmla="*/ 341 w 794"/>
                  <a:gd name="T89" fmla="*/ 557 h 656"/>
                  <a:gd name="T90" fmla="*/ 364 w 794"/>
                  <a:gd name="T91" fmla="*/ 535 h 656"/>
                  <a:gd name="T92" fmla="*/ 406 w 794"/>
                  <a:gd name="T93" fmla="*/ 535 h 656"/>
                  <a:gd name="T94" fmla="*/ 400 w 794"/>
                  <a:gd name="T95" fmla="*/ 500 h 656"/>
                  <a:gd name="T96" fmla="*/ 385 w 794"/>
                  <a:gd name="T97" fmla="*/ 381 h 656"/>
                  <a:gd name="T98" fmla="*/ 374 w 794"/>
                  <a:gd name="T99" fmla="*/ 365 h 656"/>
                  <a:gd name="T100" fmla="*/ 275 w 794"/>
                  <a:gd name="T101" fmla="*/ 326 h 656"/>
                  <a:gd name="T102" fmla="*/ 254 w 794"/>
                  <a:gd name="T103" fmla="*/ 340 h 656"/>
                  <a:gd name="T104" fmla="*/ 246 w 794"/>
                  <a:gd name="T105" fmla="*/ 442 h 656"/>
                  <a:gd name="T106" fmla="*/ 223 w 794"/>
                  <a:gd name="T107" fmla="*/ 511 h 656"/>
                  <a:gd name="T108" fmla="*/ 154 w 794"/>
                  <a:gd name="T109" fmla="*/ 624 h 656"/>
                  <a:gd name="T110" fmla="*/ 123 w 794"/>
                  <a:gd name="T111" fmla="*/ 656 h 656"/>
                  <a:gd name="T112" fmla="*/ 101 w 794"/>
                  <a:gd name="T113" fmla="*/ 656 h 656"/>
                  <a:gd name="T114" fmla="*/ 138 w 794"/>
                  <a:gd name="T115" fmla="*/ 174 h 656"/>
                  <a:gd name="T116" fmla="*/ 129 w 794"/>
                  <a:gd name="T117" fmla="*/ 130 h 656"/>
                  <a:gd name="T118" fmla="*/ 102 w 794"/>
                  <a:gd name="T119" fmla="*/ 154 h 656"/>
                  <a:gd name="T120" fmla="*/ 138 w 794"/>
                  <a:gd name="T121" fmla="*/ 17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656">
                    <a:moveTo>
                      <a:pt x="101" y="656"/>
                    </a:moveTo>
                    <a:cubicBezTo>
                      <a:pt x="69" y="633"/>
                      <a:pt x="66" y="617"/>
                      <a:pt x="87" y="583"/>
                    </a:cubicBezTo>
                    <a:cubicBezTo>
                      <a:pt x="104" y="554"/>
                      <a:pt x="120" y="523"/>
                      <a:pt x="140" y="496"/>
                    </a:cubicBezTo>
                    <a:cubicBezTo>
                      <a:pt x="162" y="465"/>
                      <a:pt x="167" y="430"/>
                      <a:pt x="171" y="394"/>
                    </a:cubicBezTo>
                    <a:cubicBezTo>
                      <a:pt x="175" y="354"/>
                      <a:pt x="171" y="315"/>
                      <a:pt x="159" y="277"/>
                    </a:cubicBezTo>
                    <a:cubicBezTo>
                      <a:pt x="157" y="269"/>
                      <a:pt x="151" y="260"/>
                      <a:pt x="144" y="256"/>
                    </a:cubicBezTo>
                    <a:cubicBezTo>
                      <a:pt x="107" y="234"/>
                      <a:pt x="70" y="214"/>
                      <a:pt x="33" y="193"/>
                    </a:cubicBezTo>
                    <a:cubicBezTo>
                      <a:pt x="2" y="176"/>
                      <a:pt x="0" y="151"/>
                      <a:pt x="26" y="128"/>
                    </a:cubicBezTo>
                    <a:cubicBezTo>
                      <a:pt x="51" y="107"/>
                      <a:pt x="77" y="86"/>
                      <a:pt x="100" y="64"/>
                    </a:cubicBezTo>
                    <a:cubicBezTo>
                      <a:pt x="126" y="38"/>
                      <a:pt x="155" y="23"/>
                      <a:pt x="191" y="18"/>
                    </a:cubicBezTo>
                    <a:cubicBezTo>
                      <a:pt x="208" y="16"/>
                      <a:pt x="224" y="11"/>
                      <a:pt x="241" y="8"/>
                    </a:cubicBezTo>
                    <a:cubicBezTo>
                      <a:pt x="278" y="0"/>
                      <a:pt x="302" y="15"/>
                      <a:pt x="310" y="52"/>
                    </a:cubicBezTo>
                    <a:cubicBezTo>
                      <a:pt x="314" y="69"/>
                      <a:pt x="317" y="86"/>
                      <a:pt x="322" y="107"/>
                    </a:cubicBezTo>
                    <a:cubicBezTo>
                      <a:pt x="289" y="93"/>
                      <a:pt x="260" y="81"/>
                      <a:pt x="231" y="68"/>
                    </a:cubicBezTo>
                    <a:cubicBezTo>
                      <a:pt x="231" y="69"/>
                      <a:pt x="230" y="70"/>
                      <a:pt x="230" y="71"/>
                    </a:cubicBezTo>
                    <a:cubicBezTo>
                      <a:pt x="259" y="94"/>
                      <a:pt x="288" y="118"/>
                      <a:pt x="318" y="140"/>
                    </a:cubicBezTo>
                    <a:cubicBezTo>
                      <a:pt x="322" y="143"/>
                      <a:pt x="331" y="141"/>
                      <a:pt x="336" y="139"/>
                    </a:cubicBezTo>
                    <a:cubicBezTo>
                      <a:pt x="368" y="129"/>
                      <a:pt x="399" y="119"/>
                      <a:pt x="431" y="108"/>
                    </a:cubicBezTo>
                    <a:cubicBezTo>
                      <a:pt x="454" y="101"/>
                      <a:pt x="472" y="109"/>
                      <a:pt x="479" y="128"/>
                    </a:cubicBezTo>
                    <a:cubicBezTo>
                      <a:pt x="486" y="147"/>
                      <a:pt x="476" y="165"/>
                      <a:pt x="453" y="173"/>
                    </a:cubicBezTo>
                    <a:cubicBezTo>
                      <a:pt x="413" y="186"/>
                      <a:pt x="373" y="199"/>
                      <a:pt x="333" y="213"/>
                    </a:cubicBezTo>
                    <a:cubicBezTo>
                      <a:pt x="317" y="218"/>
                      <a:pt x="303" y="216"/>
                      <a:pt x="289" y="205"/>
                    </a:cubicBezTo>
                    <a:cubicBezTo>
                      <a:pt x="258" y="180"/>
                      <a:pt x="226" y="155"/>
                      <a:pt x="192" y="133"/>
                    </a:cubicBezTo>
                    <a:cubicBezTo>
                      <a:pt x="202" y="147"/>
                      <a:pt x="213" y="160"/>
                      <a:pt x="223" y="173"/>
                    </a:cubicBezTo>
                    <a:cubicBezTo>
                      <a:pt x="235" y="188"/>
                      <a:pt x="248" y="203"/>
                      <a:pt x="259" y="219"/>
                    </a:cubicBezTo>
                    <a:cubicBezTo>
                      <a:pt x="281" y="248"/>
                      <a:pt x="308" y="257"/>
                      <a:pt x="342" y="245"/>
                    </a:cubicBezTo>
                    <a:cubicBezTo>
                      <a:pt x="345" y="244"/>
                      <a:pt x="347" y="244"/>
                      <a:pt x="352" y="244"/>
                    </a:cubicBezTo>
                    <a:cubicBezTo>
                      <a:pt x="347" y="275"/>
                      <a:pt x="371" y="278"/>
                      <a:pt x="391" y="286"/>
                    </a:cubicBezTo>
                    <a:cubicBezTo>
                      <a:pt x="405" y="291"/>
                      <a:pt x="419" y="297"/>
                      <a:pt x="433" y="302"/>
                    </a:cubicBezTo>
                    <a:cubicBezTo>
                      <a:pt x="451" y="309"/>
                      <a:pt x="460" y="322"/>
                      <a:pt x="462" y="341"/>
                    </a:cubicBezTo>
                    <a:cubicBezTo>
                      <a:pt x="467" y="392"/>
                      <a:pt x="474" y="444"/>
                      <a:pt x="479" y="496"/>
                    </a:cubicBezTo>
                    <a:cubicBezTo>
                      <a:pt x="480" y="508"/>
                      <a:pt x="477" y="521"/>
                      <a:pt x="475" y="534"/>
                    </a:cubicBezTo>
                    <a:cubicBezTo>
                      <a:pt x="486" y="534"/>
                      <a:pt x="497" y="534"/>
                      <a:pt x="512" y="534"/>
                    </a:cubicBezTo>
                    <a:cubicBezTo>
                      <a:pt x="512" y="511"/>
                      <a:pt x="512" y="487"/>
                      <a:pt x="512" y="464"/>
                    </a:cubicBezTo>
                    <a:cubicBezTo>
                      <a:pt x="512" y="456"/>
                      <a:pt x="512" y="448"/>
                      <a:pt x="512" y="440"/>
                    </a:cubicBezTo>
                    <a:cubicBezTo>
                      <a:pt x="513" y="422"/>
                      <a:pt x="520" y="415"/>
                      <a:pt x="538" y="415"/>
                    </a:cubicBezTo>
                    <a:cubicBezTo>
                      <a:pt x="575" y="415"/>
                      <a:pt x="612" y="415"/>
                      <a:pt x="651" y="415"/>
                    </a:cubicBezTo>
                    <a:cubicBezTo>
                      <a:pt x="651" y="386"/>
                      <a:pt x="651" y="358"/>
                      <a:pt x="651" y="331"/>
                    </a:cubicBezTo>
                    <a:cubicBezTo>
                      <a:pt x="651" y="301"/>
                      <a:pt x="658" y="295"/>
                      <a:pt x="688" y="295"/>
                    </a:cubicBezTo>
                    <a:cubicBezTo>
                      <a:pt x="722" y="295"/>
                      <a:pt x="757" y="295"/>
                      <a:pt x="793" y="295"/>
                    </a:cubicBezTo>
                    <a:cubicBezTo>
                      <a:pt x="793" y="300"/>
                      <a:pt x="794" y="304"/>
                      <a:pt x="794" y="308"/>
                    </a:cubicBezTo>
                    <a:cubicBezTo>
                      <a:pt x="794" y="420"/>
                      <a:pt x="794" y="533"/>
                      <a:pt x="794" y="645"/>
                    </a:cubicBezTo>
                    <a:cubicBezTo>
                      <a:pt x="794" y="648"/>
                      <a:pt x="794" y="652"/>
                      <a:pt x="793" y="656"/>
                    </a:cubicBezTo>
                    <a:cubicBezTo>
                      <a:pt x="643" y="656"/>
                      <a:pt x="492" y="656"/>
                      <a:pt x="341" y="656"/>
                    </a:cubicBezTo>
                    <a:cubicBezTo>
                      <a:pt x="341" y="623"/>
                      <a:pt x="341" y="590"/>
                      <a:pt x="341" y="557"/>
                    </a:cubicBezTo>
                    <a:cubicBezTo>
                      <a:pt x="341" y="542"/>
                      <a:pt x="349" y="535"/>
                      <a:pt x="364" y="535"/>
                    </a:cubicBezTo>
                    <a:cubicBezTo>
                      <a:pt x="378" y="535"/>
                      <a:pt x="392" y="535"/>
                      <a:pt x="406" y="535"/>
                    </a:cubicBezTo>
                    <a:cubicBezTo>
                      <a:pt x="404" y="522"/>
                      <a:pt x="401" y="511"/>
                      <a:pt x="400" y="500"/>
                    </a:cubicBezTo>
                    <a:cubicBezTo>
                      <a:pt x="395" y="460"/>
                      <a:pt x="391" y="420"/>
                      <a:pt x="385" y="381"/>
                    </a:cubicBezTo>
                    <a:cubicBezTo>
                      <a:pt x="384" y="375"/>
                      <a:pt x="379" y="367"/>
                      <a:pt x="374" y="365"/>
                    </a:cubicBezTo>
                    <a:cubicBezTo>
                      <a:pt x="342" y="351"/>
                      <a:pt x="308" y="339"/>
                      <a:pt x="275" y="326"/>
                    </a:cubicBezTo>
                    <a:cubicBezTo>
                      <a:pt x="261" y="321"/>
                      <a:pt x="255" y="324"/>
                      <a:pt x="254" y="340"/>
                    </a:cubicBezTo>
                    <a:cubicBezTo>
                      <a:pt x="252" y="374"/>
                      <a:pt x="248" y="408"/>
                      <a:pt x="246" y="442"/>
                    </a:cubicBezTo>
                    <a:cubicBezTo>
                      <a:pt x="245" y="467"/>
                      <a:pt x="237" y="490"/>
                      <a:pt x="223" y="511"/>
                    </a:cubicBezTo>
                    <a:cubicBezTo>
                      <a:pt x="199" y="548"/>
                      <a:pt x="178" y="587"/>
                      <a:pt x="154" y="624"/>
                    </a:cubicBezTo>
                    <a:cubicBezTo>
                      <a:pt x="146" y="637"/>
                      <a:pt x="133" y="645"/>
                      <a:pt x="123" y="656"/>
                    </a:cubicBezTo>
                    <a:cubicBezTo>
                      <a:pt x="116" y="656"/>
                      <a:pt x="108" y="656"/>
                      <a:pt x="101" y="656"/>
                    </a:cubicBezTo>
                    <a:close/>
                    <a:moveTo>
                      <a:pt x="138" y="174"/>
                    </a:moveTo>
                    <a:cubicBezTo>
                      <a:pt x="135" y="158"/>
                      <a:pt x="132" y="145"/>
                      <a:pt x="129" y="130"/>
                    </a:cubicBezTo>
                    <a:cubicBezTo>
                      <a:pt x="119" y="139"/>
                      <a:pt x="111" y="146"/>
                      <a:pt x="102" y="154"/>
                    </a:cubicBezTo>
                    <a:cubicBezTo>
                      <a:pt x="115" y="161"/>
                      <a:pt x="125" y="166"/>
                      <a:pt x="138" y="1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1" name="Freeform 14">
                <a:extLst>
                  <a:ext uri="{FF2B5EF4-FFF2-40B4-BE49-F238E27FC236}">
                    <a16:creationId xmlns:a16="http://schemas.microsoft.com/office/drawing/2014/main" xmlns="" id="{AA9E8D99-6646-4EEC-8135-1A67669978FB}"/>
                  </a:ext>
                </a:extLst>
              </p:cNvPr>
              <p:cNvSpPr>
                <a:spLocks/>
              </p:cNvSpPr>
              <p:nvPr/>
            </p:nvSpPr>
            <p:spPr bwMode="auto">
              <a:xfrm>
                <a:off x="3463" y="1210"/>
                <a:ext cx="124" cy="120"/>
              </a:xfrm>
              <a:custGeom>
                <a:avLst/>
                <a:gdLst>
                  <a:gd name="T0" fmla="*/ 99 w 166"/>
                  <a:gd name="T1" fmla="*/ 0 h 160"/>
                  <a:gd name="T2" fmla="*/ 158 w 166"/>
                  <a:gd name="T3" fmla="*/ 60 h 160"/>
                  <a:gd name="T4" fmla="*/ 107 w 166"/>
                  <a:gd name="T5" fmla="*/ 148 h 160"/>
                  <a:gd name="T6" fmla="*/ 13 w 166"/>
                  <a:gd name="T7" fmla="*/ 100 h 160"/>
                  <a:gd name="T8" fmla="*/ 56 w 166"/>
                  <a:gd name="T9" fmla="*/ 6 h 160"/>
                  <a:gd name="T10" fmla="*/ 70 w 166"/>
                  <a:gd name="T11" fmla="*/ 0 h 160"/>
                  <a:gd name="T12" fmla="*/ 99 w 166"/>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66" h="160">
                    <a:moveTo>
                      <a:pt x="99" y="0"/>
                    </a:moveTo>
                    <a:cubicBezTo>
                      <a:pt x="128" y="10"/>
                      <a:pt x="151" y="27"/>
                      <a:pt x="158" y="60"/>
                    </a:cubicBezTo>
                    <a:cubicBezTo>
                      <a:pt x="166" y="99"/>
                      <a:pt x="144" y="138"/>
                      <a:pt x="107" y="148"/>
                    </a:cubicBezTo>
                    <a:cubicBezTo>
                      <a:pt x="68" y="160"/>
                      <a:pt x="25" y="138"/>
                      <a:pt x="13" y="100"/>
                    </a:cubicBezTo>
                    <a:cubicBezTo>
                      <a:pt x="0" y="62"/>
                      <a:pt x="18" y="22"/>
                      <a:pt x="56" y="6"/>
                    </a:cubicBezTo>
                    <a:cubicBezTo>
                      <a:pt x="61" y="4"/>
                      <a:pt x="65" y="2"/>
                      <a:pt x="70" y="0"/>
                    </a:cubicBezTo>
                    <a:cubicBezTo>
                      <a:pt x="80" y="0"/>
                      <a:pt x="90" y="0"/>
                      <a:pt x="9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2" name="Freeform 15">
                <a:extLst>
                  <a:ext uri="{FF2B5EF4-FFF2-40B4-BE49-F238E27FC236}">
                    <a16:creationId xmlns:a16="http://schemas.microsoft.com/office/drawing/2014/main" xmlns="" id="{764367FE-1144-442C-AD62-8B4D0876535A}"/>
                  </a:ext>
                </a:extLst>
              </p:cNvPr>
              <p:cNvSpPr>
                <a:spLocks/>
              </p:cNvSpPr>
              <p:nvPr/>
            </p:nvSpPr>
            <p:spPr bwMode="auto">
              <a:xfrm>
                <a:off x="3456" y="1430"/>
                <a:ext cx="27" cy="33"/>
              </a:xfrm>
              <a:custGeom>
                <a:avLst/>
                <a:gdLst>
                  <a:gd name="T0" fmla="*/ 36 w 36"/>
                  <a:gd name="T1" fmla="*/ 44 h 44"/>
                  <a:gd name="T2" fmla="*/ 0 w 36"/>
                  <a:gd name="T3" fmla="*/ 24 h 44"/>
                  <a:gd name="T4" fmla="*/ 27 w 36"/>
                  <a:gd name="T5" fmla="*/ 0 h 44"/>
                  <a:gd name="T6" fmla="*/ 36 w 36"/>
                  <a:gd name="T7" fmla="*/ 44 h 44"/>
                </a:gdLst>
                <a:ahLst/>
                <a:cxnLst>
                  <a:cxn ang="0">
                    <a:pos x="T0" y="T1"/>
                  </a:cxn>
                  <a:cxn ang="0">
                    <a:pos x="T2" y="T3"/>
                  </a:cxn>
                  <a:cxn ang="0">
                    <a:pos x="T4" y="T5"/>
                  </a:cxn>
                  <a:cxn ang="0">
                    <a:pos x="T6" y="T7"/>
                  </a:cxn>
                </a:cxnLst>
                <a:rect l="0" t="0" r="r" b="b"/>
                <a:pathLst>
                  <a:path w="36" h="44">
                    <a:moveTo>
                      <a:pt x="36" y="44"/>
                    </a:moveTo>
                    <a:cubicBezTo>
                      <a:pt x="23" y="36"/>
                      <a:pt x="13" y="31"/>
                      <a:pt x="0" y="24"/>
                    </a:cubicBezTo>
                    <a:cubicBezTo>
                      <a:pt x="9" y="16"/>
                      <a:pt x="17" y="9"/>
                      <a:pt x="27" y="0"/>
                    </a:cubicBezTo>
                    <a:cubicBezTo>
                      <a:pt x="30" y="15"/>
                      <a:pt x="33" y="28"/>
                      <a:pt x="36"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3" name="Oval 72">
              <a:extLst>
                <a:ext uri="{FF2B5EF4-FFF2-40B4-BE49-F238E27FC236}">
                  <a16:creationId xmlns:a16="http://schemas.microsoft.com/office/drawing/2014/main" xmlns="" id="{24A1C454-2127-43D8-ADBA-15D247189F78}"/>
                </a:ext>
              </a:extLst>
            </p:cNvPr>
            <p:cNvSpPr/>
            <p:nvPr/>
          </p:nvSpPr>
          <p:spPr>
            <a:xfrm>
              <a:off x="6359078" y="2463918"/>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91" name="Group 90">
            <a:extLst>
              <a:ext uri="{FF2B5EF4-FFF2-40B4-BE49-F238E27FC236}">
                <a16:creationId xmlns:a16="http://schemas.microsoft.com/office/drawing/2014/main" xmlns="" id="{D0EACE3C-D4F2-435C-8B32-2761E54FBE3F}"/>
              </a:ext>
            </a:extLst>
          </p:cNvPr>
          <p:cNvGrpSpPr/>
          <p:nvPr/>
        </p:nvGrpSpPr>
        <p:grpSpPr>
          <a:xfrm>
            <a:off x="3749168" y="1423956"/>
            <a:ext cx="1314995" cy="1314995"/>
            <a:chOff x="3700938" y="3761090"/>
            <a:chExt cx="1314995" cy="1314995"/>
          </a:xfrm>
        </p:grpSpPr>
        <p:grpSp>
          <p:nvGrpSpPr>
            <p:cNvPr id="98" name="Group 4">
              <a:extLst>
                <a:ext uri="{FF2B5EF4-FFF2-40B4-BE49-F238E27FC236}">
                  <a16:creationId xmlns:a16="http://schemas.microsoft.com/office/drawing/2014/main" xmlns="" id="{8E69F782-E621-4660-9BBD-E08F9DAFE4B5}"/>
                </a:ext>
              </a:extLst>
            </p:cNvPr>
            <p:cNvGrpSpPr>
              <a:grpSpLocks noChangeAspect="1"/>
            </p:cNvGrpSpPr>
            <p:nvPr/>
          </p:nvGrpSpPr>
          <p:grpSpPr bwMode="auto">
            <a:xfrm>
              <a:off x="4114394" y="3934723"/>
              <a:ext cx="478871" cy="965522"/>
              <a:chOff x="2719" y="1012"/>
              <a:chExt cx="554" cy="1117"/>
            </a:xfrm>
            <a:solidFill>
              <a:schemeClr val="tx1"/>
            </a:solidFill>
          </p:grpSpPr>
          <p:sp>
            <p:nvSpPr>
              <p:cNvPr id="100" name="Freeform 5">
                <a:extLst>
                  <a:ext uri="{FF2B5EF4-FFF2-40B4-BE49-F238E27FC236}">
                    <a16:creationId xmlns:a16="http://schemas.microsoft.com/office/drawing/2014/main" xmlns="" id="{A71D2E88-AF43-4838-8989-015601F3E52B}"/>
                  </a:ext>
                </a:extLst>
              </p:cNvPr>
              <p:cNvSpPr>
                <a:spLocks/>
              </p:cNvSpPr>
              <p:nvPr/>
            </p:nvSpPr>
            <p:spPr bwMode="auto">
              <a:xfrm>
                <a:off x="2905" y="1109"/>
                <a:ext cx="182" cy="180"/>
              </a:xfrm>
              <a:custGeom>
                <a:avLst/>
                <a:gdLst>
                  <a:gd name="T0" fmla="*/ 0 w 67"/>
                  <a:gd name="T1" fmla="*/ 34 h 67"/>
                  <a:gd name="T2" fmla="*/ 33 w 67"/>
                  <a:gd name="T3" fmla="*/ 0 h 67"/>
                  <a:gd name="T4" fmla="*/ 67 w 67"/>
                  <a:gd name="T5" fmla="*/ 34 h 67"/>
                  <a:gd name="T6" fmla="*/ 33 w 67"/>
                  <a:gd name="T7" fmla="*/ 67 h 67"/>
                  <a:gd name="T8" fmla="*/ 0 w 67"/>
                  <a:gd name="T9" fmla="*/ 34 h 67"/>
                </a:gdLst>
                <a:ahLst/>
                <a:cxnLst>
                  <a:cxn ang="0">
                    <a:pos x="T0" y="T1"/>
                  </a:cxn>
                  <a:cxn ang="0">
                    <a:pos x="T2" y="T3"/>
                  </a:cxn>
                  <a:cxn ang="0">
                    <a:pos x="T4" y="T5"/>
                  </a:cxn>
                  <a:cxn ang="0">
                    <a:pos x="T6" y="T7"/>
                  </a:cxn>
                  <a:cxn ang="0">
                    <a:pos x="T8" y="T9"/>
                  </a:cxn>
                </a:cxnLst>
                <a:rect l="0" t="0" r="r" b="b"/>
                <a:pathLst>
                  <a:path w="67" h="67">
                    <a:moveTo>
                      <a:pt x="0" y="34"/>
                    </a:moveTo>
                    <a:cubicBezTo>
                      <a:pt x="0" y="15"/>
                      <a:pt x="14" y="0"/>
                      <a:pt x="33" y="0"/>
                    </a:cubicBezTo>
                    <a:cubicBezTo>
                      <a:pt x="52" y="0"/>
                      <a:pt x="67" y="15"/>
                      <a:pt x="67" y="34"/>
                    </a:cubicBezTo>
                    <a:cubicBezTo>
                      <a:pt x="67" y="52"/>
                      <a:pt x="51" y="67"/>
                      <a:pt x="33" y="67"/>
                    </a:cubicBezTo>
                    <a:cubicBezTo>
                      <a:pt x="15" y="67"/>
                      <a:pt x="0" y="52"/>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2" name="Freeform 6">
                <a:extLst>
                  <a:ext uri="{FF2B5EF4-FFF2-40B4-BE49-F238E27FC236}">
                    <a16:creationId xmlns:a16="http://schemas.microsoft.com/office/drawing/2014/main" xmlns="" id="{C4BAE851-943C-4606-B46B-340077C3F95A}"/>
                  </a:ext>
                </a:extLst>
              </p:cNvPr>
              <p:cNvSpPr>
                <a:spLocks/>
              </p:cNvSpPr>
              <p:nvPr/>
            </p:nvSpPr>
            <p:spPr bwMode="auto">
              <a:xfrm>
                <a:off x="2843" y="1012"/>
                <a:ext cx="79" cy="110"/>
              </a:xfrm>
              <a:custGeom>
                <a:avLst/>
                <a:gdLst>
                  <a:gd name="T0" fmla="*/ 5 w 29"/>
                  <a:gd name="T1" fmla="*/ 24 h 41"/>
                  <a:gd name="T2" fmla="*/ 13 w 29"/>
                  <a:gd name="T3" fmla="*/ 20 h 41"/>
                  <a:gd name="T4" fmla="*/ 0 w 29"/>
                  <a:gd name="T5" fmla="*/ 4 h 41"/>
                  <a:gd name="T6" fmla="*/ 9 w 29"/>
                  <a:gd name="T7" fmla="*/ 0 h 41"/>
                  <a:gd name="T8" fmla="*/ 25 w 29"/>
                  <a:gd name="T9" fmla="*/ 22 h 41"/>
                  <a:gd name="T10" fmla="*/ 19 w 29"/>
                  <a:gd name="T11" fmla="*/ 25 h 41"/>
                  <a:gd name="T12" fmla="*/ 29 w 29"/>
                  <a:gd name="T13" fmla="*/ 41 h 41"/>
                  <a:gd name="T14" fmla="*/ 29 w 29"/>
                  <a:gd name="T15" fmla="*/ 41 h 41"/>
                  <a:gd name="T16" fmla="*/ 5 w 29"/>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1">
                    <a:moveTo>
                      <a:pt x="5" y="24"/>
                    </a:moveTo>
                    <a:cubicBezTo>
                      <a:pt x="8" y="23"/>
                      <a:pt x="11" y="21"/>
                      <a:pt x="13" y="20"/>
                    </a:cubicBezTo>
                    <a:cubicBezTo>
                      <a:pt x="9" y="15"/>
                      <a:pt x="5" y="10"/>
                      <a:pt x="0" y="4"/>
                    </a:cubicBezTo>
                    <a:cubicBezTo>
                      <a:pt x="4" y="2"/>
                      <a:pt x="6" y="1"/>
                      <a:pt x="9" y="0"/>
                    </a:cubicBezTo>
                    <a:cubicBezTo>
                      <a:pt x="15" y="7"/>
                      <a:pt x="20" y="14"/>
                      <a:pt x="25" y="22"/>
                    </a:cubicBezTo>
                    <a:cubicBezTo>
                      <a:pt x="23" y="23"/>
                      <a:pt x="21" y="24"/>
                      <a:pt x="19" y="25"/>
                    </a:cubicBezTo>
                    <a:cubicBezTo>
                      <a:pt x="22" y="30"/>
                      <a:pt x="26" y="36"/>
                      <a:pt x="29" y="41"/>
                    </a:cubicBezTo>
                    <a:cubicBezTo>
                      <a:pt x="29" y="41"/>
                      <a:pt x="29" y="41"/>
                      <a:pt x="29" y="41"/>
                    </a:cubicBezTo>
                    <a:cubicBezTo>
                      <a:pt x="21" y="36"/>
                      <a:pt x="13" y="30"/>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6" name="Freeform 7">
                <a:extLst>
                  <a:ext uri="{FF2B5EF4-FFF2-40B4-BE49-F238E27FC236}">
                    <a16:creationId xmlns:a16="http://schemas.microsoft.com/office/drawing/2014/main" xmlns="" id="{8EBA95CB-A970-49CE-B1E7-B57DED44565F}"/>
                  </a:ext>
                </a:extLst>
              </p:cNvPr>
              <p:cNvSpPr>
                <a:spLocks/>
              </p:cNvSpPr>
              <p:nvPr/>
            </p:nvSpPr>
            <p:spPr bwMode="auto">
              <a:xfrm>
                <a:off x="3073" y="1012"/>
                <a:ext cx="79" cy="110"/>
              </a:xfrm>
              <a:custGeom>
                <a:avLst/>
                <a:gdLst>
                  <a:gd name="T0" fmla="*/ 4 w 29"/>
                  <a:gd name="T1" fmla="*/ 22 h 41"/>
                  <a:gd name="T2" fmla="*/ 19 w 29"/>
                  <a:gd name="T3" fmla="*/ 0 h 41"/>
                  <a:gd name="T4" fmla="*/ 29 w 29"/>
                  <a:gd name="T5" fmla="*/ 4 h 41"/>
                  <a:gd name="T6" fmla="*/ 15 w 29"/>
                  <a:gd name="T7" fmla="*/ 20 h 41"/>
                  <a:gd name="T8" fmla="*/ 24 w 29"/>
                  <a:gd name="T9" fmla="*/ 24 h 41"/>
                  <a:gd name="T10" fmla="*/ 1 w 29"/>
                  <a:gd name="T11" fmla="*/ 41 h 41"/>
                  <a:gd name="T12" fmla="*/ 0 w 29"/>
                  <a:gd name="T13" fmla="*/ 41 h 41"/>
                  <a:gd name="T14" fmla="*/ 10 w 29"/>
                  <a:gd name="T15" fmla="*/ 25 h 41"/>
                  <a:gd name="T16" fmla="*/ 4 w 29"/>
                  <a:gd name="T1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1">
                    <a:moveTo>
                      <a:pt x="4" y="22"/>
                    </a:moveTo>
                    <a:cubicBezTo>
                      <a:pt x="9" y="14"/>
                      <a:pt x="14" y="7"/>
                      <a:pt x="19" y="0"/>
                    </a:cubicBezTo>
                    <a:cubicBezTo>
                      <a:pt x="23" y="1"/>
                      <a:pt x="25" y="2"/>
                      <a:pt x="29" y="4"/>
                    </a:cubicBezTo>
                    <a:cubicBezTo>
                      <a:pt x="24" y="9"/>
                      <a:pt x="20" y="15"/>
                      <a:pt x="15" y="20"/>
                    </a:cubicBezTo>
                    <a:cubicBezTo>
                      <a:pt x="18" y="21"/>
                      <a:pt x="21" y="22"/>
                      <a:pt x="24" y="24"/>
                    </a:cubicBezTo>
                    <a:cubicBezTo>
                      <a:pt x="16" y="30"/>
                      <a:pt x="8" y="36"/>
                      <a:pt x="1" y="41"/>
                    </a:cubicBezTo>
                    <a:cubicBezTo>
                      <a:pt x="0" y="41"/>
                      <a:pt x="0" y="41"/>
                      <a:pt x="0" y="41"/>
                    </a:cubicBezTo>
                    <a:cubicBezTo>
                      <a:pt x="3" y="36"/>
                      <a:pt x="7" y="30"/>
                      <a:pt x="10" y="25"/>
                    </a:cubicBezTo>
                    <a:cubicBezTo>
                      <a:pt x="8" y="24"/>
                      <a:pt x="6" y="23"/>
                      <a:pt x="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07" name="Freeform 8">
                <a:extLst>
                  <a:ext uri="{FF2B5EF4-FFF2-40B4-BE49-F238E27FC236}">
                    <a16:creationId xmlns:a16="http://schemas.microsoft.com/office/drawing/2014/main" xmlns="" id="{3D485C49-ED60-440C-B7A0-1BA080D156DB}"/>
                  </a:ext>
                </a:extLst>
              </p:cNvPr>
              <p:cNvSpPr>
                <a:spLocks noEditPoints="1"/>
              </p:cNvSpPr>
              <p:nvPr/>
            </p:nvSpPr>
            <p:spPr bwMode="auto">
              <a:xfrm>
                <a:off x="2719" y="1170"/>
                <a:ext cx="554" cy="959"/>
              </a:xfrm>
              <a:custGeom>
                <a:avLst/>
                <a:gdLst>
                  <a:gd name="T0" fmla="*/ 202 w 205"/>
                  <a:gd name="T1" fmla="*/ 78 h 357"/>
                  <a:gd name="T2" fmla="*/ 172 w 205"/>
                  <a:gd name="T3" fmla="*/ 11 h 357"/>
                  <a:gd name="T4" fmla="*/ 151 w 205"/>
                  <a:gd name="T5" fmla="*/ 4 h 357"/>
                  <a:gd name="T6" fmla="*/ 143 w 205"/>
                  <a:gd name="T7" fmla="*/ 24 h 357"/>
                  <a:gd name="T8" fmla="*/ 147 w 205"/>
                  <a:gd name="T9" fmla="*/ 33 h 357"/>
                  <a:gd name="T10" fmla="*/ 159 w 205"/>
                  <a:gd name="T11" fmla="*/ 59 h 357"/>
                  <a:gd name="T12" fmla="*/ 123 w 205"/>
                  <a:gd name="T13" fmla="*/ 49 h 357"/>
                  <a:gd name="T14" fmla="*/ 83 w 205"/>
                  <a:gd name="T15" fmla="*/ 49 h 357"/>
                  <a:gd name="T16" fmla="*/ 46 w 205"/>
                  <a:gd name="T17" fmla="*/ 59 h 357"/>
                  <a:gd name="T18" fmla="*/ 48 w 205"/>
                  <a:gd name="T19" fmla="*/ 55 h 357"/>
                  <a:gd name="T20" fmla="*/ 62 w 205"/>
                  <a:gd name="T21" fmla="*/ 25 h 357"/>
                  <a:gd name="T22" fmla="*/ 63 w 205"/>
                  <a:gd name="T23" fmla="*/ 16 h 357"/>
                  <a:gd name="T24" fmla="*/ 50 w 205"/>
                  <a:gd name="T25" fmla="*/ 2 h 357"/>
                  <a:gd name="T26" fmla="*/ 33 w 205"/>
                  <a:gd name="T27" fmla="*/ 12 h 357"/>
                  <a:gd name="T28" fmla="*/ 14 w 205"/>
                  <a:gd name="T29" fmla="*/ 54 h 357"/>
                  <a:gd name="T30" fmla="*/ 3 w 205"/>
                  <a:gd name="T31" fmla="*/ 78 h 357"/>
                  <a:gd name="T32" fmla="*/ 6 w 205"/>
                  <a:gd name="T33" fmla="*/ 95 h 357"/>
                  <a:gd name="T34" fmla="*/ 21 w 205"/>
                  <a:gd name="T35" fmla="*/ 99 h 357"/>
                  <a:gd name="T36" fmla="*/ 68 w 205"/>
                  <a:gd name="T37" fmla="*/ 86 h 357"/>
                  <a:gd name="T38" fmla="*/ 68 w 205"/>
                  <a:gd name="T39" fmla="*/ 91 h 357"/>
                  <a:gd name="T40" fmla="*/ 68 w 205"/>
                  <a:gd name="T41" fmla="*/ 186 h 357"/>
                  <a:gd name="T42" fmla="*/ 67 w 205"/>
                  <a:gd name="T43" fmla="*/ 194 h 357"/>
                  <a:gd name="T44" fmla="*/ 56 w 205"/>
                  <a:gd name="T45" fmla="*/ 233 h 357"/>
                  <a:gd name="T46" fmla="*/ 30 w 205"/>
                  <a:gd name="T47" fmla="*/ 325 h 357"/>
                  <a:gd name="T48" fmla="*/ 37 w 205"/>
                  <a:gd name="T49" fmla="*/ 349 h 357"/>
                  <a:gd name="T50" fmla="*/ 70 w 205"/>
                  <a:gd name="T51" fmla="*/ 336 h 357"/>
                  <a:gd name="T52" fmla="*/ 91 w 205"/>
                  <a:gd name="T53" fmla="*/ 255 h 357"/>
                  <a:gd name="T54" fmla="*/ 103 w 205"/>
                  <a:gd name="T55" fmla="*/ 212 h 357"/>
                  <a:gd name="T56" fmla="*/ 104 w 205"/>
                  <a:gd name="T57" fmla="*/ 216 h 357"/>
                  <a:gd name="T58" fmla="*/ 135 w 205"/>
                  <a:gd name="T59" fmla="*/ 335 h 357"/>
                  <a:gd name="T60" fmla="*/ 160 w 205"/>
                  <a:gd name="T61" fmla="*/ 349 h 357"/>
                  <a:gd name="T62" fmla="*/ 175 w 205"/>
                  <a:gd name="T63" fmla="*/ 324 h 357"/>
                  <a:gd name="T64" fmla="*/ 139 w 205"/>
                  <a:gd name="T65" fmla="*/ 201 h 357"/>
                  <a:gd name="T66" fmla="*/ 137 w 205"/>
                  <a:gd name="T67" fmla="*/ 187 h 357"/>
                  <a:gd name="T68" fmla="*/ 137 w 205"/>
                  <a:gd name="T69" fmla="*/ 91 h 357"/>
                  <a:gd name="T70" fmla="*/ 137 w 205"/>
                  <a:gd name="T71" fmla="*/ 86 h 357"/>
                  <a:gd name="T72" fmla="*/ 184 w 205"/>
                  <a:gd name="T73" fmla="*/ 99 h 357"/>
                  <a:gd name="T74" fmla="*/ 199 w 205"/>
                  <a:gd name="T75" fmla="*/ 95 h 357"/>
                  <a:gd name="T76" fmla="*/ 202 w 205"/>
                  <a:gd name="T77" fmla="*/ 78 h 357"/>
                  <a:gd name="T78" fmla="*/ 109 w 205"/>
                  <a:gd name="T79" fmla="*/ 52 h 357"/>
                  <a:gd name="T80" fmla="*/ 105 w 205"/>
                  <a:gd name="T81" fmla="*/ 63 h 357"/>
                  <a:gd name="T82" fmla="*/ 96 w 205"/>
                  <a:gd name="T83" fmla="*/ 52 h 357"/>
                  <a:gd name="T84" fmla="*/ 109 w 205"/>
                  <a:gd name="T85" fmla="*/ 52 h 357"/>
                  <a:gd name="T86" fmla="*/ 109 w 205"/>
                  <a:gd name="T87" fmla="*/ 140 h 357"/>
                  <a:gd name="T88" fmla="*/ 103 w 205"/>
                  <a:gd name="T89" fmla="*/ 147 h 357"/>
                  <a:gd name="T90" fmla="*/ 94 w 205"/>
                  <a:gd name="T91" fmla="*/ 138 h 357"/>
                  <a:gd name="T92" fmla="*/ 93 w 205"/>
                  <a:gd name="T93" fmla="*/ 135 h 357"/>
                  <a:gd name="T94" fmla="*/ 97 w 205"/>
                  <a:gd name="T95" fmla="*/ 68 h 357"/>
                  <a:gd name="T96" fmla="*/ 102 w 205"/>
                  <a:gd name="T97" fmla="*/ 64 h 357"/>
                  <a:gd name="T98" fmla="*/ 107 w 205"/>
                  <a:gd name="T99" fmla="*/ 64 h 357"/>
                  <a:gd name="T100" fmla="*/ 109 w 205"/>
                  <a:gd name="T101" fmla="*/ 85 h 357"/>
                  <a:gd name="T102" fmla="*/ 112 w 205"/>
                  <a:gd name="T103" fmla="*/ 132 h 357"/>
                  <a:gd name="T104" fmla="*/ 109 w 205"/>
                  <a:gd name="T105" fmla="*/ 1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357">
                    <a:moveTo>
                      <a:pt x="202" y="78"/>
                    </a:moveTo>
                    <a:cubicBezTo>
                      <a:pt x="192" y="56"/>
                      <a:pt x="182" y="33"/>
                      <a:pt x="172" y="11"/>
                    </a:cubicBezTo>
                    <a:cubicBezTo>
                      <a:pt x="168" y="3"/>
                      <a:pt x="159" y="0"/>
                      <a:pt x="151" y="4"/>
                    </a:cubicBezTo>
                    <a:cubicBezTo>
                      <a:pt x="143" y="7"/>
                      <a:pt x="140" y="16"/>
                      <a:pt x="143" y="24"/>
                    </a:cubicBezTo>
                    <a:cubicBezTo>
                      <a:pt x="144" y="27"/>
                      <a:pt x="146" y="30"/>
                      <a:pt x="147" y="33"/>
                    </a:cubicBezTo>
                    <a:cubicBezTo>
                      <a:pt x="151" y="42"/>
                      <a:pt x="155" y="50"/>
                      <a:pt x="159" y="59"/>
                    </a:cubicBezTo>
                    <a:cubicBezTo>
                      <a:pt x="146" y="56"/>
                      <a:pt x="135" y="53"/>
                      <a:pt x="123" y="49"/>
                    </a:cubicBezTo>
                    <a:cubicBezTo>
                      <a:pt x="109" y="45"/>
                      <a:pt x="96" y="45"/>
                      <a:pt x="83" y="49"/>
                    </a:cubicBezTo>
                    <a:cubicBezTo>
                      <a:pt x="71" y="52"/>
                      <a:pt x="59" y="56"/>
                      <a:pt x="46" y="59"/>
                    </a:cubicBezTo>
                    <a:cubicBezTo>
                      <a:pt x="47" y="57"/>
                      <a:pt x="48" y="56"/>
                      <a:pt x="48" y="55"/>
                    </a:cubicBezTo>
                    <a:cubicBezTo>
                      <a:pt x="53" y="45"/>
                      <a:pt x="57" y="35"/>
                      <a:pt x="62" y="25"/>
                    </a:cubicBezTo>
                    <a:cubicBezTo>
                      <a:pt x="63" y="23"/>
                      <a:pt x="64" y="19"/>
                      <a:pt x="63" y="16"/>
                    </a:cubicBezTo>
                    <a:cubicBezTo>
                      <a:pt x="62" y="9"/>
                      <a:pt x="57" y="3"/>
                      <a:pt x="50" y="2"/>
                    </a:cubicBezTo>
                    <a:cubicBezTo>
                      <a:pt x="43" y="1"/>
                      <a:pt x="37" y="5"/>
                      <a:pt x="33" y="12"/>
                    </a:cubicBezTo>
                    <a:cubicBezTo>
                      <a:pt x="27" y="26"/>
                      <a:pt x="21" y="40"/>
                      <a:pt x="14" y="54"/>
                    </a:cubicBezTo>
                    <a:cubicBezTo>
                      <a:pt x="11" y="62"/>
                      <a:pt x="7" y="70"/>
                      <a:pt x="3" y="78"/>
                    </a:cubicBezTo>
                    <a:cubicBezTo>
                      <a:pt x="0" y="84"/>
                      <a:pt x="2" y="90"/>
                      <a:pt x="6" y="95"/>
                    </a:cubicBezTo>
                    <a:cubicBezTo>
                      <a:pt x="10" y="99"/>
                      <a:pt x="15" y="101"/>
                      <a:pt x="21" y="99"/>
                    </a:cubicBezTo>
                    <a:cubicBezTo>
                      <a:pt x="37" y="95"/>
                      <a:pt x="52" y="90"/>
                      <a:pt x="68" y="86"/>
                    </a:cubicBezTo>
                    <a:cubicBezTo>
                      <a:pt x="68" y="88"/>
                      <a:pt x="68" y="90"/>
                      <a:pt x="68" y="91"/>
                    </a:cubicBezTo>
                    <a:cubicBezTo>
                      <a:pt x="68" y="123"/>
                      <a:pt x="68" y="155"/>
                      <a:pt x="68" y="186"/>
                    </a:cubicBezTo>
                    <a:cubicBezTo>
                      <a:pt x="68" y="189"/>
                      <a:pt x="68" y="192"/>
                      <a:pt x="67" y="194"/>
                    </a:cubicBezTo>
                    <a:cubicBezTo>
                      <a:pt x="63" y="207"/>
                      <a:pt x="59" y="220"/>
                      <a:pt x="56" y="233"/>
                    </a:cubicBezTo>
                    <a:cubicBezTo>
                      <a:pt x="47" y="264"/>
                      <a:pt x="38" y="294"/>
                      <a:pt x="30" y="325"/>
                    </a:cubicBezTo>
                    <a:cubicBezTo>
                      <a:pt x="27" y="335"/>
                      <a:pt x="30" y="344"/>
                      <a:pt x="37" y="349"/>
                    </a:cubicBezTo>
                    <a:cubicBezTo>
                      <a:pt x="50" y="357"/>
                      <a:pt x="67" y="350"/>
                      <a:pt x="70" y="336"/>
                    </a:cubicBezTo>
                    <a:cubicBezTo>
                      <a:pt x="77" y="309"/>
                      <a:pt x="84" y="282"/>
                      <a:pt x="91" y="255"/>
                    </a:cubicBezTo>
                    <a:cubicBezTo>
                      <a:pt x="95" y="241"/>
                      <a:pt x="99" y="227"/>
                      <a:pt x="103" y="212"/>
                    </a:cubicBezTo>
                    <a:cubicBezTo>
                      <a:pt x="103" y="214"/>
                      <a:pt x="104" y="215"/>
                      <a:pt x="104" y="216"/>
                    </a:cubicBezTo>
                    <a:cubicBezTo>
                      <a:pt x="114" y="256"/>
                      <a:pt x="125" y="295"/>
                      <a:pt x="135" y="335"/>
                    </a:cubicBezTo>
                    <a:cubicBezTo>
                      <a:pt x="138" y="347"/>
                      <a:pt x="148" y="353"/>
                      <a:pt x="160" y="349"/>
                    </a:cubicBezTo>
                    <a:cubicBezTo>
                      <a:pt x="171" y="346"/>
                      <a:pt x="179" y="336"/>
                      <a:pt x="175" y="324"/>
                    </a:cubicBezTo>
                    <a:cubicBezTo>
                      <a:pt x="163" y="283"/>
                      <a:pt x="151" y="242"/>
                      <a:pt x="139" y="201"/>
                    </a:cubicBezTo>
                    <a:cubicBezTo>
                      <a:pt x="138" y="197"/>
                      <a:pt x="137" y="192"/>
                      <a:pt x="137" y="187"/>
                    </a:cubicBezTo>
                    <a:cubicBezTo>
                      <a:pt x="137" y="155"/>
                      <a:pt x="137" y="123"/>
                      <a:pt x="137" y="91"/>
                    </a:cubicBezTo>
                    <a:cubicBezTo>
                      <a:pt x="137" y="89"/>
                      <a:pt x="137" y="88"/>
                      <a:pt x="137" y="86"/>
                    </a:cubicBezTo>
                    <a:cubicBezTo>
                      <a:pt x="153" y="90"/>
                      <a:pt x="168" y="95"/>
                      <a:pt x="184" y="99"/>
                    </a:cubicBezTo>
                    <a:cubicBezTo>
                      <a:pt x="190" y="101"/>
                      <a:pt x="195" y="99"/>
                      <a:pt x="199" y="95"/>
                    </a:cubicBezTo>
                    <a:cubicBezTo>
                      <a:pt x="203" y="90"/>
                      <a:pt x="205" y="84"/>
                      <a:pt x="202" y="78"/>
                    </a:cubicBezTo>
                    <a:close/>
                    <a:moveTo>
                      <a:pt x="109" y="52"/>
                    </a:moveTo>
                    <a:cubicBezTo>
                      <a:pt x="110" y="59"/>
                      <a:pt x="109" y="62"/>
                      <a:pt x="105" y="63"/>
                    </a:cubicBezTo>
                    <a:cubicBezTo>
                      <a:pt x="96" y="63"/>
                      <a:pt x="96" y="62"/>
                      <a:pt x="96" y="52"/>
                    </a:cubicBezTo>
                    <a:cubicBezTo>
                      <a:pt x="100" y="52"/>
                      <a:pt x="105" y="52"/>
                      <a:pt x="109" y="52"/>
                    </a:cubicBezTo>
                    <a:close/>
                    <a:moveTo>
                      <a:pt x="109" y="140"/>
                    </a:moveTo>
                    <a:cubicBezTo>
                      <a:pt x="107" y="142"/>
                      <a:pt x="105" y="144"/>
                      <a:pt x="103" y="147"/>
                    </a:cubicBezTo>
                    <a:cubicBezTo>
                      <a:pt x="99" y="144"/>
                      <a:pt x="97" y="141"/>
                      <a:pt x="94" y="138"/>
                    </a:cubicBezTo>
                    <a:cubicBezTo>
                      <a:pt x="93" y="137"/>
                      <a:pt x="93" y="136"/>
                      <a:pt x="93" y="135"/>
                    </a:cubicBezTo>
                    <a:cubicBezTo>
                      <a:pt x="95" y="112"/>
                      <a:pt x="96" y="90"/>
                      <a:pt x="97" y="68"/>
                    </a:cubicBezTo>
                    <a:cubicBezTo>
                      <a:pt x="98" y="64"/>
                      <a:pt x="99" y="63"/>
                      <a:pt x="102" y="64"/>
                    </a:cubicBezTo>
                    <a:cubicBezTo>
                      <a:pt x="104" y="64"/>
                      <a:pt x="105" y="64"/>
                      <a:pt x="107" y="64"/>
                    </a:cubicBezTo>
                    <a:cubicBezTo>
                      <a:pt x="108" y="71"/>
                      <a:pt x="109" y="78"/>
                      <a:pt x="109" y="85"/>
                    </a:cubicBezTo>
                    <a:cubicBezTo>
                      <a:pt x="110" y="101"/>
                      <a:pt x="111" y="117"/>
                      <a:pt x="112" y="132"/>
                    </a:cubicBezTo>
                    <a:cubicBezTo>
                      <a:pt x="112" y="135"/>
                      <a:pt x="111" y="138"/>
                      <a:pt x="10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99" name="Oval 98">
              <a:extLst>
                <a:ext uri="{FF2B5EF4-FFF2-40B4-BE49-F238E27FC236}">
                  <a16:creationId xmlns:a16="http://schemas.microsoft.com/office/drawing/2014/main" xmlns="" id="{1C4BC167-B1A2-471B-8FCA-B3E0DC3DC0FB}"/>
                </a:ext>
              </a:extLst>
            </p:cNvPr>
            <p:cNvSpPr/>
            <p:nvPr/>
          </p:nvSpPr>
          <p:spPr>
            <a:xfrm>
              <a:off x="3700938" y="3761090"/>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7" name="Text Placeholder 2"/>
          <p:cNvSpPr txBox="1">
            <a:spLocks/>
          </p:cNvSpPr>
          <p:nvPr/>
        </p:nvSpPr>
        <p:spPr>
          <a:xfrm>
            <a:off x="243621" y="561373"/>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a:solidFill>
                  <a:schemeClr val="tx1">
                    <a:lumMod val="65000"/>
                    <a:lumOff val="35000"/>
                  </a:schemeClr>
                </a:solidFill>
              </a:rPr>
              <a:t>I</a:t>
            </a:r>
            <a:r>
              <a:rPr lang="en-NZ" sz="1600" dirty="0" smtClean="0">
                <a:solidFill>
                  <a:schemeClr val="tx1">
                    <a:lumMod val="65000"/>
                    <a:lumOff val="35000"/>
                  </a:schemeClr>
                </a:solidFill>
              </a:rPr>
              <a:t>n addition to motivating drivers, there are practical factors that can add confidence and potency.</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2978246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xmlns="" id="{153ED36E-E862-4A87-BBEF-EFDCFC541B22}"/>
              </a:ext>
            </a:extLst>
          </p:cNvPr>
          <p:cNvSpPr/>
          <p:nvPr/>
        </p:nvSpPr>
        <p:spPr>
          <a:xfrm>
            <a:off x="7077456" y="1399032"/>
            <a:ext cx="5114544" cy="5111496"/>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50" name="Content Placeholder 1"/>
          <p:cNvSpPr txBox="1">
            <a:spLocks/>
          </p:cNvSpPr>
          <p:nvPr/>
        </p:nvSpPr>
        <p:spPr>
          <a:xfrm>
            <a:off x="374723" y="2088209"/>
            <a:ext cx="6550915" cy="484562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NZ" sz="1200" b="1" dirty="0" smtClean="0">
                <a:solidFill>
                  <a:prstClr val="black">
                    <a:lumMod val="65000"/>
                    <a:lumOff val="35000"/>
                  </a:prstClr>
                </a:solidFill>
              </a:rPr>
              <a:t>The manner in which a service provider is identified and selected </a:t>
            </a:r>
            <a:r>
              <a:rPr lang="en-NZ" sz="1200" b="1" i="1" dirty="0" smtClean="0">
                <a:solidFill>
                  <a:prstClr val="black">
                    <a:lumMod val="65000"/>
                    <a:lumOff val="35000"/>
                  </a:prstClr>
                </a:solidFill>
              </a:rPr>
              <a:t>may</a:t>
            </a:r>
            <a:r>
              <a:rPr lang="en-NZ" sz="1200" b="1" dirty="0" smtClean="0">
                <a:solidFill>
                  <a:prstClr val="black">
                    <a:lumMod val="65000"/>
                    <a:lumOff val="35000"/>
                  </a:prstClr>
                </a:solidFill>
              </a:rPr>
              <a:t> have an impact on the likelihood of a person to take action should an issue arise</a:t>
            </a:r>
          </a:p>
          <a:p>
            <a:pPr>
              <a:spcBef>
                <a:spcPts val="0"/>
              </a:spcBef>
              <a:spcAft>
                <a:spcPts val="600"/>
              </a:spcAft>
            </a:pPr>
            <a:r>
              <a:rPr lang="en-NZ" sz="1200" dirty="0" smtClean="0">
                <a:solidFill>
                  <a:prstClr val="black">
                    <a:lumMod val="65000"/>
                    <a:lumOff val="35000"/>
                  </a:prstClr>
                </a:solidFill>
              </a:rPr>
              <a:t>People suggest that it can be more difficult to take action when the provider was selected due to: </a:t>
            </a:r>
          </a:p>
          <a:p>
            <a:pPr marL="466725" lvl="1" indent="-285750">
              <a:spcBef>
                <a:spcPts val="0"/>
              </a:spcBef>
              <a:spcAft>
                <a:spcPts val="600"/>
              </a:spcAft>
              <a:buFont typeface="Arial" panose="020B0604020202020204" pitchFamily="34" charset="0"/>
              <a:buChar char="-"/>
            </a:pPr>
            <a:r>
              <a:rPr lang="en-NZ" sz="1100" dirty="0" smtClean="0">
                <a:solidFill>
                  <a:prstClr val="black">
                    <a:lumMod val="65000"/>
                    <a:lumOff val="35000"/>
                  </a:prstClr>
                </a:solidFill>
              </a:rPr>
              <a:t>Referral or arrangement by someone close to the person</a:t>
            </a:r>
          </a:p>
          <a:p>
            <a:pPr marL="466725" lvl="1" indent="-285750">
              <a:spcBef>
                <a:spcPts val="0"/>
              </a:spcBef>
              <a:spcAft>
                <a:spcPts val="600"/>
              </a:spcAft>
              <a:buFont typeface="Arial" panose="020B0604020202020204" pitchFamily="34" charset="0"/>
              <a:buChar char="-"/>
            </a:pPr>
            <a:r>
              <a:rPr lang="en-NZ" sz="1100" dirty="0" smtClean="0">
                <a:solidFill>
                  <a:prstClr val="black">
                    <a:lumMod val="65000"/>
                    <a:lumOff val="35000"/>
                  </a:prstClr>
                </a:solidFill>
              </a:rPr>
              <a:t>Being known to the person</a:t>
            </a:r>
          </a:p>
          <a:p>
            <a:pPr marL="466725" lvl="1" indent="-285750">
              <a:spcBef>
                <a:spcPts val="0"/>
              </a:spcBef>
              <a:spcAft>
                <a:spcPts val="600"/>
              </a:spcAft>
              <a:buFont typeface="Arial" panose="020B0604020202020204" pitchFamily="34" charset="0"/>
              <a:buChar char="-"/>
            </a:pPr>
            <a:r>
              <a:rPr lang="en-NZ" sz="1100" dirty="0" smtClean="0">
                <a:solidFill>
                  <a:prstClr val="black">
                    <a:lumMod val="65000"/>
                    <a:lumOff val="35000"/>
                  </a:prstClr>
                </a:solidFill>
              </a:rPr>
              <a:t>Having a previous history of performing satisfactorily for the person</a:t>
            </a:r>
          </a:p>
          <a:p>
            <a:pPr marL="466725" lvl="1" indent="-285750">
              <a:spcBef>
                <a:spcPts val="0"/>
              </a:spcBef>
              <a:spcAft>
                <a:spcPts val="600"/>
              </a:spcAft>
              <a:buFont typeface="Arial" panose="020B0604020202020204" pitchFamily="34" charset="0"/>
              <a:buChar char="-"/>
            </a:pPr>
            <a:r>
              <a:rPr lang="en-NZ" sz="1100" dirty="0" smtClean="0">
                <a:solidFill>
                  <a:prstClr val="black">
                    <a:lumMod val="65000"/>
                    <a:lumOff val="35000"/>
                  </a:prstClr>
                </a:solidFill>
              </a:rPr>
              <a:t>The service purchased being heavily discounted</a:t>
            </a:r>
            <a:endParaRPr lang="en-NZ" sz="1200" dirty="0">
              <a:solidFill>
                <a:prstClr val="black">
                  <a:lumMod val="65000"/>
                  <a:lumOff val="35000"/>
                </a:prstClr>
              </a:solidFill>
            </a:endParaRPr>
          </a:p>
          <a:p>
            <a:pPr>
              <a:spcBef>
                <a:spcPts val="0"/>
              </a:spcBef>
              <a:spcAft>
                <a:spcPts val="600"/>
              </a:spcAft>
            </a:pPr>
            <a:r>
              <a:rPr lang="en-NZ" sz="1200" b="1" dirty="0">
                <a:solidFill>
                  <a:prstClr val="black">
                    <a:lumMod val="65000"/>
                    <a:lumOff val="35000"/>
                  </a:prstClr>
                </a:solidFill>
              </a:rPr>
              <a:t>	</a:t>
            </a:r>
            <a:endParaRPr lang="en-NZ" sz="1200" b="1" dirty="0" smtClean="0">
              <a:solidFill>
                <a:prstClr val="black">
                  <a:lumMod val="65000"/>
                  <a:lumOff val="35000"/>
                </a:prstClr>
              </a:solidFill>
            </a:endParaRPr>
          </a:p>
          <a:p>
            <a:pPr>
              <a:spcBef>
                <a:spcPts val="0"/>
              </a:spcBef>
              <a:spcAft>
                <a:spcPts val="600"/>
              </a:spcAft>
            </a:pPr>
            <a:r>
              <a:rPr lang="en-NZ" sz="1200" dirty="0">
                <a:solidFill>
                  <a:prstClr val="black">
                    <a:lumMod val="65000"/>
                    <a:lumOff val="35000"/>
                  </a:prstClr>
                </a:solidFill>
              </a:rPr>
              <a:t>The manner of engagement leading up to the purchase can have an influence e.g. situations where the pre-purchase context is one of urgency which overrides other factors or where due diligence is simply not </a:t>
            </a:r>
            <a:r>
              <a:rPr lang="en-NZ" sz="1200" dirty="0" smtClean="0">
                <a:solidFill>
                  <a:prstClr val="black">
                    <a:lumMod val="65000"/>
                    <a:lumOff val="35000"/>
                  </a:prstClr>
                </a:solidFill>
              </a:rPr>
              <a:t>practical.</a:t>
            </a:r>
          </a:p>
          <a:p>
            <a:pPr>
              <a:spcBef>
                <a:spcPts val="0"/>
              </a:spcBef>
              <a:spcAft>
                <a:spcPts val="600"/>
              </a:spcAft>
            </a:pPr>
            <a:r>
              <a:rPr lang="en-NZ" sz="1200" dirty="0" smtClean="0">
                <a:solidFill>
                  <a:prstClr val="black">
                    <a:lumMod val="65000"/>
                    <a:lumOff val="35000"/>
                  </a:prstClr>
                </a:solidFill>
              </a:rPr>
              <a:t>For some, the pre-purchase context contributed </a:t>
            </a:r>
            <a:r>
              <a:rPr lang="en-NZ" sz="1200" dirty="0">
                <a:solidFill>
                  <a:prstClr val="black">
                    <a:lumMod val="65000"/>
                    <a:lumOff val="35000"/>
                  </a:prstClr>
                </a:solidFill>
              </a:rPr>
              <a:t>to the decision to take action </a:t>
            </a:r>
            <a:r>
              <a:rPr lang="en-NZ" sz="1200" dirty="0" smtClean="0">
                <a:solidFill>
                  <a:prstClr val="black">
                    <a:lumMod val="65000"/>
                    <a:lumOff val="35000"/>
                  </a:prstClr>
                </a:solidFill>
              </a:rPr>
              <a:t>if it included research, comparative shopping, contract review and documenting of agreement. For others the consideration of the actual problem and the cost of pursuit was a larger determinant in the decision. </a:t>
            </a:r>
          </a:p>
          <a:p>
            <a:pPr>
              <a:spcBef>
                <a:spcPts val="0"/>
              </a:spcBef>
              <a:spcAft>
                <a:spcPts val="600"/>
              </a:spcAft>
            </a:pPr>
            <a:r>
              <a:rPr lang="en-NZ" sz="1200" dirty="0" smtClean="0">
                <a:solidFill>
                  <a:prstClr val="black">
                    <a:lumMod val="65000"/>
                    <a:lumOff val="35000"/>
                  </a:prstClr>
                </a:solidFill>
              </a:rPr>
              <a:t>Importantly</a:t>
            </a:r>
            <a:r>
              <a:rPr lang="en-NZ" sz="1200" dirty="0">
                <a:solidFill>
                  <a:prstClr val="black">
                    <a:lumMod val="65000"/>
                    <a:lumOff val="35000"/>
                  </a:prstClr>
                </a:solidFill>
              </a:rPr>
              <a:t>, while these pre-purchase dynamics may well </a:t>
            </a:r>
            <a:r>
              <a:rPr lang="en-NZ" sz="1200" dirty="0" smtClean="0">
                <a:solidFill>
                  <a:prstClr val="black">
                    <a:lumMod val="65000"/>
                    <a:lumOff val="35000"/>
                  </a:prstClr>
                </a:solidFill>
              </a:rPr>
              <a:t>be contributing </a:t>
            </a:r>
            <a:r>
              <a:rPr lang="en-NZ" sz="1200" dirty="0">
                <a:solidFill>
                  <a:prstClr val="black">
                    <a:lumMod val="65000"/>
                    <a:lumOff val="35000"/>
                  </a:prstClr>
                </a:solidFill>
              </a:rPr>
              <a:t>factors to processes and outcomes they are </a:t>
            </a:r>
            <a:r>
              <a:rPr lang="en-NZ" sz="1200" b="1" dirty="0">
                <a:solidFill>
                  <a:prstClr val="black">
                    <a:lumMod val="65000"/>
                    <a:lumOff val="35000"/>
                  </a:prstClr>
                </a:solidFill>
              </a:rPr>
              <a:t>individual and </a:t>
            </a:r>
            <a:r>
              <a:rPr lang="en-NZ" sz="1200" b="1" dirty="0" smtClean="0">
                <a:solidFill>
                  <a:prstClr val="black">
                    <a:lumMod val="65000"/>
                    <a:lumOff val="35000"/>
                  </a:prstClr>
                </a:solidFill>
              </a:rPr>
              <a:t>situational.</a:t>
            </a:r>
            <a:endParaRPr lang="en-NZ" sz="1200" dirty="0">
              <a:solidFill>
                <a:prstClr val="black">
                  <a:lumMod val="65000"/>
                  <a:lumOff val="35000"/>
                </a:prstClr>
              </a:solidFill>
            </a:endParaRPr>
          </a:p>
        </p:txBody>
      </p:sp>
      <p:sp>
        <p:nvSpPr>
          <p:cNvPr id="27" name="Title 1"/>
          <p:cNvSpPr txBox="1">
            <a:spLocks/>
          </p:cNvSpPr>
          <p:nvPr/>
        </p:nvSpPr>
        <p:spPr>
          <a:xfrm>
            <a:off x="-614272" y="865532"/>
            <a:ext cx="8328951" cy="116339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000" b="1" kern="1200" cap="all" baseline="0">
                <a:solidFill>
                  <a:schemeClr val="tx1">
                    <a:lumMod val="65000"/>
                    <a:lumOff val="35000"/>
                  </a:schemeClr>
                </a:solidFill>
                <a:latin typeface="+mj-lt"/>
                <a:ea typeface="Verdana" panose="020B0604030504040204" pitchFamily="34" charset="0"/>
                <a:cs typeface="Verdana" panose="020B0604030504040204" pitchFamily="34" charset="0"/>
              </a:defRPr>
            </a:lvl1pPr>
          </a:lstStyle>
          <a:p>
            <a:endParaRPr lang="en-NZ" dirty="0">
              <a:solidFill>
                <a:prstClr val="black">
                  <a:lumMod val="65000"/>
                  <a:lumOff val="35000"/>
                </a:prstClr>
              </a:solidFill>
            </a:endParaRPr>
          </a:p>
        </p:txBody>
      </p:sp>
      <p:sp>
        <p:nvSpPr>
          <p:cNvPr id="6" name="Content Placeholder 1"/>
          <p:cNvSpPr txBox="1">
            <a:spLocks/>
          </p:cNvSpPr>
          <p:nvPr/>
        </p:nvSpPr>
        <p:spPr>
          <a:xfrm>
            <a:off x="7381091" y="1620428"/>
            <a:ext cx="4672584" cy="4638063"/>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NZ" i="1" dirty="0" smtClean="0">
                <a:solidFill>
                  <a:prstClr val="white"/>
                </a:solidFill>
              </a:rPr>
              <a:t>“Usually I would not have done this. But I was in pain. They were open and could help immediately. And the {NAME} is a brand I knew, I recognised them so I thought it would be okay”</a:t>
            </a:r>
          </a:p>
          <a:p>
            <a:pPr>
              <a:spcBef>
                <a:spcPts val="0"/>
              </a:spcBef>
              <a:spcAft>
                <a:spcPts val="300"/>
              </a:spcAft>
            </a:pPr>
            <a:r>
              <a:rPr lang="en-NZ" i="1" dirty="0" smtClean="0">
                <a:solidFill>
                  <a:prstClr val="white"/>
                </a:solidFill>
              </a:rPr>
              <a:t>“They (usual provider) helped me and confirmed that it was {NAME}’s fault. They even showed me on the x-ray. I asked them to write me a letter confirming their examination and the treatment they gave me so I could go back.”</a:t>
            </a:r>
          </a:p>
          <a:p>
            <a:pPr>
              <a:spcBef>
                <a:spcPts val="0"/>
              </a:spcBef>
              <a:spcAft>
                <a:spcPts val="300"/>
              </a:spcAft>
            </a:pPr>
            <a:r>
              <a:rPr lang="en-NZ" i="1" dirty="0" smtClean="0">
                <a:solidFill>
                  <a:prstClr val="white"/>
                </a:solidFill>
              </a:rPr>
              <a:t>“When the letter eventually came it was softer. They stated it so softly. I was so disappointed in that letter. It was what I needed to state my case. Without it I could prove nothing. I didn’t want to go back and be accused. We can feel guilty even when we know we’re not.”</a:t>
            </a:r>
          </a:p>
          <a:p>
            <a:pPr>
              <a:spcBef>
                <a:spcPts val="0"/>
              </a:spcBef>
              <a:spcAft>
                <a:spcPts val="300"/>
              </a:spcAft>
            </a:pPr>
            <a:r>
              <a:rPr lang="en-NZ" i="1" dirty="0" smtClean="0">
                <a:solidFill>
                  <a:prstClr val="white"/>
                </a:solidFill>
              </a:rPr>
              <a:t>“I wanted to put things right. To protect other people from being hurt and even get my money back. I believe in standing up for things but after all that I felt worn down. Emotionally weakened by the pain. I was annoyed but more than that I was upset. Just crying. I had a gut feel that if I went back it would not go well.”</a:t>
            </a:r>
          </a:p>
          <a:p>
            <a:pPr>
              <a:spcBef>
                <a:spcPts val="0"/>
              </a:spcBef>
              <a:spcAft>
                <a:spcPts val="300"/>
              </a:spcAft>
            </a:pPr>
            <a:endParaRPr lang="en-NZ" i="1" dirty="0" smtClean="0">
              <a:solidFill>
                <a:prstClr val="white"/>
              </a:solidFill>
            </a:endParaRPr>
          </a:p>
          <a:p>
            <a:pPr>
              <a:spcBef>
                <a:spcPts val="0"/>
              </a:spcBef>
              <a:spcAft>
                <a:spcPts val="300"/>
              </a:spcAft>
            </a:pPr>
            <a:r>
              <a:rPr lang="en-NZ" b="1" dirty="0" smtClean="0">
                <a:solidFill>
                  <a:prstClr val="white"/>
                </a:solidFill>
              </a:rPr>
              <a:t>Female</a:t>
            </a:r>
            <a:r>
              <a:rPr lang="en-NZ" b="1" dirty="0">
                <a:solidFill>
                  <a:prstClr val="white"/>
                </a:solidFill>
              </a:rPr>
              <a:t>, </a:t>
            </a:r>
            <a:r>
              <a:rPr lang="en-NZ" b="1" dirty="0" smtClean="0">
                <a:solidFill>
                  <a:prstClr val="white"/>
                </a:solidFill>
              </a:rPr>
              <a:t>40, Auckland </a:t>
            </a:r>
            <a:endParaRPr lang="en-NZ" b="1" dirty="0">
              <a:solidFill>
                <a:prstClr val="white"/>
              </a:solidFill>
            </a:endParaRPr>
          </a:p>
          <a:p>
            <a:pPr>
              <a:spcBef>
                <a:spcPts val="0"/>
              </a:spcBef>
              <a:spcAft>
                <a:spcPts val="300"/>
              </a:spcAft>
            </a:pPr>
            <a:endParaRPr lang="en-NZ" i="1" dirty="0">
              <a:solidFill>
                <a:prstClr val="white"/>
              </a:solidFill>
            </a:endParaRPr>
          </a:p>
          <a:p>
            <a:pPr>
              <a:spcBef>
                <a:spcPts val="0"/>
              </a:spcBef>
              <a:spcAft>
                <a:spcPts val="300"/>
              </a:spcAft>
            </a:pPr>
            <a:endParaRPr lang="en-NZ" i="1" dirty="0">
              <a:solidFill>
                <a:prstClr val="white"/>
              </a:solidFill>
            </a:endParaRPr>
          </a:p>
          <a:p>
            <a:pPr>
              <a:spcBef>
                <a:spcPts val="0"/>
              </a:spcBef>
              <a:spcAft>
                <a:spcPts val="300"/>
              </a:spcAft>
            </a:pPr>
            <a:endParaRPr lang="en-NZ" i="1" dirty="0">
              <a:solidFill>
                <a:prstClr val="white"/>
              </a:solidFill>
            </a:endParaRPr>
          </a:p>
          <a:p>
            <a:pPr>
              <a:spcBef>
                <a:spcPts val="0"/>
              </a:spcBef>
              <a:spcAft>
                <a:spcPts val="300"/>
              </a:spcAft>
            </a:pPr>
            <a:endParaRPr lang="en-NZ" i="1" dirty="0">
              <a:solidFill>
                <a:prstClr val="white"/>
              </a:solidFill>
            </a:endParaRPr>
          </a:p>
          <a:p>
            <a:pPr>
              <a:lnSpc>
                <a:spcPct val="150000"/>
              </a:lnSpc>
              <a:spcBef>
                <a:spcPts val="0"/>
              </a:spcBef>
              <a:spcAft>
                <a:spcPts val="300"/>
              </a:spcAft>
            </a:pPr>
            <a:endParaRPr lang="en-NZ" dirty="0">
              <a:solidFill>
                <a:prstClr val="white"/>
              </a:solidFill>
            </a:endParaRPr>
          </a:p>
        </p:txBody>
      </p:sp>
      <p:sp>
        <p:nvSpPr>
          <p:cNvPr id="3" name="Title 2">
            <a:extLst>
              <a:ext uri="{FF2B5EF4-FFF2-40B4-BE49-F238E27FC236}">
                <a16:creationId xmlns:a16="http://schemas.microsoft.com/office/drawing/2014/main" xmlns="" id="{5F963C66-0BC3-4C74-A008-BB288221E82F}"/>
              </a:ext>
            </a:extLst>
          </p:cNvPr>
          <p:cNvSpPr>
            <a:spLocks noGrp="1"/>
          </p:cNvSpPr>
          <p:nvPr>
            <p:ph type="title"/>
          </p:nvPr>
        </p:nvSpPr>
        <p:spPr/>
        <p:txBody>
          <a:bodyPr/>
          <a:lstStyle/>
          <a:p>
            <a:r>
              <a:rPr lang="en-NZ" dirty="0" smtClean="0"/>
              <a:t>PRE-PURCHASE CONTEXT</a:t>
            </a:r>
            <a:endParaRPr lang="en-NZ" dirty="0"/>
          </a:p>
        </p:txBody>
      </p:sp>
      <p:sp>
        <p:nvSpPr>
          <p:cNvPr id="23" name="Oval 22">
            <a:extLst>
              <a:ext uri="{FF2B5EF4-FFF2-40B4-BE49-F238E27FC236}">
                <a16:creationId xmlns:a16="http://schemas.microsoft.com/office/drawing/2014/main" xmlns="" id="{2AD77611-5B99-4502-9762-19CF4AF63C5C}"/>
              </a:ext>
            </a:extLst>
          </p:cNvPr>
          <p:cNvSpPr/>
          <p:nvPr/>
        </p:nvSpPr>
        <p:spPr>
          <a:xfrm>
            <a:off x="11173968" y="5477256"/>
            <a:ext cx="795528" cy="795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4" name="Freeform 5">
            <a:extLst>
              <a:ext uri="{FF2B5EF4-FFF2-40B4-BE49-F238E27FC236}">
                <a16:creationId xmlns:a16="http://schemas.microsoft.com/office/drawing/2014/main" xmlns="" id="{572E11B2-3314-4FD9-AC1E-2C96EA4A294C}"/>
              </a:ext>
            </a:extLst>
          </p:cNvPr>
          <p:cNvSpPr>
            <a:spLocks noEditPoints="1"/>
          </p:cNvSpPr>
          <p:nvPr/>
        </p:nvSpPr>
        <p:spPr bwMode="auto">
          <a:xfrm>
            <a:off x="11336401" y="5690776"/>
            <a:ext cx="431927" cy="363059"/>
          </a:xfrm>
          <a:custGeom>
            <a:avLst/>
            <a:gdLst>
              <a:gd name="T0" fmla="*/ 1313 w 3212"/>
              <a:gd name="T1" fmla="*/ 0 h 2694"/>
              <a:gd name="T2" fmla="*/ 349 w 3212"/>
              <a:gd name="T3" fmla="*/ 380 h 2694"/>
              <a:gd name="T4" fmla="*/ 0 w 3212"/>
              <a:gd name="T5" fmla="*/ 1572 h 2694"/>
              <a:gd name="T6" fmla="*/ 0 w 3212"/>
              <a:gd name="T7" fmla="*/ 2694 h 2694"/>
              <a:gd name="T8" fmla="*/ 1349 w 3212"/>
              <a:gd name="T9" fmla="*/ 2694 h 2694"/>
              <a:gd name="T10" fmla="*/ 1350 w 3212"/>
              <a:gd name="T11" fmla="*/ 2694 h 2694"/>
              <a:gd name="T12" fmla="*/ 1350 w 3212"/>
              <a:gd name="T13" fmla="*/ 1482 h 2694"/>
              <a:gd name="T14" fmla="*/ 698 w 3212"/>
              <a:gd name="T15" fmla="*/ 1482 h 2694"/>
              <a:gd name="T16" fmla="*/ 842 w 3212"/>
              <a:gd name="T17" fmla="*/ 820 h 2694"/>
              <a:gd name="T18" fmla="*/ 1313 w 3212"/>
              <a:gd name="T19" fmla="*/ 602 h 2694"/>
              <a:gd name="T20" fmla="*/ 1313 w 3212"/>
              <a:gd name="T21" fmla="*/ 0 h 2694"/>
              <a:gd name="T22" fmla="*/ 3165 w 3212"/>
              <a:gd name="T23" fmla="*/ 0 h 2694"/>
              <a:gd name="T24" fmla="*/ 2617 w 3212"/>
              <a:gd name="T25" fmla="*/ 92 h 2694"/>
              <a:gd name="T26" fmla="*/ 2207 w 3212"/>
              <a:gd name="T27" fmla="*/ 378 h 2694"/>
              <a:gd name="T28" fmla="*/ 1947 w 3212"/>
              <a:gd name="T29" fmla="*/ 870 h 2694"/>
              <a:gd name="T30" fmla="*/ 1857 w 3212"/>
              <a:gd name="T31" fmla="*/ 1572 h 2694"/>
              <a:gd name="T32" fmla="*/ 1857 w 3212"/>
              <a:gd name="T33" fmla="*/ 2694 h 2694"/>
              <a:gd name="T34" fmla="*/ 3212 w 3212"/>
              <a:gd name="T35" fmla="*/ 2694 h 2694"/>
              <a:gd name="T36" fmla="*/ 3212 w 3212"/>
              <a:gd name="T37" fmla="*/ 1482 h 2694"/>
              <a:gd name="T38" fmla="*/ 2562 w 3212"/>
              <a:gd name="T39" fmla="*/ 1482 h 2694"/>
              <a:gd name="T40" fmla="*/ 2704 w 3212"/>
              <a:gd name="T41" fmla="*/ 820 h 2694"/>
              <a:gd name="T42" fmla="*/ 3165 w 3212"/>
              <a:gd name="T43" fmla="*/ 602 h 2694"/>
              <a:gd name="T44" fmla="*/ 3165 w 3212"/>
              <a:gd name="T45" fmla="*/ 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2" h="2694">
                <a:moveTo>
                  <a:pt x="1313" y="0"/>
                </a:moveTo>
                <a:cubicBezTo>
                  <a:pt x="903" y="0"/>
                  <a:pt x="582" y="126"/>
                  <a:pt x="349" y="380"/>
                </a:cubicBezTo>
                <a:cubicBezTo>
                  <a:pt x="116" y="635"/>
                  <a:pt x="0" y="1031"/>
                  <a:pt x="0" y="1572"/>
                </a:cubicBezTo>
                <a:cubicBezTo>
                  <a:pt x="0" y="2694"/>
                  <a:pt x="0" y="2694"/>
                  <a:pt x="0" y="2694"/>
                </a:cubicBezTo>
                <a:cubicBezTo>
                  <a:pt x="1349" y="2694"/>
                  <a:pt x="1349" y="2694"/>
                  <a:pt x="1349" y="2694"/>
                </a:cubicBezTo>
                <a:cubicBezTo>
                  <a:pt x="1350" y="2694"/>
                  <a:pt x="1350" y="2694"/>
                  <a:pt x="1350" y="2694"/>
                </a:cubicBezTo>
                <a:cubicBezTo>
                  <a:pt x="1350" y="1482"/>
                  <a:pt x="1350" y="1482"/>
                  <a:pt x="1350" y="1482"/>
                </a:cubicBezTo>
                <a:cubicBezTo>
                  <a:pt x="698" y="1482"/>
                  <a:pt x="698" y="1482"/>
                  <a:pt x="698" y="1482"/>
                </a:cubicBezTo>
                <a:cubicBezTo>
                  <a:pt x="698" y="1185"/>
                  <a:pt x="747" y="964"/>
                  <a:pt x="842" y="820"/>
                </a:cubicBezTo>
                <a:cubicBezTo>
                  <a:pt x="937" y="675"/>
                  <a:pt x="1094" y="602"/>
                  <a:pt x="1313" y="602"/>
                </a:cubicBezTo>
                <a:cubicBezTo>
                  <a:pt x="1313" y="0"/>
                  <a:pt x="1313" y="0"/>
                  <a:pt x="1313" y="0"/>
                </a:cubicBezTo>
                <a:close/>
                <a:moveTo>
                  <a:pt x="3165" y="0"/>
                </a:moveTo>
                <a:cubicBezTo>
                  <a:pt x="2960" y="0"/>
                  <a:pt x="2777" y="31"/>
                  <a:pt x="2617" y="92"/>
                </a:cubicBezTo>
                <a:cubicBezTo>
                  <a:pt x="2457" y="154"/>
                  <a:pt x="2319" y="249"/>
                  <a:pt x="2207" y="378"/>
                </a:cubicBezTo>
                <a:cubicBezTo>
                  <a:pt x="2094" y="507"/>
                  <a:pt x="2008" y="671"/>
                  <a:pt x="1947" y="870"/>
                </a:cubicBezTo>
                <a:cubicBezTo>
                  <a:pt x="1888" y="1070"/>
                  <a:pt x="1857" y="1303"/>
                  <a:pt x="1857" y="1572"/>
                </a:cubicBezTo>
                <a:cubicBezTo>
                  <a:pt x="1857" y="2694"/>
                  <a:pt x="1857" y="2694"/>
                  <a:pt x="1857" y="2694"/>
                </a:cubicBezTo>
                <a:cubicBezTo>
                  <a:pt x="3212" y="2694"/>
                  <a:pt x="3212" y="2694"/>
                  <a:pt x="3212" y="2694"/>
                </a:cubicBezTo>
                <a:cubicBezTo>
                  <a:pt x="3212" y="1482"/>
                  <a:pt x="3212" y="1482"/>
                  <a:pt x="3212" y="1482"/>
                </a:cubicBezTo>
                <a:cubicBezTo>
                  <a:pt x="2562" y="1482"/>
                  <a:pt x="2562" y="1482"/>
                  <a:pt x="2562" y="1482"/>
                </a:cubicBezTo>
                <a:cubicBezTo>
                  <a:pt x="2562" y="1185"/>
                  <a:pt x="2609" y="964"/>
                  <a:pt x="2704" y="820"/>
                </a:cubicBezTo>
                <a:cubicBezTo>
                  <a:pt x="2799" y="675"/>
                  <a:pt x="2953" y="602"/>
                  <a:pt x="3165" y="602"/>
                </a:cubicBezTo>
                <a:cubicBezTo>
                  <a:pt x="3165" y="0"/>
                  <a:pt x="3165" y="0"/>
                  <a:pt x="316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solidFill>
                <a:prstClr val="black"/>
              </a:solidFill>
            </a:endParaRPr>
          </a:p>
        </p:txBody>
      </p:sp>
      <p:sp>
        <p:nvSpPr>
          <p:cNvPr id="10" name="Text Placeholder 2"/>
          <p:cNvSpPr txBox="1">
            <a:spLocks/>
          </p:cNvSpPr>
          <p:nvPr/>
        </p:nvSpPr>
        <p:spPr>
          <a:xfrm>
            <a:off x="230400" y="845375"/>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smtClean="0">
                <a:solidFill>
                  <a:schemeClr val="tx1">
                    <a:lumMod val="65000"/>
                    <a:lumOff val="35000"/>
                  </a:schemeClr>
                </a:solidFill>
              </a:rPr>
              <a:t>The pre-purchase context can have an impact on motivations and practical factors.</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4236572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334297" y="1759495"/>
            <a:ext cx="11591734" cy="443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6" name="Chart 25"/>
          <p:cNvGraphicFramePr/>
          <p:nvPr>
            <p:extLst>
              <p:ext uri="{D42A27DB-BD31-4B8C-83A1-F6EECF244321}">
                <p14:modId xmlns:p14="http://schemas.microsoft.com/office/powerpoint/2010/main" val="3953764154"/>
              </p:ext>
            </p:extLst>
          </p:nvPr>
        </p:nvGraphicFramePr>
        <p:xfrm>
          <a:off x="4883692" y="1924050"/>
          <a:ext cx="3673941" cy="4159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86373327"/>
              </p:ext>
            </p:extLst>
          </p:nvPr>
        </p:nvGraphicFramePr>
        <p:xfrm>
          <a:off x="1161770" y="2073261"/>
          <a:ext cx="3636198" cy="3880731"/>
        </p:xfrm>
        <a:graphic>
          <a:graphicData uri="http://schemas.openxmlformats.org/drawingml/2006/table">
            <a:tbl>
              <a:tblPr>
                <a:tableStyleId>{5C22544A-7EE6-4342-B048-85BDC9FD1C3A}</a:tableStyleId>
              </a:tblPr>
              <a:tblGrid>
                <a:gridCol w="3636198"/>
              </a:tblGrid>
              <a:tr h="328700">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seller/provider/tradesperson directly (e.g., in-person, phone, or email)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2361">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Talked with friends or family about what to do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manufacturer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9255">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Looked for information on your consumer rights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6480">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seller/provider indirectly (e.g., complained on Facebook or Twitter)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Left a negative review on a ratings website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Made a complaint with a government agency or professional organisation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Changed supplier/contacted another supplier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Engaged a lawyer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a dispute resolution service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9377">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Citizen’s Advice Bureau, Community Law or other community organisation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7794">
                <a:tc>
                  <a:txBody>
                    <a:bodyPr/>
                    <a:lstStyle/>
                    <a:p>
                      <a:pPr marL="0" algn="r" defTabSz="914400" rtl="0" eaLnBrk="1" fontAlgn="ctr" latinLnBrk="0" hangingPunct="1">
                        <a:lnSpc>
                          <a:spcPct val="80000"/>
                        </a:lnSpc>
                      </a:pPr>
                      <a:r>
                        <a:rPr lang="en-NZ" sz="1050" kern="1200" dirty="0" smtClean="0">
                          <a:solidFill>
                            <a:schemeClr val="tx1">
                              <a:lumMod val="75000"/>
                              <a:lumOff val="25000"/>
                            </a:schemeClr>
                          </a:solidFill>
                          <a:latin typeface="+mn-lt"/>
                          <a:ea typeface="+mn-ea"/>
                          <a:cs typeface="+mn-cs"/>
                        </a:rPr>
                        <a:t>Something else</a:t>
                      </a:r>
                      <a:endParaRPr lang="en-NZ" sz="1050" kern="1200" dirty="0">
                        <a:solidFill>
                          <a:schemeClr val="tx1">
                            <a:lumMod val="75000"/>
                            <a:lumOff val="25000"/>
                          </a:schemeClr>
                        </a:solidFill>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NZ" dirty="0" smtClean="0"/>
              <a:t>Actions taken to resolve problems</a:t>
            </a:r>
            <a:endParaRPr lang="en-NZ" dirty="0"/>
          </a:p>
        </p:txBody>
      </p:sp>
      <p:sp>
        <p:nvSpPr>
          <p:cNvPr id="3" name="Text Placeholder 2"/>
          <p:cNvSpPr>
            <a:spLocks noGrp="1"/>
          </p:cNvSpPr>
          <p:nvPr>
            <p:ph type="body" sz="quarter" idx="10"/>
          </p:nvPr>
        </p:nvSpPr>
        <p:spPr>
          <a:xfrm>
            <a:off x="334297" y="706216"/>
            <a:ext cx="11591734" cy="443198"/>
          </a:xfrm>
        </p:spPr>
        <p:txBody>
          <a:bodyPr/>
          <a:lstStyle/>
          <a:p>
            <a:r>
              <a:rPr lang="en-NZ" dirty="0" smtClean="0"/>
              <a:t>When consumers take action to resolve their problems, they are most likely to contact the seller, provider, or tradesperson directly. But this is only one result of a much more complex process (explained in the following pages).</a:t>
            </a:r>
            <a:endParaRPr lang="en-NZ" dirty="0"/>
          </a:p>
        </p:txBody>
      </p:sp>
      <p:sp>
        <p:nvSpPr>
          <p:cNvPr id="36" name="Rectangle 35"/>
          <p:cNvSpPr/>
          <p:nvPr/>
        </p:nvSpPr>
        <p:spPr>
          <a:xfrm>
            <a:off x="462773" y="178825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334297" y="1378046"/>
            <a:ext cx="1482585" cy="369332"/>
          </a:xfrm>
          <a:prstGeom prst="rect">
            <a:avLst/>
          </a:prstGeom>
        </p:spPr>
        <p:txBody>
          <a:bodyPr wrap="none">
            <a:spAutoFit/>
          </a:bodyPr>
          <a:lstStyle/>
          <a:p>
            <a:r>
              <a:rPr lang="en-NZ" b="1" dirty="0">
                <a:solidFill>
                  <a:schemeClr val="tx1">
                    <a:lumMod val="75000"/>
                    <a:lumOff val="25000"/>
                  </a:schemeClr>
                </a:solidFill>
              </a:rPr>
              <a:t>Actions taken</a:t>
            </a:r>
            <a:endParaRPr lang="en-NZ" sz="1400" dirty="0">
              <a:solidFill>
                <a:schemeClr val="tx1">
                  <a:lumMod val="75000"/>
                  <a:lumOff val="25000"/>
                </a:schemeClr>
              </a:solidFill>
            </a:endParaRPr>
          </a:p>
        </p:txBody>
      </p:sp>
      <p:sp>
        <p:nvSpPr>
          <p:cNvPr id="19" name="Text Box 18"/>
          <p:cNvSpPr txBox="1">
            <a:spLocks noChangeArrowheads="1"/>
          </p:cNvSpPr>
          <p:nvPr/>
        </p:nvSpPr>
        <p:spPr bwMode="auto">
          <a:xfrm>
            <a:off x="40501" y="6451919"/>
            <a:ext cx="10541000" cy="3139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nSpc>
                <a:spcPct val="80000"/>
              </a:lnSpc>
            </a:pPr>
            <a:r>
              <a:rPr lang="en-US" sz="900" dirty="0">
                <a:solidFill>
                  <a:schemeClr val="bg1"/>
                </a:solidFill>
                <a:latin typeface="Aril narrow"/>
              </a:rPr>
              <a:t>Base: </a:t>
            </a:r>
            <a:r>
              <a:rPr lang="en-NZ" sz="900" dirty="0">
                <a:solidFill>
                  <a:schemeClr val="bg1"/>
                </a:solidFill>
                <a:latin typeface="Aril narrow"/>
              </a:rPr>
              <a:t>Those who took action about their problem (</a:t>
            </a:r>
            <a:r>
              <a:rPr lang="en-NZ" sz="900" dirty="0" smtClean="0">
                <a:solidFill>
                  <a:schemeClr val="bg1"/>
                </a:solidFill>
                <a:latin typeface="Aril narrow"/>
              </a:rPr>
              <a:t>1,105)</a:t>
            </a:r>
          </a:p>
          <a:p>
            <a:pPr>
              <a:lnSpc>
                <a:spcPct val="80000"/>
              </a:lnSpc>
            </a:pPr>
            <a:r>
              <a:rPr lang="en-US" sz="900" dirty="0" smtClean="0">
                <a:solidFill>
                  <a:schemeClr val="bg1"/>
                </a:solidFill>
                <a:latin typeface="Aril narrow"/>
              </a:rPr>
              <a:t>Source</a:t>
            </a:r>
            <a:r>
              <a:rPr lang="en-US" sz="900" dirty="0">
                <a:solidFill>
                  <a:schemeClr val="bg1"/>
                </a:solidFill>
                <a:latin typeface="Aril narrow"/>
              </a:rPr>
              <a:t>: </a:t>
            </a:r>
            <a:r>
              <a:rPr lang="en-US" sz="900" dirty="0" smtClean="0">
                <a:solidFill>
                  <a:schemeClr val="bg1"/>
                </a:solidFill>
                <a:latin typeface="Aril narrow"/>
              </a:rPr>
              <a:t>Q18</a:t>
            </a:r>
          </a:p>
        </p:txBody>
      </p:sp>
      <p:sp>
        <p:nvSpPr>
          <p:cNvPr id="8" name="Rectangle 7"/>
          <p:cNvSpPr/>
          <p:nvPr/>
        </p:nvSpPr>
        <p:spPr>
          <a:xfrm>
            <a:off x="9220201" y="2065253"/>
            <a:ext cx="2247900" cy="1754326"/>
          </a:xfrm>
          <a:prstGeom prst="rect">
            <a:avLst/>
          </a:prstGeom>
          <a:ln>
            <a:solidFill>
              <a:schemeClr val="bg1">
                <a:lumMod val="85000"/>
              </a:schemeClr>
            </a:solidFill>
          </a:ln>
        </p:spPr>
        <p:txBody>
          <a:bodyPr wrap="square">
            <a:spAutoFit/>
          </a:bodyPr>
          <a:lstStyle/>
          <a:p>
            <a:r>
              <a:rPr lang="en-NZ" sz="1200" dirty="0"/>
              <a:t>Consumers who take more than one action are most likely </a:t>
            </a:r>
            <a:r>
              <a:rPr lang="en-NZ" sz="1200" dirty="0" smtClean="0"/>
              <a:t>to:</a:t>
            </a:r>
          </a:p>
          <a:p>
            <a:endParaRPr lang="en-NZ" sz="1200" dirty="0" smtClean="0"/>
          </a:p>
          <a:p>
            <a:pPr marL="228600" indent="-228600">
              <a:buAutoNum type="arabicPeriod"/>
            </a:pPr>
            <a:r>
              <a:rPr lang="en-NZ" sz="1200" dirty="0" smtClean="0"/>
              <a:t>Talk </a:t>
            </a:r>
            <a:r>
              <a:rPr lang="en-NZ" sz="1200" dirty="0"/>
              <a:t>with friends or family or look for information about their rights, </a:t>
            </a:r>
            <a:r>
              <a:rPr lang="en-NZ" sz="1200" dirty="0" smtClean="0"/>
              <a:t>then;</a:t>
            </a:r>
          </a:p>
          <a:p>
            <a:pPr marL="228600" indent="-228600">
              <a:buAutoNum type="arabicPeriod"/>
            </a:pPr>
            <a:endParaRPr lang="en-NZ" sz="1200" dirty="0" smtClean="0"/>
          </a:p>
          <a:p>
            <a:pPr marL="228600" indent="-228600">
              <a:buAutoNum type="arabicPeriod"/>
            </a:pPr>
            <a:r>
              <a:rPr lang="en-NZ" sz="1200" dirty="0" smtClean="0"/>
              <a:t>Contact </a:t>
            </a:r>
            <a:r>
              <a:rPr lang="en-NZ" sz="1200" dirty="0"/>
              <a:t>the seller, provider or tradesperson.</a:t>
            </a:r>
          </a:p>
        </p:txBody>
      </p:sp>
      <p:sp>
        <p:nvSpPr>
          <p:cNvPr id="7" name="Isosceles Triangle 6"/>
          <p:cNvSpPr/>
          <p:nvPr/>
        </p:nvSpPr>
        <p:spPr>
          <a:xfrm>
            <a:off x="5460536" y="2730780"/>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p:cNvSpPr/>
          <p:nvPr/>
        </p:nvSpPr>
        <p:spPr>
          <a:xfrm>
            <a:off x="9255881" y="6023547"/>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9322433" y="5947341"/>
            <a:ext cx="2603598" cy="253916"/>
          </a:xfrm>
          <a:prstGeom prst="rect">
            <a:avLst/>
          </a:prstGeom>
        </p:spPr>
        <p:txBody>
          <a:bodyPr wrap="none">
            <a:spAutoFit/>
          </a:bodyPr>
          <a:lstStyle/>
          <a:p>
            <a:r>
              <a:rPr lang="en-NZ" sz="1050" dirty="0" smtClean="0">
                <a:solidFill>
                  <a:schemeClr val="tx1">
                    <a:lumMod val="75000"/>
                    <a:lumOff val="25000"/>
                  </a:schemeClr>
                </a:solidFill>
              </a:rPr>
              <a:t>= Significantly higher than products/services</a:t>
            </a:r>
            <a:endParaRPr lang="en-NZ" sz="900" dirty="0">
              <a:solidFill>
                <a:schemeClr val="tx1">
                  <a:lumMod val="75000"/>
                  <a:lumOff val="25000"/>
                </a:schemeClr>
              </a:solidFill>
            </a:endParaRPr>
          </a:p>
        </p:txBody>
      </p:sp>
    </p:spTree>
    <p:extLst>
      <p:ext uri="{BB962C8B-B14F-4D97-AF65-F5344CB8AC3E}">
        <p14:creationId xmlns:p14="http://schemas.microsoft.com/office/powerpoint/2010/main" val="3211071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31D51CF-F252-430A-A1C8-B407F18B8509}"/>
              </a:ext>
            </a:extLst>
          </p:cNvPr>
          <p:cNvSpPr/>
          <p:nvPr/>
        </p:nvSpPr>
        <p:spPr>
          <a:xfrm>
            <a:off x="3552825" y="1009650"/>
            <a:ext cx="8639175" cy="2152650"/>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xmlns="" id="{7D3E3112-6886-46FA-BC7A-DF34F17A6707}"/>
              </a:ext>
            </a:extLst>
          </p:cNvPr>
          <p:cNvSpPr/>
          <p:nvPr/>
        </p:nvSpPr>
        <p:spPr>
          <a:xfrm>
            <a:off x="0" y="0"/>
            <a:ext cx="3552825" cy="65055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xmlns="" id="{4EC65044-2FC5-4BBC-A942-97FE5D57B503}"/>
              </a:ext>
            </a:extLst>
          </p:cNvPr>
          <p:cNvSpPr/>
          <p:nvPr/>
        </p:nvSpPr>
        <p:spPr>
          <a:xfrm>
            <a:off x="530695" y="791201"/>
            <a:ext cx="2093265" cy="1077218"/>
          </a:xfrm>
          <a:prstGeom prst="rect">
            <a:avLst/>
          </a:prstGeom>
        </p:spPr>
        <p:txBody>
          <a:bodyPr wrap="none">
            <a:spAutoFit/>
          </a:bodyPr>
          <a:lstStyle/>
          <a:p>
            <a:r>
              <a:rPr lang="en-NZ" sz="3200" b="1" cap="all" dirty="0" smtClean="0">
                <a:solidFill>
                  <a:schemeClr val="bg1"/>
                </a:solidFill>
                <a:latin typeface="Arial Black" panose="020B0A04020102020204" pitchFamily="34" charset="0"/>
                <a:ea typeface="Verdana" panose="020B0604030504040204" pitchFamily="34" charset="0"/>
                <a:cs typeface="Verdana" panose="020B0604030504040204" pitchFamily="34" charset="0"/>
              </a:rPr>
              <a:t>TAKING </a:t>
            </a:r>
          </a:p>
          <a:p>
            <a:r>
              <a:rPr lang="en-NZ" sz="3200" b="1" cap="all" dirty="0" smtClean="0">
                <a:solidFill>
                  <a:schemeClr val="bg1"/>
                </a:solidFill>
                <a:latin typeface="Arial Black" panose="020B0A04020102020204" pitchFamily="34" charset="0"/>
                <a:ea typeface="Verdana" panose="020B0604030504040204" pitchFamily="34" charset="0"/>
                <a:cs typeface="Verdana" panose="020B0604030504040204" pitchFamily="34" charset="0"/>
              </a:rPr>
              <a:t>ACTION</a:t>
            </a:r>
            <a:endParaRPr lang="en-NZ" sz="3200" b="1" cap="all" dirty="0">
              <a:solidFill>
                <a:schemeClr val="bg1"/>
              </a:solidFill>
              <a:latin typeface="Arial Black" panose="020B0A0402010202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xmlns="" id="{E64AC57E-6E2C-4C06-9AAD-B92B81E81357}"/>
              </a:ext>
            </a:extLst>
          </p:cNvPr>
          <p:cNvSpPr/>
          <p:nvPr/>
        </p:nvSpPr>
        <p:spPr>
          <a:xfrm>
            <a:off x="306246" y="2818746"/>
            <a:ext cx="2865579" cy="1938992"/>
          </a:xfrm>
          <a:prstGeom prst="rect">
            <a:avLst/>
          </a:prstGeom>
        </p:spPr>
        <p:txBody>
          <a:bodyPr wrap="square">
            <a:spAutoFit/>
          </a:bodyPr>
          <a:lstStyle/>
          <a:p>
            <a:pPr lvl="0"/>
            <a:r>
              <a:rPr lang="en-NZ" sz="2400" b="1" dirty="0">
                <a:solidFill>
                  <a:schemeClr val="bg1"/>
                </a:solidFill>
                <a:latin typeface="+mj-lt"/>
                <a:ea typeface="Verdana" panose="020B0604030504040204" pitchFamily="34" charset="0"/>
                <a:cs typeface="Verdana" panose="020B0604030504040204" pitchFamily="34" charset="0"/>
              </a:rPr>
              <a:t>There are common events and painpoints when taking action for a service-related issue</a:t>
            </a:r>
          </a:p>
        </p:txBody>
      </p:sp>
      <p:sp>
        <p:nvSpPr>
          <p:cNvPr id="25" name="Rectangle 24">
            <a:extLst>
              <a:ext uri="{FF2B5EF4-FFF2-40B4-BE49-F238E27FC236}">
                <a16:creationId xmlns:a16="http://schemas.microsoft.com/office/drawing/2014/main" xmlns="" id="{39E04DC7-26B3-4B8C-9074-F4C520E90FBA}"/>
              </a:ext>
            </a:extLst>
          </p:cNvPr>
          <p:cNvSpPr/>
          <p:nvPr/>
        </p:nvSpPr>
        <p:spPr>
          <a:xfrm>
            <a:off x="4324349" y="3371850"/>
            <a:ext cx="7038976" cy="2876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defRPr/>
            </a:pPr>
            <a:r>
              <a:rPr lang="en-NZ" dirty="0">
                <a:solidFill>
                  <a:schemeClr val="tx1">
                    <a:lumMod val="65000"/>
                    <a:lumOff val="35000"/>
                  </a:schemeClr>
                </a:solidFill>
              </a:rPr>
              <a:t>However, the process from </a:t>
            </a:r>
            <a:r>
              <a:rPr lang="en-NZ" dirty="0" smtClean="0">
                <a:solidFill>
                  <a:schemeClr val="tx1">
                    <a:lumMod val="65000"/>
                    <a:lumOff val="35000"/>
                  </a:schemeClr>
                </a:solidFill>
              </a:rPr>
              <a:t>making </a:t>
            </a:r>
            <a:r>
              <a:rPr lang="en-NZ" dirty="0">
                <a:solidFill>
                  <a:schemeClr val="tx1">
                    <a:lumMod val="65000"/>
                    <a:lumOff val="35000"/>
                  </a:schemeClr>
                </a:solidFill>
              </a:rPr>
              <a:t>the </a:t>
            </a:r>
            <a:r>
              <a:rPr lang="en-NZ" dirty="0" smtClean="0">
                <a:solidFill>
                  <a:schemeClr val="tx1">
                    <a:lumMod val="65000"/>
                    <a:lumOff val="35000"/>
                  </a:schemeClr>
                </a:solidFill>
              </a:rPr>
              <a:t>decision to </a:t>
            </a:r>
            <a:r>
              <a:rPr lang="en-NZ" dirty="0">
                <a:solidFill>
                  <a:schemeClr val="tx1">
                    <a:lumMod val="65000"/>
                    <a:lumOff val="35000"/>
                  </a:schemeClr>
                </a:solidFill>
              </a:rPr>
              <a:t>act on an issue and engage through to resolution (or abandonment) has multiple </a:t>
            </a:r>
            <a:r>
              <a:rPr lang="en-NZ" dirty="0" smtClean="0">
                <a:solidFill>
                  <a:schemeClr val="tx1">
                    <a:lumMod val="65000"/>
                    <a:lumOff val="35000"/>
                  </a:schemeClr>
                </a:solidFill>
              </a:rPr>
              <a:t>stages</a:t>
            </a:r>
            <a:endParaRPr lang="en-NZ" dirty="0">
              <a:solidFill>
                <a:schemeClr val="tx1">
                  <a:lumMod val="65000"/>
                  <a:lumOff val="35000"/>
                </a:schemeClr>
              </a:solidFill>
            </a:endParaRPr>
          </a:p>
          <a:p>
            <a:pPr marL="108000" lvl="1">
              <a:defRPr/>
            </a:pPr>
            <a:endParaRPr lang="en-NZ" dirty="0">
              <a:solidFill>
                <a:schemeClr val="tx1">
                  <a:lumMod val="65000"/>
                  <a:lumOff val="35000"/>
                </a:schemeClr>
              </a:solidFill>
            </a:endParaRPr>
          </a:p>
          <a:p>
            <a:pPr marL="108000" lvl="1">
              <a:defRPr/>
            </a:pPr>
            <a:r>
              <a:rPr lang="en-NZ" dirty="0">
                <a:solidFill>
                  <a:schemeClr val="tx1">
                    <a:lumMod val="65000"/>
                    <a:lumOff val="35000"/>
                  </a:schemeClr>
                </a:solidFill>
              </a:rPr>
              <a:t>Across different service sectors there are key commonalities in the stages typically experienced by people attempting to take action and resolve a consumer </a:t>
            </a:r>
            <a:r>
              <a:rPr lang="en-NZ" dirty="0" smtClean="0">
                <a:solidFill>
                  <a:schemeClr val="tx1">
                    <a:lumMod val="65000"/>
                    <a:lumOff val="35000"/>
                  </a:schemeClr>
                </a:solidFill>
              </a:rPr>
              <a:t>issue</a:t>
            </a:r>
            <a:endParaRPr lang="en-NZ" dirty="0">
              <a:solidFill>
                <a:schemeClr val="tx1">
                  <a:lumMod val="65000"/>
                  <a:lumOff val="35000"/>
                </a:schemeClr>
              </a:solidFill>
            </a:endParaRPr>
          </a:p>
          <a:p>
            <a:pPr marL="108000" lvl="1">
              <a:defRPr/>
            </a:pPr>
            <a:endParaRPr lang="en-NZ" dirty="0">
              <a:solidFill>
                <a:schemeClr val="tx1">
                  <a:lumMod val="65000"/>
                  <a:lumOff val="35000"/>
                </a:schemeClr>
              </a:solidFill>
            </a:endParaRPr>
          </a:p>
          <a:p>
            <a:pPr marL="108000" lvl="1">
              <a:defRPr/>
            </a:pPr>
            <a:r>
              <a:rPr lang="en-NZ" dirty="0">
                <a:solidFill>
                  <a:schemeClr val="tx1">
                    <a:lumMod val="65000"/>
                    <a:lumOff val="35000"/>
                  </a:schemeClr>
                </a:solidFill>
              </a:rPr>
              <a:t>Each stage on the journey brings its own expectations, </a:t>
            </a:r>
            <a:r>
              <a:rPr lang="en-NZ" dirty="0" smtClean="0">
                <a:solidFill>
                  <a:schemeClr val="tx1">
                    <a:lumMod val="65000"/>
                    <a:lumOff val="35000"/>
                  </a:schemeClr>
                </a:solidFill>
              </a:rPr>
              <a:t>emotional </a:t>
            </a:r>
            <a:r>
              <a:rPr lang="en-NZ" dirty="0">
                <a:solidFill>
                  <a:schemeClr val="tx1">
                    <a:lumMod val="65000"/>
                    <a:lumOff val="35000"/>
                  </a:schemeClr>
                </a:solidFill>
              </a:rPr>
              <a:t>drivers and </a:t>
            </a:r>
            <a:r>
              <a:rPr lang="en-NZ" dirty="0" err="1" smtClean="0">
                <a:solidFill>
                  <a:schemeClr val="tx1">
                    <a:lumMod val="65000"/>
                    <a:lumOff val="35000"/>
                  </a:schemeClr>
                </a:solidFill>
              </a:rPr>
              <a:t>painpoints</a:t>
            </a:r>
            <a:endParaRPr lang="en-NZ" dirty="0">
              <a:solidFill>
                <a:schemeClr val="tx1">
                  <a:lumMod val="65000"/>
                  <a:lumOff val="35000"/>
                </a:schemeClr>
              </a:solidFill>
            </a:endParaRPr>
          </a:p>
        </p:txBody>
      </p:sp>
      <p:cxnSp>
        <p:nvCxnSpPr>
          <p:cNvPr id="12" name="Straight Connector 11">
            <a:extLst>
              <a:ext uri="{FF2B5EF4-FFF2-40B4-BE49-F238E27FC236}">
                <a16:creationId xmlns:a16="http://schemas.microsoft.com/office/drawing/2014/main" xmlns="" id="{19DB6737-F64A-45D6-8F74-3A94AB989FF1}"/>
              </a:ext>
            </a:extLst>
          </p:cNvPr>
          <p:cNvCxnSpPr>
            <a:cxnSpLocks/>
          </p:cNvCxnSpPr>
          <p:nvPr/>
        </p:nvCxnSpPr>
        <p:spPr>
          <a:xfrm flipH="1">
            <a:off x="5452579" y="2081453"/>
            <a:ext cx="1696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4D1F668D-C0C6-4EC5-A834-447D3961A157}"/>
              </a:ext>
            </a:extLst>
          </p:cNvPr>
          <p:cNvSpPr/>
          <p:nvPr/>
        </p:nvSpPr>
        <p:spPr>
          <a:xfrm>
            <a:off x="476250" y="2373407"/>
            <a:ext cx="2314575" cy="76200"/>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6" name="Straight Connector 35">
            <a:extLst>
              <a:ext uri="{FF2B5EF4-FFF2-40B4-BE49-F238E27FC236}">
                <a16:creationId xmlns:a16="http://schemas.microsoft.com/office/drawing/2014/main" xmlns="" id="{5E96A41D-140D-40F8-8830-BD8A3ECE8EC4}"/>
              </a:ext>
            </a:extLst>
          </p:cNvPr>
          <p:cNvCxnSpPr>
            <a:cxnSpLocks/>
          </p:cNvCxnSpPr>
          <p:nvPr/>
        </p:nvCxnSpPr>
        <p:spPr>
          <a:xfrm>
            <a:off x="4065852" y="3171825"/>
            <a:ext cx="0" cy="3391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xmlns="" id="{5BC94E87-9760-44B2-BD6A-A999AFD4AA49}"/>
              </a:ext>
            </a:extLst>
          </p:cNvPr>
          <p:cNvSpPr/>
          <p:nvPr/>
        </p:nvSpPr>
        <p:spPr>
          <a:xfrm>
            <a:off x="3983556" y="4455734"/>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Oval 38">
            <a:extLst>
              <a:ext uri="{FF2B5EF4-FFF2-40B4-BE49-F238E27FC236}">
                <a16:creationId xmlns:a16="http://schemas.microsoft.com/office/drawing/2014/main" xmlns="" id="{82C61157-72BD-4D17-8862-3140E1BD1B49}"/>
              </a:ext>
            </a:extLst>
          </p:cNvPr>
          <p:cNvSpPr/>
          <p:nvPr/>
        </p:nvSpPr>
        <p:spPr>
          <a:xfrm>
            <a:off x="3983556" y="3605403"/>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Oval 39">
            <a:extLst>
              <a:ext uri="{FF2B5EF4-FFF2-40B4-BE49-F238E27FC236}">
                <a16:creationId xmlns:a16="http://schemas.microsoft.com/office/drawing/2014/main" xmlns="" id="{B26B656B-F16F-488A-A5D5-408949CDD25E}"/>
              </a:ext>
            </a:extLst>
          </p:cNvPr>
          <p:cNvSpPr/>
          <p:nvPr/>
        </p:nvSpPr>
        <p:spPr>
          <a:xfrm>
            <a:off x="3983556" y="5531658"/>
            <a:ext cx="173736" cy="1737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Rectangle 41">
            <a:extLst>
              <a:ext uri="{FF2B5EF4-FFF2-40B4-BE49-F238E27FC236}">
                <a16:creationId xmlns:a16="http://schemas.microsoft.com/office/drawing/2014/main" xmlns="" id="{AB19B579-E88E-4261-98AD-34741B5D4B2A}"/>
              </a:ext>
            </a:extLst>
          </p:cNvPr>
          <p:cNvSpPr/>
          <p:nvPr/>
        </p:nvSpPr>
        <p:spPr>
          <a:xfrm>
            <a:off x="375202" y="5767715"/>
            <a:ext cx="1885516" cy="400110"/>
          </a:xfrm>
          <a:prstGeom prst="rect">
            <a:avLst/>
          </a:prstGeom>
        </p:spPr>
        <p:txBody>
          <a:bodyPr wrap="none">
            <a:spAutoFit/>
          </a:bodyPr>
          <a:lstStyle/>
          <a:p>
            <a:pPr lvl="0"/>
            <a:r>
              <a:rPr lang="en-NZ" sz="2000" i="1" dirty="0">
                <a:solidFill>
                  <a:prstClr val="white"/>
                </a:solidFill>
                <a:ea typeface="Verdana" panose="020B0604030504040204" pitchFamily="34" charset="0"/>
                <a:cs typeface="Verdana" panose="020B0604030504040204" pitchFamily="34" charset="0"/>
              </a:rPr>
              <a:t>(various sectors)</a:t>
            </a:r>
          </a:p>
        </p:txBody>
      </p:sp>
      <p:cxnSp>
        <p:nvCxnSpPr>
          <p:cNvPr id="48" name="Straight Connector 47">
            <a:extLst>
              <a:ext uri="{FF2B5EF4-FFF2-40B4-BE49-F238E27FC236}">
                <a16:creationId xmlns:a16="http://schemas.microsoft.com/office/drawing/2014/main" xmlns="" id="{2F5D79DE-EDE4-47B6-89A2-7FC24120760D}"/>
              </a:ext>
            </a:extLst>
          </p:cNvPr>
          <p:cNvCxnSpPr>
            <a:cxnSpLocks/>
          </p:cNvCxnSpPr>
          <p:nvPr/>
        </p:nvCxnSpPr>
        <p:spPr>
          <a:xfrm flipH="1">
            <a:off x="8463990" y="2081453"/>
            <a:ext cx="16964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54D3FD81-8F04-495B-9B43-EE589D4463F2}"/>
              </a:ext>
            </a:extLst>
          </p:cNvPr>
          <p:cNvGrpSpPr/>
          <p:nvPr/>
        </p:nvGrpSpPr>
        <p:grpSpPr>
          <a:xfrm>
            <a:off x="7148995" y="1423956"/>
            <a:ext cx="1314995" cy="1314995"/>
            <a:chOff x="6359078" y="2463918"/>
            <a:chExt cx="1314995" cy="1314995"/>
          </a:xfrm>
        </p:grpSpPr>
        <p:grpSp>
          <p:nvGrpSpPr>
            <p:cNvPr id="24" name="Group 11">
              <a:extLst>
                <a:ext uri="{FF2B5EF4-FFF2-40B4-BE49-F238E27FC236}">
                  <a16:creationId xmlns:a16="http://schemas.microsoft.com/office/drawing/2014/main" xmlns="" id="{40025B78-3959-4DB8-837F-3E18A9082792}"/>
                </a:ext>
              </a:extLst>
            </p:cNvPr>
            <p:cNvGrpSpPr>
              <a:grpSpLocks noChangeAspect="1"/>
            </p:cNvGrpSpPr>
            <p:nvPr/>
          </p:nvGrpSpPr>
          <p:grpSpPr bwMode="auto">
            <a:xfrm>
              <a:off x="6684187" y="2707685"/>
              <a:ext cx="754351" cy="779794"/>
              <a:chOff x="3380" y="1210"/>
              <a:chExt cx="593" cy="613"/>
            </a:xfrm>
          </p:grpSpPr>
          <p:sp>
            <p:nvSpPr>
              <p:cNvPr id="27" name="Freeform 12">
                <a:extLst>
                  <a:ext uri="{FF2B5EF4-FFF2-40B4-BE49-F238E27FC236}">
                    <a16:creationId xmlns:a16="http://schemas.microsoft.com/office/drawing/2014/main" xmlns="" id="{3172ACD2-D4F4-4182-AAFE-638CF52DA8E3}"/>
                  </a:ext>
                </a:extLst>
              </p:cNvPr>
              <p:cNvSpPr>
                <a:spLocks noEditPoints="1"/>
              </p:cNvSpPr>
              <p:nvPr/>
            </p:nvSpPr>
            <p:spPr bwMode="auto">
              <a:xfrm>
                <a:off x="3380" y="1333"/>
                <a:ext cx="593" cy="490"/>
              </a:xfrm>
              <a:custGeom>
                <a:avLst/>
                <a:gdLst>
                  <a:gd name="T0" fmla="*/ 101 w 794"/>
                  <a:gd name="T1" fmla="*/ 656 h 656"/>
                  <a:gd name="T2" fmla="*/ 87 w 794"/>
                  <a:gd name="T3" fmla="*/ 583 h 656"/>
                  <a:gd name="T4" fmla="*/ 140 w 794"/>
                  <a:gd name="T5" fmla="*/ 496 h 656"/>
                  <a:gd name="T6" fmla="*/ 171 w 794"/>
                  <a:gd name="T7" fmla="*/ 394 h 656"/>
                  <a:gd name="T8" fmla="*/ 159 w 794"/>
                  <a:gd name="T9" fmla="*/ 277 h 656"/>
                  <a:gd name="T10" fmla="*/ 144 w 794"/>
                  <a:gd name="T11" fmla="*/ 256 h 656"/>
                  <a:gd name="T12" fmla="*/ 33 w 794"/>
                  <a:gd name="T13" fmla="*/ 193 h 656"/>
                  <a:gd name="T14" fmla="*/ 26 w 794"/>
                  <a:gd name="T15" fmla="*/ 128 h 656"/>
                  <a:gd name="T16" fmla="*/ 100 w 794"/>
                  <a:gd name="T17" fmla="*/ 64 h 656"/>
                  <a:gd name="T18" fmla="*/ 191 w 794"/>
                  <a:gd name="T19" fmla="*/ 18 h 656"/>
                  <a:gd name="T20" fmla="*/ 241 w 794"/>
                  <a:gd name="T21" fmla="*/ 8 h 656"/>
                  <a:gd name="T22" fmla="*/ 310 w 794"/>
                  <a:gd name="T23" fmla="*/ 52 h 656"/>
                  <a:gd name="T24" fmla="*/ 322 w 794"/>
                  <a:gd name="T25" fmla="*/ 107 h 656"/>
                  <a:gd name="T26" fmla="*/ 231 w 794"/>
                  <a:gd name="T27" fmla="*/ 68 h 656"/>
                  <a:gd name="T28" fmla="*/ 230 w 794"/>
                  <a:gd name="T29" fmla="*/ 71 h 656"/>
                  <a:gd name="T30" fmla="*/ 318 w 794"/>
                  <a:gd name="T31" fmla="*/ 140 h 656"/>
                  <a:gd name="T32" fmla="*/ 336 w 794"/>
                  <a:gd name="T33" fmla="*/ 139 h 656"/>
                  <a:gd name="T34" fmla="*/ 431 w 794"/>
                  <a:gd name="T35" fmla="*/ 108 h 656"/>
                  <a:gd name="T36" fmla="*/ 479 w 794"/>
                  <a:gd name="T37" fmla="*/ 128 h 656"/>
                  <a:gd name="T38" fmla="*/ 453 w 794"/>
                  <a:gd name="T39" fmla="*/ 173 h 656"/>
                  <a:gd name="T40" fmla="*/ 333 w 794"/>
                  <a:gd name="T41" fmla="*/ 213 h 656"/>
                  <a:gd name="T42" fmla="*/ 289 w 794"/>
                  <a:gd name="T43" fmla="*/ 205 h 656"/>
                  <a:gd name="T44" fmla="*/ 192 w 794"/>
                  <a:gd name="T45" fmla="*/ 133 h 656"/>
                  <a:gd name="T46" fmla="*/ 223 w 794"/>
                  <a:gd name="T47" fmla="*/ 173 h 656"/>
                  <a:gd name="T48" fmla="*/ 259 w 794"/>
                  <a:gd name="T49" fmla="*/ 219 h 656"/>
                  <a:gd name="T50" fmla="*/ 342 w 794"/>
                  <a:gd name="T51" fmla="*/ 245 h 656"/>
                  <a:gd name="T52" fmla="*/ 352 w 794"/>
                  <a:gd name="T53" fmla="*/ 244 h 656"/>
                  <a:gd name="T54" fmla="*/ 391 w 794"/>
                  <a:gd name="T55" fmla="*/ 286 h 656"/>
                  <a:gd name="T56" fmla="*/ 433 w 794"/>
                  <a:gd name="T57" fmla="*/ 302 h 656"/>
                  <a:gd name="T58" fmla="*/ 462 w 794"/>
                  <a:gd name="T59" fmla="*/ 341 h 656"/>
                  <a:gd name="T60" fmla="*/ 479 w 794"/>
                  <a:gd name="T61" fmla="*/ 496 h 656"/>
                  <a:gd name="T62" fmla="*/ 475 w 794"/>
                  <a:gd name="T63" fmla="*/ 534 h 656"/>
                  <a:gd name="T64" fmla="*/ 512 w 794"/>
                  <a:gd name="T65" fmla="*/ 534 h 656"/>
                  <a:gd name="T66" fmla="*/ 512 w 794"/>
                  <a:gd name="T67" fmla="*/ 464 h 656"/>
                  <a:gd name="T68" fmla="*/ 512 w 794"/>
                  <a:gd name="T69" fmla="*/ 440 h 656"/>
                  <a:gd name="T70" fmla="*/ 538 w 794"/>
                  <a:gd name="T71" fmla="*/ 415 h 656"/>
                  <a:gd name="T72" fmla="*/ 651 w 794"/>
                  <a:gd name="T73" fmla="*/ 415 h 656"/>
                  <a:gd name="T74" fmla="*/ 651 w 794"/>
                  <a:gd name="T75" fmla="*/ 331 h 656"/>
                  <a:gd name="T76" fmla="*/ 688 w 794"/>
                  <a:gd name="T77" fmla="*/ 295 h 656"/>
                  <a:gd name="T78" fmla="*/ 793 w 794"/>
                  <a:gd name="T79" fmla="*/ 295 h 656"/>
                  <a:gd name="T80" fmla="*/ 794 w 794"/>
                  <a:gd name="T81" fmla="*/ 308 h 656"/>
                  <a:gd name="T82" fmla="*/ 794 w 794"/>
                  <a:gd name="T83" fmla="*/ 645 h 656"/>
                  <a:gd name="T84" fmla="*/ 793 w 794"/>
                  <a:gd name="T85" fmla="*/ 656 h 656"/>
                  <a:gd name="T86" fmla="*/ 341 w 794"/>
                  <a:gd name="T87" fmla="*/ 656 h 656"/>
                  <a:gd name="T88" fmla="*/ 341 w 794"/>
                  <a:gd name="T89" fmla="*/ 557 h 656"/>
                  <a:gd name="T90" fmla="*/ 364 w 794"/>
                  <a:gd name="T91" fmla="*/ 535 h 656"/>
                  <a:gd name="T92" fmla="*/ 406 w 794"/>
                  <a:gd name="T93" fmla="*/ 535 h 656"/>
                  <a:gd name="T94" fmla="*/ 400 w 794"/>
                  <a:gd name="T95" fmla="*/ 500 h 656"/>
                  <a:gd name="T96" fmla="*/ 385 w 794"/>
                  <a:gd name="T97" fmla="*/ 381 h 656"/>
                  <a:gd name="T98" fmla="*/ 374 w 794"/>
                  <a:gd name="T99" fmla="*/ 365 h 656"/>
                  <a:gd name="T100" fmla="*/ 275 w 794"/>
                  <a:gd name="T101" fmla="*/ 326 h 656"/>
                  <a:gd name="T102" fmla="*/ 254 w 794"/>
                  <a:gd name="T103" fmla="*/ 340 h 656"/>
                  <a:gd name="T104" fmla="*/ 246 w 794"/>
                  <a:gd name="T105" fmla="*/ 442 h 656"/>
                  <a:gd name="T106" fmla="*/ 223 w 794"/>
                  <a:gd name="T107" fmla="*/ 511 h 656"/>
                  <a:gd name="T108" fmla="*/ 154 w 794"/>
                  <a:gd name="T109" fmla="*/ 624 h 656"/>
                  <a:gd name="T110" fmla="*/ 123 w 794"/>
                  <a:gd name="T111" fmla="*/ 656 h 656"/>
                  <a:gd name="T112" fmla="*/ 101 w 794"/>
                  <a:gd name="T113" fmla="*/ 656 h 656"/>
                  <a:gd name="T114" fmla="*/ 138 w 794"/>
                  <a:gd name="T115" fmla="*/ 174 h 656"/>
                  <a:gd name="T116" fmla="*/ 129 w 794"/>
                  <a:gd name="T117" fmla="*/ 130 h 656"/>
                  <a:gd name="T118" fmla="*/ 102 w 794"/>
                  <a:gd name="T119" fmla="*/ 154 h 656"/>
                  <a:gd name="T120" fmla="*/ 138 w 794"/>
                  <a:gd name="T121" fmla="*/ 17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656">
                    <a:moveTo>
                      <a:pt x="101" y="656"/>
                    </a:moveTo>
                    <a:cubicBezTo>
                      <a:pt x="69" y="633"/>
                      <a:pt x="66" y="617"/>
                      <a:pt x="87" y="583"/>
                    </a:cubicBezTo>
                    <a:cubicBezTo>
                      <a:pt x="104" y="554"/>
                      <a:pt x="120" y="523"/>
                      <a:pt x="140" y="496"/>
                    </a:cubicBezTo>
                    <a:cubicBezTo>
                      <a:pt x="162" y="465"/>
                      <a:pt x="167" y="430"/>
                      <a:pt x="171" y="394"/>
                    </a:cubicBezTo>
                    <a:cubicBezTo>
                      <a:pt x="175" y="354"/>
                      <a:pt x="171" y="315"/>
                      <a:pt x="159" y="277"/>
                    </a:cubicBezTo>
                    <a:cubicBezTo>
                      <a:pt x="157" y="269"/>
                      <a:pt x="151" y="260"/>
                      <a:pt x="144" y="256"/>
                    </a:cubicBezTo>
                    <a:cubicBezTo>
                      <a:pt x="107" y="234"/>
                      <a:pt x="70" y="214"/>
                      <a:pt x="33" y="193"/>
                    </a:cubicBezTo>
                    <a:cubicBezTo>
                      <a:pt x="2" y="176"/>
                      <a:pt x="0" y="151"/>
                      <a:pt x="26" y="128"/>
                    </a:cubicBezTo>
                    <a:cubicBezTo>
                      <a:pt x="51" y="107"/>
                      <a:pt x="77" y="86"/>
                      <a:pt x="100" y="64"/>
                    </a:cubicBezTo>
                    <a:cubicBezTo>
                      <a:pt x="126" y="38"/>
                      <a:pt x="155" y="23"/>
                      <a:pt x="191" y="18"/>
                    </a:cubicBezTo>
                    <a:cubicBezTo>
                      <a:pt x="208" y="16"/>
                      <a:pt x="224" y="11"/>
                      <a:pt x="241" y="8"/>
                    </a:cubicBezTo>
                    <a:cubicBezTo>
                      <a:pt x="278" y="0"/>
                      <a:pt x="302" y="15"/>
                      <a:pt x="310" y="52"/>
                    </a:cubicBezTo>
                    <a:cubicBezTo>
                      <a:pt x="314" y="69"/>
                      <a:pt x="317" y="86"/>
                      <a:pt x="322" y="107"/>
                    </a:cubicBezTo>
                    <a:cubicBezTo>
                      <a:pt x="289" y="93"/>
                      <a:pt x="260" y="81"/>
                      <a:pt x="231" y="68"/>
                    </a:cubicBezTo>
                    <a:cubicBezTo>
                      <a:pt x="231" y="69"/>
                      <a:pt x="230" y="70"/>
                      <a:pt x="230" y="71"/>
                    </a:cubicBezTo>
                    <a:cubicBezTo>
                      <a:pt x="259" y="94"/>
                      <a:pt x="288" y="118"/>
                      <a:pt x="318" y="140"/>
                    </a:cubicBezTo>
                    <a:cubicBezTo>
                      <a:pt x="322" y="143"/>
                      <a:pt x="331" y="141"/>
                      <a:pt x="336" y="139"/>
                    </a:cubicBezTo>
                    <a:cubicBezTo>
                      <a:pt x="368" y="129"/>
                      <a:pt x="399" y="119"/>
                      <a:pt x="431" y="108"/>
                    </a:cubicBezTo>
                    <a:cubicBezTo>
                      <a:pt x="454" y="101"/>
                      <a:pt x="472" y="109"/>
                      <a:pt x="479" y="128"/>
                    </a:cubicBezTo>
                    <a:cubicBezTo>
                      <a:pt x="486" y="147"/>
                      <a:pt x="476" y="165"/>
                      <a:pt x="453" y="173"/>
                    </a:cubicBezTo>
                    <a:cubicBezTo>
                      <a:pt x="413" y="186"/>
                      <a:pt x="373" y="199"/>
                      <a:pt x="333" y="213"/>
                    </a:cubicBezTo>
                    <a:cubicBezTo>
                      <a:pt x="317" y="218"/>
                      <a:pt x="303" y="216"/>
                      <a:pt x="289" y="205"/>
                    </a:cubicBezTo>
                    <a:cubicBezTo>
                      <a:pt x="258" y="180"/>
                      <a:pt x="226" y="155"/>
                      <a:pt x="192" y="133"/>
                    </a:cubicBezTo>
                    <a:cubicBezTo>
                      <a:pt x="202" y="147"/>
                      <a:pt x="213" y="160"/>
                      <a:pt x="223" y="173"/>
                    </a:cubicBezTo>
                    <a:cubicBezTo>
                      <a:pt x="235" y="188"/>
                      <a:pt x="248" y="203"/>
                      <a:pt x="259" y="219"/>
                    </a:cubicBezTo>
                    <a:cubicBezTo>
                      <a:pt x="281" y="248"/>
                      <a:pt x="308" y="257"/>
                      <a:pt x="342" y="245"/>
                    </a:cubicBezTo>
                    <a:cubicBezTo>
                      <a:pt x="345" y="244"/>
                      <a:pt x="347" y="244"/>
                      <a:pt x="352" y="244"/>
                    </a:cubicBezTo>
                    <a:cubicBezTo>
                      <a:pt x="347" y="275"/>
                      <a:pt x="371" y="278"/>
                      <a:pt x="391" y="286"/>
                    </a:cubicBezTo>
                    <a:cubicBezTo>
                      <a:pt x="405" y="291"/>
                      <a:pt x="419" y="297"/>
                      <a:pt x="433" y="302"/>
                    </a:cubicBezTo>
                    <a:cubicBezTo>
                      <a:pt x="451" y="309"/>
                      <a:pt x="460" y="322"/>
                      <a:pt x="462" y="341"/>
                    </a:cubicBezTo>
                    <a:cubicBezTo>
                      <a:pt x="467" y="392"/>
                      <a:pt x="474" y="444"/>
                      <a:pt x="479" y="496"/>
                    </a:cubicBezTo>
                    <a:cubicBezTo>
                      <a:pt x="480" y="508"/>
                      <a:pt x="477" y="521"/>
                      <a:pt x="475" y="534"/>
                    </a:cubicBezTo>
                    <a:cubicBezTo>
                      <a:pt x="486" y="534"/>
                      <a:pt x="497" y="534"/>
                      <a:pt x="512" y="534"/>
                    </a:cubicBezTo>
                    <a:cubicBezTo>
                      <a:pt x="512" y="511"/>
                      <a:pt x="512" y="487"/>
                      <a:pt x="512" y="464"/>
                    </a:cubicBezTo>
                    <a:cubicBezTo>
                      <a:pt x="512" y="456"/>
                      <a:pt x="512" y="448"/>
                      <a:pt x="512" y="440"/>
                    </a:cubicBezTo>
                    <a:cubicBezTo>
                      <a:pt x="513" y="422"/>
                      <a:pt x="520" y="415"/>
                      <a:pt x="538" y="415"/>
                    </a:cubicBezTo>
                    <a:cubicBezTo>
                      <a:pt x="575" y="415"/>
                      <a:pt x="612" y="415"/>
                      <a:pt x="651" y="415"/>
                    </a:cubicBezTo>
                    <a:cubicBezTo>
                      <a:pt x="651" y="386"/>
                      <a:pt x="651" y="358"/>
                      <a:pt x="651" y="331"/>
                    </a:cubicBezTo>
                    <a:cubicBezTo>
                      <a:pt x="651" y="301"/>
                      <a:pt x="658" y="295"/>
                      <a:pt x="688" y="295"/>
                    </a:cubicBezTo>
                    <a:cubicBezTo>
                      <a:pt x="722" y="295"/>
                      <a:pt x="757" y="295"/>
                      <a:pt x="793" y="295"/>
                    </a:cubicBezTo>
                    <a:cubicBezTo>
                      <a:pt x="793" y="300"/>
                      <a:pt x="794" y="304"/>
                      <a:pt x="794" y="308"/>
                    </a:cubicBezTo>
                    <a:cubicBezTo>
                      <a:pt x="794" y="420"/>
                      <a:pt x="794" y="533"/>
                      <a:pt x="794" y="645"/>
                    </a:cubicBezTo>
                    <a:cubicBezTo>
                      <a:pt x="794" y="648"/>
                      <a:pt x="794" y="652"/>
                      <a:pt x="793" y="656"/>
                    </a:cubicBezTo>
                    <a:cubicBezTo>
                      <a:pt x="643" y="656"/>
                      <a:pt x="492" y="656"/>
                      <a:pt x="341" y="656"/>
                    </a:cubicBezTo>
                    <a:cubicBezTo>
                      <a:pt x="341" y="623"/>
                      <a:pt x="341" y="590"/>
                      <a:pt x="341" y="557"/>
                    </a:cubicBezTo>
                    <a:cubicBezTo>
                      <a:pt x="341" y="542"/>
                      <a:pt x="349" y="535"/>
                      <a:pt x="364" y="535"/>
                    </a:cubicBezTo>
                    <a:cubicBezTo>
                      <a:pt x="378" y="535"/>
                      <a:pt x="392" y="535"/>
                      <a:pt x="406" y="535"/>
                    </a:cubicBezTo>
                    <a:cubicBezTo>
                      <a:pt x="404" y="522"/>
                      <a:pt x="401" y="511"/>
                      <a:pt x="400" y="500"/>
                    </a:cubicBezTo>
                    <a:cubicBezTo>
                      <a:pt x="395" y="460"/>
                      <a:pt x="391" y="420"/>
                      <a:pt x="385" y="381"/>
                    </a:cubicBezTo>
                    <a:cubicBezTo>
                      <a:pt x="384" y="375"/>
                      <a:pt x="379" y="367"/>
                      <a:pt x="374" y="365"/>
                    </a:cubicBezTo>
                    <a:cubicBezTo>
                      <a:pt x="342" y="351"/>
                      <a:pt x="308" y="339"/>
                      <a:pt x="275" y="326"/>
                    </a:cubicBezTo>
                    <a:cubicBezTo>
                      <a:pt x="261" y="321"/>
                      <a:pt x="255" y="324"/>
                      <a:pt x="254" y="340"/>
                    </a:cubicBezTo>
                    <a:cubicBezTo>
                      <a:pt x="252" y="374"/>
                      <a:pt x="248" y="408"/>
                      <a:pt x="246" y="442"/>
                    </a:cubicBezTo>
                    <a:cubicBezTo>
                      <a:pt x="245" y="467"/>
                      <a:pt x="237" y="490"/>
                      <a:pt x="223" y="511"/>
                    </a:cubicBezTo>
                    <a:cubicBezTo>
                      <a:pt x="199" y="548"/>
                      <a:pt x="178" y="587"/>
                      <a:pt x="154" y="624"/>
                    </a:cubicBezTo>
                    <a:cubicBezTo>
                      <a:pt x="146" y="637"/>
                      <a:pt x="133" y="645"/>
                      <a:pt x="123" y="656"/>
                    </a:cubicBezTo>
                    <a:cubicBezTo>
                      <a:pt x="116" y="656"/>
                      <a:pt x="108" y="656"/>
                      <a:pt x="101" y="656"/>
                    </a:cubicBezTo>
                    <a:close/>
                    <a:moveTo>
                      <a:pt x="138" y="174"/>
                    </a:moveTo>
                    <a:cubicBezTo>
                      <a:pt x="135" y="158"/>
                      <a:pt x="132" y="145"/>
                      <a:pt x="129" y="130"/>
                    </a:cubicBezTo>
                    <a:cubicBezTo>
                      <a:pt x="119" y="139"/>
                      <a:pt x="111" y="146"/>
                      <a:pt x="102" y="154"/>
                    </a:cubicBezTo>
                    <a:cubicBezTo>
                      <a:pt x="115" y="161"/>
                      <a:pt x="125" y="166"/>
                      <a:pt x="138" y="1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 name="Freeform 14">
                <a:extLst>
                  <a:ext uri="{FF2B5EF4-FFF2-40B4-BE49-F238E27FC236}">
                    <a16:creationId xmlns:a16="http://schemas.microsoft.com/office/drawing/2014/main" xmlns="" id="{AA9E8D99-6646-4EEC-8135-1A67669978FB}"/>
                  </a:ext>
                </a:extLst>
              </p:cNvPr>
              <p:cNvSpPr>
                <a:spLocks/>
              </p:cNvSpPr>
              <p:nvPr/>
            </p:nvSpPr>
            <p:spPr bwMode="auto">
              <a:xfrm>
                <a:off x="3463" y="1210"/>
                <a:ext cx="124" cy="120"/>
              </a:xfrm>
              <a:custGeom>
                <a:avLst/>
                <a:gdLst>
                  <a:gd name="T0" fmla="*/ 99 w 166"/>
                  <a:gd name="T1" fmla="*/ 0 h 160"/>
                  <a:gd name="T2" fmla="*/ 158 w 166"/>
                  <a:gd name="T3" fmla="*/ 60 h 160"/>
                  <a:gd name="T4" fmla="*/ 107 w 166"/>
                  <a:gd name="T5" fmla="*/ 148 h 160"/>
                  <a:gd name="T6" fmla="*/ 13 w 166"/>
                  <a:gd name="T7" fmla="*/ 100 h 160"/>
                  <a:gd name="T8" fmla="*/ 56 w 166"/>
                  <a:gd name="T9" fmla="*/ 6 h 160"/>
                  <a:gd name="T10" fmla="*/ 70 w 166"/>
                  <a:gd name="T11" fmla="*/ 0 h 160"/>
                  <a:gd name="T12" fmla="*/ 99 w 166"/>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66" h="160">
                    <a:moveTo>
                      <a:pt x="99" y="0"/>
                    </a:moveTo>
                    <a:cubicBezTo>
                      <a:pt x="128" y="10"/>
                      <a:pt x="151" y="27"/>
                      <a:pt x="158" y="60"/>
                    </a:cubicBezTo>
                    <a:cubicBezTo>
                      <a:pt x="166" y="99"/>
                      <a:pt x="144" y="138"/>
                      <a:pt x="107" y="148"/>
                    </a:cubicBezTo>
                    <a:cubicBezTo>
                      <a:pt x="68" y="160"/>
                      <a:pt x="25" y="138"/>
                      <a:pt x="13" y="100"/>
                    </a:cubicBezTo>
                    <a:cubicBezTo>
                      <a:pt x="0" y="62"/>
                      <a:pt x="18" y="22"/>
                      <a:pt x="56" y="6"/>
                    </a:cubicBezTo>
                    <a:cubicBezTo>
                      <a:pt x="61" y="4"/>
                      <a:pt x="65" y="2"/>
                      <a:pt x="70" y="0"/>
                    </a:cubicBezTo>
                    <a:cubicBezTo>
                      <a:pt x="80" y="0"/>
                      <a:pt x="90" y="0"/>
                      <a:pt x="9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 name="Freeform 15">
                <a:extLst>
                  <a:ext uri="{FF2B5EF4-FFF2-40B4-BE49-F238E27FC236}">
                    <a16:creationId xmlns:a16="http://schemas.microsoft.com/office/drawing/2014/main" xmlns="" id="{764367FE-1144-442C-AD62-8B4D0876535A}"/>
                  </a:ext>
                </a:extLst>
              </p:cNvPr>
              <p:cNvSpPr>
                <a:spLocks/>
              </p:cNvSpPr>
              <p:nvPr/>
            </p:nvSpPr>
            <p:spPr bwMode="auto">
              <a:xfrm>
                <a:off x="3456" y="1430"/>
                <a:ext cx="27" cy="33"/>
              </a:xfrm>
              <a:custGeom>
                <a:avLst/>
                <a:gdLst>
                  <a:gd name="T0" fmla="*/ 36 w 36"/>
                  <a:gd name="T1" fmla="*/ 44 h 44"/>
                  <a:gd name="T2" fmla="*/ 0 w 36"/>
                  <a:gd name="T3" fmla="*/ 24 h 44"/>
                  <a:gd name="T4" fmla="*/ 27 w 36"/>
                  <a:gd name="T5" fmla="*/ 0 h 44"/>
                  <a:gd name="T6" fmla="*/ 36 w 36"/>
                  <a:gd name="T7" fmla="*/ 44 h 44"/>
                </a:gdLst>
                <a:ahLst/>
                <a:cxnLst>
                  <a:cxn ang="0">
                    <a:pos x="T0" y="T1"/>
                  </a:cxn>
                  <a:cxn ang="0">
                    <a:pos x="T2" y="T3"/>
                  </a:cxn>
                  <a:cxn ang="0">
                    <a:pos x="T4" y="T5"/>
                  </a:cxn>
                  <a:cxn ang="0">
                    <a:pos x="T6" y="T7"/>
                  </a:cxn>
                </a:cxnLst>
                <a:rect l="0" t="0" r="r" b="b"/>
                <a:pathLst>
                  <a:path w="36" h="44">
                    <a:moveTo>
                      <a:pt x="36" y="44"/>
                    </a:moveTo>
                    <a:cubicBezTo>
                      <a:pt x="23" y="36"/>
                      <a:pt x="13" y="31"/>
                      <a:pt x="0" y="24"/>
                    </a:cubicBezTo>
                    <a:cubicBezTo>
                      <a:pt x="9" y="16"/>
                      <a:pt x="17" y="9"/>
                      <a:pt x="27" y="0"/>
                    </a:cubicBezTo>
                    <a:cubicBezTo>
                      <a:pt x="30" y="15"/>
                      <a:pt x="33" y="28"/>
                      <a:pt x="36"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26" name="Oval 25">
              <a:extLst>
                <a:ext uri="{FF2B5EF4-FFF2-40B4-BE49-F238E27FC236}">
                  <a16:creationId xmlns:a16="http://schemas.microsoft.com/office/drawing/2014/main" xmlns="" id="{24A1C454-2127-43D8-ADBA-15D247189F78}"/>
                </a:ext>
              </a:extLst>
            </p:cNvPr>
            <p:cNvSpPr/>
            <p:nvPr/>
          </p:nvSpPr>
          <p:spPr>
            <a:xfrm>
              <a:off x="6359078" y="2463918"/>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a:extLst>
              <a:ext uri="{FF2B5EF4-FFF2-40B4-BE49-F238E27FC236}">
                <a16:creationId xmlns:a16="http://schemas.microsoft.com/office/drawing/2014/main" xmlns="" id="{E833387D-BF84-4222-8C90-009578335DA4}"/>
              </a:ext>
            </a:extLst>
          </p:cNvPr>
          <p:cNvGrpSpPr/>
          <p:nvPr/>
        </p:nvGrpSpPr>
        <p:grpSpPr>
          <a:xfrm>
            <a:off x="10160406" y="1423956"/>
            <a:ext cx="1314995" cy="1314995"/>
            <a:chOff x="10160406" y="1654610"/>
            <a:chExt cx="1314995" cy="1314995"/>
          </a:xfrm>
        </p:grpSpPr>
        <p:sp>
          <p:nvSpPr>
            <p:cNvPr id="30" name="Oval 29">
              <a:extLst>
                <a:ext uri="{FF2B5EF4-FFF2-40B4-BE49-F238E27FC236}">
                  <a16:creationId xmlns:a16="http://schemas.microsoft.com/office/drawing/2014/main" xmlns="" id="{82BAAA47-4C9C-494E-B1DA-D6B7B5D9E765}"/>
                </a:ext>
              </a:extLst>
            </p:cNvPr>
            <p:cNvSpPr/>
            <p:nvPr/>
          </p:nvSpPr>
          <p:spPr>
            <a:xfrm>
              <a:off x="10160406" y="1654610"/>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 name="Group 4">
              <a:extLst>
                <a:ext uri="{FF2B5EF4-FFF2-40B4-BE49-F238E27FC236}">
                  <a16:creationId xmlns:a16="http://schemas.microsoft.com/office/drawing/2014/main" xmlns="" id="{09B8106E-53C7-430F-8F84-61F53F0BDBA8}"/>
                </a:ext>
              </a:extLst>
            </p:cNvPr>
            <p:cNvGrpSpPr>
              <a:grpSpLocks noChangeAspect="1"/>
            </p:cNvGrpSpPr>
            <p:nvPr/>
          </p:nvGrpSpPr>
          <p:grpSpPr bwMode="auto">
            <a:xfrm>
              <a:off x="10567988" y="1904876"/>
              <a:ext cx="509587" cy="931023"/>
              <a:chOff x="1515" y="1903"/>
              <a:chExt cx="1029" cy="1880"/>
            </a:xfrm>
          </p:grpSpPr>
          <p:sp>
            <p:nvSpPr>
              <p:cNvPr id="31" name="Freeform 5">
                <a:extLst>
                  <a:ext uri="{FF2B5EF4-FFF2-40B4-BE49-F238E27FC236}">
                    <a16:creationId xmlns:a16="http://schemas.microsoft.com/office/drawing/2014/main" xmlns="" id="{54CFF598-645D-4D76-8DF0-4264850186D5}"/>
                  </a:ext>
                </a:extLst>
              </p:cNvPr>
              <p:cNvSpPr>
                <a:spLocks/>
              </p:cNvSpPr>
              <p:nvPr/>
            </p:nvSpPr>
            <p:spPr bwMode="auto">
              <a:xfrm>
                <a:off x="1515" y="1903"/>
                <a:ext cx="1029" cy="1880"/>
              </a:xfrm>
              <a:custGeom>
                <a:avLst/>
                <a:gdLst>
                  <a:gd name="T0" fmla="*/ 204 w 383"/>
                  <a:gd name="T1" fmla="*/ 470 h 702"/>
                  <a:gd name="T2" fmla="*/ 179 w 383"/>
                  <a:gd name="T3" fmla="*/ 470 h 702"/>
                  <a:gd name="T4" fmla="*/ 179 w 383"/>
                  <a:gd name="T5" fmla="*/ 480 h 702"/>
                  <a:gd name="T6" fmla="*/ 179 w 383"/>
                  <a:gd name="T7" fmla="*/ 656 h 702"/>
                  <a:gd name="T8" fmla="*/ 159 w 383"/>
                  <a:gd name="T9" fmla="*/ 691 h 702"/>
                  <a:gd name="T10" fmla="*/ 120 w 383"/>
                  <a:gd name="T11" fmla="*/ 689 h 702"/>
                  <a:gd name="T12" fmla="*/ 103 w 383"/>
                  <a:gd name="T13" fmla="*/ 657 h 702"/>
                  <a:gd name="T14" fmla="*/ 103 w 383"/>
                  <a:gd name="T15" fmla="*/ 386 h 702"/>
                  <a:gd name="T16" fmla="*/ 104 w 383"/>
                  <a:gd name="T17" fmla="*/ 242 h 702"/>
                  <a:gd name="T18" fmla="*/ 99 w 383"/>
                  <a:gd name="T19" fmla="*/ 231 h 702"/>
                  <a:gd name="T20" fmla="*/ 6 w 383"/>
                  <a:gd name="T21" fmla="*/ 69 h 702"/>
                  <a:gd name="T22" fmla="*/ 0 w 383"/>
                  <a:gd name="T23" fmla="*/ 28 h 702"/>
                  <a:gd name="T24" fmla="*/ 27 w 383"/>
                  <a:gd name="T25" fmla="*/ 1 h 702"/>
                  <a:gd name="T26" fmla="*/ 56 w 383"/>
                  <a:gd name="T27" fmla="*/ 26 h 702"/>
                  <a:gd name="T28" fmla="*/ 114 w 383"/>
                  <a:gd name="T29" fmla="*/ 163 h 702"/>
                  <a:gd name="T30" fmla="*/ 146 w 383"/>
                  <a:gd name="T31" fmla="*/ 213 h 702"/>
                  <a:gd name="T32" fmla="*/ 176 w 383"/>
                  <a:gd name="T33" fmla="*/ 274 h 702"/>
                  <a:gd name="T34" fmla="*/ 176 w 383"/>
                  <a:gd name="T35" fmla="*/ 282 h 702"/>
                  <a:gd name="T36" fmla="*/ 179 w 383"/>
                  <a:gd name="T37" fmla="*/ 310 h 702"/>
                  <a:gd name="T38" fmla="*/ 205 w 383"/>
                  <a:gd name="T39" fmla="*/ 308 h 702"/>
                  <a:gd name="T40" fmla="*/ 205 w 383"/>
                  <a:gd name="T41" fmla="*/ 281 h 702"/>
                  <a:gd name="T42" fmla="*/ 202 w 383"/>
                  <a:gd name="T43" fmla="*/ 278 h 702"/>
                  <a:gd name="T44" fmla="*/ 239 w 383"/>
                  <a:gd name="T45" fmla="*/ 189 h 702"/>
                  <a:gd name="T46" fmla="*/ 242 w 383"/>
                  <a:gd name="T47" fmla="*/ 186 h 702"/>
                  <a:gd name="T48" fmla="*/ 254 w 383"/>
                  <a:gd name="T49" fmla="*/ 177 h 702"/>
                  <a:gd name="T50" fmla="*/ 285 w 383"/>
                  <a:gd name="T51" fmla="*/ 137 h 702"/>
                  <a:gd name="T52" fmla="*/ 325 w 383"/>
                  <a:gd name="T53" fmla="*/ 36 h 702"/>
                  <a:gd name="T54" fmla="*/ 325 w 383"/>
                  <a:gd name="T55" fmla="*/ 28 h 702"/>
                  <a:gd name="T56" fmla="*/ 355 w 383"/>
                  <a:gd name="T57" fmla="*/ 1 h 702"/>
                  <a:gd name="T58" fmla="*/ 382 w 383"/>
                  <a:gd name="T59" fmla="*/ 30 h 702"/>
                  <a:gd name="T60" fmla="*/ 344 w 383"/>
                  <a:gd name="T61" fmla="*/ 153 h 702"/>
                  <a:gd name="T62" fmla="*/ 294 w 383"/>
                  <a:gd name="T63" fmla="*/ 220 h 702"/>
                  <a:gd name="T64" fmla="*/ 293 w 383"/>
                  <a:gd name="T65" fmla="*/ 221 h 702"/>
                  <a:gd name="T66" fmla="*/ 280 w 383"/>
                  <a:gd name="T67" fmla="*/ 253 h 702"/>
                  <a:gd name="T68" fmla="*/ 280 w 383"/>
                  <a:gd name="T69" fmla="*/ 654 h 702"/>
                  <a:gd name="T70" fmla="*/ 254 w 383"/>
                  <a:gd name="T71" fmla="*/ 693 h 702"/>
                  <a:gd name="T72" fmla="*/ 205 w 383"/>
                  <a:gd name="T73" fmla="*/ 657 h 702"/>
                  <a:gd name="T74" fmla="*/ 204 w 383"/>
                  <a:gd name="T75" fmla="*/ 481 h 702"/>
                  <a:gd name="T76" fmla="*/ 204 w 383"/>
                  <a:gd name="T77" fmla="*/ 47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 h="702">
                    <a:moveTo>
                      <a:pt x="204" y="470"/>
                    </a:moveTo>
                    <a:cubicBezTo>
                      <a:pt x="196" y="470"/>
                      <a:pt x="188" y="470"/>
                      <a:pt x="179" y="470"/>
                    </a:cubicBezTo>
                    <a:cubicBezTo>
                      <a:pt x="179" y="474"/>
                      <a:pt x="179" y="477"/>
                      <a:pt x="179" y="480"/>
                    </a:cubicBezTo>
                    <a:cubicBezTo>
                      <a:pt x="179" y="538"/>
                      <a:pt x="179" y="597"/>
                      <a:pt x="179" y="656"/>
                    </a:cubicBezTo>
                    <a:cubicBezTo>
                      <a:pt x="179" y="671"/>
                      <a:pt x="173" y="683"/>
                      <a:pt x="159" y="691"/>
                    </a:cubicBezTo>
                    <a:cubicBezTo>
                      <a:pt x="146" y="698"/>
                      <a:pt x="133" y="697"/>
                      <a:pt x="120" y="689"/>
                    </a:cubicBezTo>
                    <a:cubicBezTo>
                      <a:pt x="109" y="681"/>
                      <a:pt x="103" y="670"/>
                      <a:pt x="103" y="657"/>
                    </a:cubicBezTo>
                    <a:cubicBezTo>
                      <a:pt x="104" y="567"/>
                      <a:pt x="103" y="476"/>
                      <a:pt x="103" y="386"/>
                    </a:cubicBezTo>
                    <a:cubicBezTo>
                      <a:pt x="103" y="338"/>
                      <a:pt x="103" y="290"/>
                      <a:pt x="104" y="242"/>
                    </a:cubicBezTo>
                    <a:cubicBezTo>
                      <a:pt x="104" y="237"/>
                      <a:pt x="102" y="234"/>
                      <a:pt x="99" y="231"/>
                    </a:cubicBezTo>
                    <a:cubicBezTo>
                      <a:pt x="52" y="186"/>
                      <a:pt x="20" y="132"/>
                      <a:pt x="6" y="69"/>
                    </a:cubicBezTo>
                    <a:cubicBezTo>
                      <a:pt x="3" y="55"/>
                      <a:pt x="1" y="41"/>
                      <a:pt x="0" y="28"/>
                    </a:cubicBezTo>
                    <a:cubicBezTo>
                      <a:pt x="0" y="13"/>
                      <a:pt x="13" y="1"/>
                      <a:pt x="27" y="1"/>
                    </a:cubicBezTo>
                    <a:cubicBezTo>
                      <a:pt x="43" y="0"/>
                      <a:pt x="55" y="11"/>
                      <a:pt x="56" y="26"/>
                    </a:cubicBezTo>
                    <a:cubicBezTo>
                      <a:pt x="61" y="78"/>
                      <a:pt x="81" y="123"/>
                      <a:pt x="114" y="163"/>
                    </a:cubicBezTo>
                    <a:cubicBezTo>
                      <a:pt x="127" y="178"/>
                      <a:pt x="137" y="195"/>
                      <a:pt x="146" y="213"/>
                    </a:cubicBezTo>
                    <a:cubicBezTo>
                      <a:pt x="156" y="234"/>
                      <a:pt x="166" y="254"/>
                      <a:pt x="176" y="274"/>
                    </a:cubicBezTo>
                    <a:cubicBezTo>
                      <a:pt x="177" y="276"/>
                      <a:pt x="177" y="280"/>
                      <a:pt x="176" y="282"/>
                    </a:cubicBezTo>
                    <a:cubicBezTo>
                      <a:pt x="170" y="292"/>
                      <a:pt x="171" y="303"/>
                      <a:pt x="179" y="310"/>
                    </a:cubicBezTo>
                    <a:cubicBezTo>
                      <a:pt x="186" y="316"/>
                      <a:pt x="198" y="315"/>
                      <a:pt x="205" y="308"/>
                    </a:cubicBezTo>
                    <a:cubicBezTo>
                      <a:pt x="212" y="301"/>
                      <a:pt x="212" y="290"/>
                      <a:pt x="205" y="281"/>
                    </a:cubicBezTo>
                    <a:cubicBezTo>
                      <a:pt x="204" y="280"/>
                      <a:pt x="203" y="279"/>
                      <a:pt x="202" y="278"/>
                    </a:cubicBezTo>
                    <a:cubicBezTo>
                      <a:pt x="215" y="248"/>
                      <a:pt x="227" y="219"/>
                      <a:pt x="239" y="189"/>
                    </a:cubicBezTo>
                    <a:cubicBezTo>
                      <a:pt x="240" y="188"/>
                      <a:pt x="241" y="186"/>
                      <a:pt x="242" y="186"/>
                    </a:cubicBezTo>
                    <a:cubicBezTo>
                      <a:pt x="249" y="187"/>
                      <a:pt x="251" y="181"/>
                      <a:pt x="254" y="177"/>
                    </a:cubicBezTo>
                    <a:cubicBezTo>
                      <a:pt x="265" y="164"/>
                      <a:pt x="275" y="151"/>
                      <a:pt x="285" y="137"/>
                    </a:cubicBezTo>
                    <a:cubicBezTo>
                      <a:pt x="308" y="107"/>
                      <a:pt x="319" y="73"/>
                      <a:pt x="325" y="36"/>
                    </a:cubicBezTo>
                    <a:cubicBezTo>
                      <a:pt x="325" y="34"/>
                      <a:pt x="325" y="31"/>
                      <a:pt x="325" y="28"/>
                    </a:cubicBezTo>
                    <a:cubicBezTo>
                      <a:pt x="326" y="11"/>
                      <a:pt x="338" y="0"/>
                      <a:pt x="355" y="1"/>
                    </a:cubicBezTo>
                    <a:cubicBezTo>
                      <a:pt x="371" y="1"/>
                      <a:pt x="383" y="14"/>
                      <a:pt x="382" y="30"/>
                    </a:cubicBezTo>
                    <a:cubicBezTo>
                      <a:pt x="380" y="74"/>
                      <a:pt x="365" y="114"/>
                      <a:pt x="344" y="153"/>
                    </a:cubicBezTo>
                    <a:cubicBezTo>
                      <a:pt x="331" y="177"/>
                      <a:pt x="314" y="200"/>
                      <a:pt x="294" y="220"/>
                    </a:cubicBezTo>
                    <a:cubicBezTo>
                      <a:pt x="294" y="220"/>
                      <a:pt x="293" y="221"/>
                      <a:pt x="293" y="221"/>
                    </a:cubicBezTo>
                    <a:cubicBezTo>
                      <a:pt x="280" y="228"/>
                      <a:pt x="280" y="240"/>
                      <a:pt x="280" y="253"/>
                    </a:cubicBezTo>
                    <a:cubicBezTo>
                      <a:pt x="280" y="386"/>
                      <a:pt x="280" y="520"/>
                      <a:pt x="280" y="654"/>
                    </a:cubicBezTo>
                    <a:cubicBezTo>
                      <a:pt x="280" y="674"/>
                      <a:pt x="271" y="688"/>
                      <a:pt x="254" y="693"/>
                    </a:cubicBezTo>
                    <a:cubicBezTo>
                      <a:pt x="229" y="702"/>
                      <a:pt x="205" y="684"/>
                      <a:pt x="205" y="657"/>
                    </a:cubicBezTo>
                    <a:cubicBezTo>
                      <a:pt x="204" y="598"/>
                      <a:pt x="204" y="540"/>
                      <a:pt x="204" y="481"/>
                    </a:cubicBezTo>
                    <a:cubicBezTo>
                      <a:pt x="204" y="478"/>
                      <a:pt x="204" y="475"/>
                      <a:pt x="204" y="4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2" name="Freeform 6">
                <a:extLst>
                  <a:ext uri="{FF2B5EF4-FFF2-40B4-BE49-F238E27FC236}">
                    <a16:creationId xmlns:a16="http://schemas.microsoft.com/office/drawing/2014/main" xmlns="" id="{32B603FF-483D-41C4-A5E8-032E89B1213B}"/>
                  </a:ext>
                </a:extLst>
              </p:cNvPr>
              <p:cNvSpPr>
                <a:spLocks/>
              </p:cNvSpPr>
              <p:nvPr/>
            </p:nvSpPr>
            <p:spPr bwMode="auto">
              <a:xfrm>
                <a:off x="1826" y="1973"/>
                <a:ext cx="412" cy="412"/>
              </a:xfrm>
              <a:custGeom>
                <a:avLst/>
                <a:gdLst>
                  <a:gd name="T0" fmla="*/ 0 w 153"/>
                  <a:gd name="T1" fmla="*/ 77 h 154"/>
                  <a:gd name="T2" fmla="*/ 76 w 153"/>
                  <a:gd name="T3" fmla="*/ 1 h 154"/>
                  <a:gd name="T4" fmla="*/ 152 w 153"/>
                  <a:gd name="T5" fmla="*/ 77 h 154"/>
                  <a:gd name="T6" fmla="*/ 76 w 153"/>
                  <a:gd name="T7" fmla="*/ 154 h 154"/>
                  <a:gd name="T8" fmla="*/ 0 w 153"/>
                  <a:gd name="T9" fmla="*/ 77 h 154"/>
                </a:gdLst>
                <a:ahLst/>
                <a:cxnLst>
                  <a:cxn ang="0">
                    <a:pos x="T0" y="T1"/>
                  </a:cxn>
                  <a:cxn ang="0">
                    <a:pos x="T2" y="T3"/>
                  </a:cxn>
                  <a:cxn ang="0">
                    <a:pos x="T4" y="T5"/>
                  </a:cxn>
                  <a:cxn ang="0">
                    <a:pos x="T6" y="T7"/>
                  </a:cxn>
                  <a:cxn ang="0">
                    <a:pos x="T8" y="T9"/>
                  </a:cxn>
                </a:cxnLst>
                <a:rect l="0" t="0" r="r" b="b"/>
                <a:pathLst>
                  <a:path w="153" h="154">
                    <a:moveTo>
                      <a:pt x="0" y="77"/>
                    </a:moveTo>
                    <a:cubicBezTo>
                      <a:pt x="0" y="35"/>
                      <a:pt x="34" y="1"/>
                      <a:pt x="76" y="1"/>
                    </a:cubicBezTo>
                    <a:cubicBezTo>
                      <a:pt x="118" y="0"/>
                      <a:pt x="153" y="35"/>
                      <a:pt x="152" y="77"/>
                    </a:cubicBezTo>
                    <a:cubicBezTo>
                      <a:pt x="152" y="120"/>
                      <a:pt x="118" y="154"/>
                      <a:pt x="76" y="154"/>
                    </a:cubicBezTo>
                    <a:cubicBezTo>
                      <a:pt x="34" y="153"/>
                      <a:pt x="0" y="119"/>
                      <a:pt x="0" y="7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3" name="Freeform 7">
                <a:extLst>
                  <a:ext uri="{FF2B5EF4-FFF2-40B4-BE49-F238E27FC236}">
                    <a16:creationId xmlns:a16="http://schemas.microsoft.com/office/drawing/2014/main" xmlns="" id="{384E697C-79E1-45A8-8D5B-68DBB1B741BE}"/>
                  </a:ext>
                </a:extLst>
              </p:cNvPr>
              <p:cNvSpPr>
                <a:spLocks/>
              </p:cNvSpPr>
              <p:nvPr/>
            </p:nvSpPr>
            <p:spPr bwMode="auto">
              <a:xfrm>
                <a:off x="1894" y="2399"/>
                <a:ext cx="247" cy="241"/>
              </a:xfrm>
              <a:custGeom>
                <a:avLst/>
                <a:gdLst>
                  <a:gd name="T0" fmla="*/ 0 w 92"/>
                  <a:gd name="T1" fmla="*/ 0 h 90"/>
                  <a:gd name="T2" fmla="*/ 92 w 92"/>
                  <a:gd name="T3" fmla="*/ 0 h 90"/>
                  <a:gd name="T4" fmla="*/ 65 w 92"/>
                  <a:gd name="T5" fmla="*/ 64 h 90"/>
                  <a:gd name="T6" fmla="*/ 55 w 92"/>
                  <a:gd name="T7" fmla="*/ 87 h 90"/>
                  <a:gd name="T8" fmla="*/ 50 w 92"/>
                  <a:gd name="T9" fmla="*/ 90 h 90"/>
                  <a:gd name="T10" fmla="*/ 43 w 92"/>
                  <a:gd name="T11" fmla="*/ 87 h 90"/>
                  <a:gd name="T12" fmla="*/ 0 w 9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2" h="90">
                    <a:moveTo>
                      <a:pt x="0" y="0"/>
                    </a:moveTo>
                    <a:cubicBezTo>
                      <a:pt x="31" y="0"/>
                      <a:pt x="61" y="0"/>
                      <a:pt x="92" y="0"/>
                    </a:cubicBezTo>
                    <a:cubicBezTo>
                      <a:pt x="83" y="22"/>
                      <a:pt x="74" y="43"/>
                      <a:pt x="65" y="64"/>
                    </a:cubicBezTo>
                    <a:cubicBezTo>
                      <a:pt x="62" y="72"/>
                      <a:pt x="59" y="79"/>
                      <a:pt x="55" y="87"/>
                    </a:cubicBezTo>
                    <a:cubicBezTo>
                      <a:pt x="55" y="88"/>
                      <a:pt x="52" y="90"/>
                      <a:pt x="50" y="90"/>
                    </a:cubicBezTo>
                    <a:cubicBezTo>
                      <a:pt x="48" y="90"/>
                      <a:pt x="44" y="89"/>
                      <a:pt x="43" y="87"/>
                    </a:cubicBezTo>
                    <a:cubicBezTo>
                      <a:pt x="29" y="59"/>
                      <a:pt x="15" y="3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14" name="Group 13">
            <a:extLst>
              <a:ext uri="{FF2B5EF4-FFF2-40B4-BE49-F238E27FC236}">
                <a16:creationId xmlns:a16="http://schemas.microsoft.com/office/drawing/2014/main" xmlns="" id="{D0EACE3C-D4F2-435C-8B32-2761E54FBE3F}"/>
              </a:ext>
            </a:extLst>
          </p:cNvPr>
          <p:cNvGrpSpPr/>
          <p:nvPr/>
        </p:nvGrpSpPr>
        <p:grpSpPr>
          <a:xfrm>
            <a:off x="4137584" y="1423956"/>
            <a:ext cx="1314995" cy="1314995"/>
            <a:chOff x="3700938" y="3761090"/>
            <a:chExt cx="1314995" cy="1314995"/>
          </a:xfrm>
        </p:grpSpPr>
        <p:grpSp>
          <p:nvGrpSpPr>
            <p:cNvPr id="15" name="Group 4">
              <a:extLst>
                <a:ext uri="{FF2B5EF4-FFF2-40B4-BE49-F238E27FC236}">
                  <a16:creationId xmlns:a16="http://schemas.microsoft.com/office/drawing/2014/main" xmlns="" id="{8E69F782-E621-4660-9BBD-E08F9DAFE4B5}"/>
                </a:ext>
              </a:extLst>
            </p:cNvPr>
            <p:cNvGrpSpPr>
              <a:grpSpLocks noChangeAspect="1"/>
            </p:cNvGrpSpPr>
            <p:nvPr/>
          </p:nvGrpSpPr>
          <p:grpSpPr bwMode="auto">
            <a:xfrm>
              <a:off x="4114394" y="3934723"/>
              <a:ext cx="478871" cy="965522"/>
              <a:chOff x="2719" y="1012"/>
              <a:chExt cx="554" cy="1117"/>
            </a:xfrm>
            <a:solidFill>
              <a:schemeClr val="tx1"/>
            </a:solidFill>
          </p:grpSpPr>
          <p:sp>
            <p:nvSpPr>
              <p:cNvPr id="19" name="Freeform 5">
                <a:extLst>
                  <a:ext uri="{FF2B5EF4-FFF2-40B4-BE49-F238E27FC236}">
                    <a16:creationId xmlns:a16="http://schemas.microsoft.com/office/drawing/2014/main" xmlns="" id="{A71D2E88-AF43-4838-8989-015601F3E52B}"/>
                  </a:ext>
                </a:extLst>
              </p:cNvPr>
              <p:cNvSpPr>
                <a:spLocks/>
              </p:cNvSpPr>
              <p:nvPr/>
            </p:nvSpPr>
            <p:spPr bwMode="auto">
              <a:xfrm>
                <a:off x="2905" y="1109"/>
                <a:ext cx="182" cy="180"/>
              </a:xfrm>
              <a:custGeom>
                <a:avLst/>
                <a:gdLst>
                  <a:gd name="T0" fmla="*/ 0 w 67"/>
                  <a:gd name="T1" fmla="*/ 34 h 67"/>
                  <a:gd name="T2" fmla="*/ 33 w 67"/>
                  <a:gd name="T3" fmla="*/ 0 h 67"/>
                  <a:gd name="T4" fmla="*/ 67 w 67"/>
                  <a:gd name="T5" fmla="*/ 34 h 67"/>
                  <a:gd name="T6" fmla="*/ 33 w 67"/>
                  <a:gd name="T7" fmla="*/ 67 h 67"/>
                  <a:gd name="T8" fmla="*/ 0 w 67"/>
                  <a:gd name="T9" fmla="*/ 34 h 67"/>
                </a:gdLst>
                <a:ahLst/>
                <a:cxnLst>
                  <a:cxn ang="0">
                    <a:pos x="T0" y="T1"/>
                  </a:cxn>
                  <a:cxn ang="0">
                    <a:pos x="T2" y="T3"/>
                  </a:cxn>
                  <a:cxn ang="0">
                    <a:pos x="T4" y="T5"/>
                  </a:cxn>
                  <a:cxn ang="0">
                    <a:pos x="T6" y="T7"/>
                  </a:cxn>
                  <a:cxn ang="0">
                    <a:pos x="T8" y="T9"/>
                  </a:cxn>
                </a:cxnLst>
                <a:rect l="0" t="0" r="r" b="b"/>
                <a:pathLst>
                  <a:path w="67" h="67">
                    <a:moveTo>
                      <a:pt x="0" y="34"/>
                    </a:moveTo>
                    <a:cubicBezTo>
                      <a:pt x="0" y="15"/>
                      <a:pt x="14" y="0"/>
                      <a:pt x="33" y="0"/>
                    </a:cubicBezTo>
                    <a:cubicBezTo>
                      <a:pt x="52" y="0"/>
                      <a:pt x="67" y="15"/>
                      <a:pt x="67" y="34"/>
                    </a:cubicBezTo>
                    <a:cubicBezTo>
                      <a:pt x="67" y="52"/>
                      <a:pt x="51" y="67"/>
                      <a:pt x="33" y="67"/>
                    </a:cubicBezTo>
                    <a:cubicBezTo>
                      <a:pt x="15" y="67"/>
                      <a:pt x="0" y="52"/>
                      <a:pt x="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 name="Freeform 6">
                <a:extLst>
                  <a:ext uri="{FF2B5EF4-FFF2-40B4-BE49-F238E27FC236}">
                    <a16:creationId xmlns:a16="http://schemas.microsoft.com/office/drawing/2014/main" xmlns="" id="{C4BAE851-943C-4606-B46B-340077C3F95A}"/>
                  </a:ext>
                </a:extLst>
              </p:cNvPr>
              <p:cNvSpPr>
                <a:spLocks/>
              </p:cNvSpPr>
              <p:nvPr/>
            </p:nvSpPr>
            <p:spPr bwMode="auto">
              <a:xfrm>
                <a:off x="2843" y="1012"/>
                <a:ext cx="79" cy="110"/>
              </a:xfrm>
              <a:custGeom>
                <a:avLst/>
                <a:gdLst>
                  <a:gd name="T0" fmla="*/ 5 w 29"/>
                  <a:gd name="T1" fmla="*/ 24 h 41"/>
                  <a:gd name="T2" fmla="*/ 13 w 29"/>
                  <a:gd name="T3" fmla="*/ 20 h 41"/>
                  <a:gd name="T4" fmla="*/ 0 w 29"/>
                  <a:gd name="T5" fmla="*/ 4 h 41"/>
                  <a:gd name="T6" fmla="*/ 9 w 29"/>
                  <a:gd name="T7" fmla="*/ 0 h 41"/>
                  <a:gd name="T8" fmla="*/ 25 w 29"/>
                  <a:gd name="T9" fmla="*/ 22 h 41"/>
                  <a:gd name="T10" fmla="*/ 19 w 29"/>
                  <a:gd name="T11" fmla="*/ 25 h 41"/>
                  <a:gd name="T12" fmla="*/ 29 w 29"/>
                  <a:gd name="T13" fmla="*/ 41 h 41"/>
                  <a:gd name="T14" fmla="*/ 29 w 29"/>
                  <a:gd name="T15" fmla="*/ 41 h 41"/>
                  <a:gd name="T16" fmla="*/ 5 w 29"/>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1">
                    <a:moveTo>
                      <a:pt x="5" y="24"/>
                    </a:moveTo>
                    <a:cubicBezTo>
                      <a:pt x="8" y="23"/>
                      <a:pt x="11" y="21"/>
                      <a:pt x="13" y="20"/>
                    </a:cubicBezTo>
                    <a:cubicBezTo>
                      <a:pt x="9" y="15"/>
                      <a:pt x="5" y="10"/>
                      <a:pt x="0" y="4"/>
                    </a:cubicBezTo>
                    <a:cubicBezTo>
                      <a:pt x="4" y="2"/>
                      <a:pt x="6" y="1"/>
                      <a:pt x="9" y="0"/>
                    </a:cubicBezTo>
                    <a:cubicBezTo>
                      <a:pt x="15" y="7"/>
                      <a:pt x="20" y="14"/>
                      <a:pt x="25" y="22"/>
                    </a:cubicBezTo>
                    <a:cubicBezTo>
                      <a:pt x="23" y="23"/>
                      <a:pt x="21" y="24"/>
                      <a:pt x="19" y="25"/>
                    </a:cubicBezTo>
                    <a:cubicBezTo>
                      <a:pt x="22" y="30"/>
                      <a:pt x="26" y="36"/>
                      <a:pt x="29" y="41"/>
                    </a:cubicBezTo>
                    <a:cubicBezTo>
                      <a:pt x="29" y="41"/>
                      <a:pt x="29" y="41"/>
                      <a:pt x="29" y="41"/>
                    </a:cubicBezTo>
                    <a:cubicBezTo>
                      <a:pt x="21" y="36"/>
                      <a:pt x="13" y="30"/>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 name="Freeform 7">
                <a:extLst>
                  <a:ext uri="{FF2B5EF4-FFF2-40B4-BE49-F238E27FC236}">
                    <a16:creationId xmlns:a16="http://schemas.microsoft.com/office/drawing/2014/main" xmlns="" id="{8EBA95CB-A970-49CE-B1E7-B57DED44565F}"/>
                  </a:ext>
                </a:extLst>
              </p:cNvPr>
              <p:cNvSpPr>
                <a:spLocks/>
              </p:cNvSpPr>
              <p:nvPr/>
            </p:nvSpPr>
            <p:spPr bwMode="auto">
              <a:xfrm>
                <a:off x="3073" y="1012"/>
                <a:ext cx="79" cy="110"/>
              </a:xfrm>
              <a:custGeom>
                <a:avLst/>
                <a:gdLst>
                  <a:gd name="T0" fmla="*/ 4 w 29"/>
                  <a:gd name="T1" fmla="*/ 22 h 41"/>
                  <a:gd name="T2" fmla="*/ 19 w 29"/>
                  <a:gd name="T3" fmla="*/ 0 h 41"/>
                  <a:gd name="T4" fmla="*/ 29 w 29"/>
                  <a:gd name="T5" fmla="*/ 4 h 41"/>
                  <a:gd name="T6" fmla="*/ 15 w 29"/>
                  <a:gd name="T7" fmla="*/ 20 h 41"/>
                  <a:gd name="T8" fmla="*/ 24 w 29"/>
                  <a:gd name="T9" fmla="*/ 24 h 41"/>
                  <a:gd name="T10" fmla="*/ 1 w 29"/>
                  <a:gd name="T11" fmla="*/ 41 h 41"/>
                  <a:gd name="T12" fmla="*/ 0 w 29"/>
                  <a:gd name="T13" fmla="*/ 41 h 41"/>
                  <a:gd name="T14" fmla="*/ 10 w 29"/>
                  <a:gd name="T15" fmla="*/ 25 h 41"/>
                  <a:gd name="T16" fmla="*/ 4 w 29"/>
                  <a:gd name="T17"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1">
                    <a:moveTo>
                      <a:pt x="4" y="22"/>
                    </a:moveTo>
                    <a:cubicBezTo>
                      <a:pt x="9" y="14"/>
                      <a:pt x="14" y="7"/>
                      <a:pt x="19" y="0"/>
                    </a:cubicBezTo>
                    <a:cubicBezTo>
                      <a:pt x="23" y="1"/>
                      <a:pt x="25" y="2"/>
                      <a:pt x="29" y="4"/>
                    </a:cubicBezTo>
                    <a:cubicBezTo>
                      <a:pt x="24" y="9"/>
                      <a:pt x="20" y="15"/>
                      <a:pt x="15" y="20"/>
                    </a:cubicBezTo>
                    <a:cubicBezTo>
                      <a:pt x="18" y="21"/>
                      <a:pt x="21" y="22"/>
                      <a:pt x="24" y="24"/>
                    </a:cubicBezTo>
                    <a:cubicBezTo>
                      <a:pt x="16" y="30"/>
                      <a:pt x="8" y="36"/>
                      <a:pt x="1" y="41"/>
                    </a:cubicBezTo>
                    <a:cubicBezTo>
                      <a:pt x="0" y="41"/>
                      <a:pt x="0" y="41"/>
                      <a:pt x="0" y="41"/>
                    </a:cubicBezTo>
                    <a:cubicBezTo>
                      <a:pt x="3" y="36"/>
                      <a:pt x="7" y="30"/>
                      <a:pt x="10" y="25"/>
                    </a:cubicBezTo>
                    <a:cubicBezTo>
                      <a:pt x="8" y="24"/>
                      <a:pt x="6" y="23"/>
                      <a:pt x="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 name="Freeform 8">
                <a:extLst>
                  <a:ext uri="{FF2B5EF4-FFF2-40B4-BE49-F238E27FC236}">
                    <a16:creationId xmlns:a16="http://schemas.microsoft.com/office/drawing/2014/main" xmlns="" id="{3D485C49-ED60-440C-B7A0-1BA080D156DB}"/>
                  </a:ext>
                </a:extLst>
              </p:cNvPr>
              <p:cNvSpPr>
                <a:spLocks noEditPoints="1"/>
              </p:cNvSpPr>
              <p:nvPr/>
            </p:nvSpPr>
            <p:spPr bwMode="auto">
              <a:xfrm>
                <a:off x="2719" y="1170"/>
                <a:ext cx="554" cy="959"/>
              </a:xfrm>
              <a:custGeom>
                <a:avLst/>
                <a:gdLst>
                  <a:gd name="T0" fmla="*/ 202 w 205"/>
                  <a:gd name="T1" fmla="*/ 78 h 357"/>
                  <a:gd name="T2" fmla="*/ 172 w 205"/>
                  <a:gd name="T3" fmla="*/ 11 h 357"/>
                  <a:gd name="T4" fmla="*/ 151 w 205"/>
                  <a:gd name="T5" fmla="*/ 4 h 357"/>
                  <a:gd name="T6" fmla="*/ 143 w 205"/>
                  <a:gd name="T7" fmla="*/ 24 h 357"/>
                  <a:gd name="T8" fmla="*/ 147 w 205"/>
                  <a:gd name="T9" fmla="*/ 33 h 357"/>
                  <a:gd name="T10" fmla="*/ 159 w 205"/>
                  <a:gd name="T11" fmla="*/ 59 h 357"/>
                  <a:gd name="T12" fmla="*/ 123 w 205"/>
                  <a:gd name="T13" fmla="*/ 49 h 357"/>
                  <a:gd name="T14" fmla="*/ 83 w 205"/>
                  <a:gd name="T15" fmla="*/ 49 h 357"/>
                  <a:gd name="T16" fmla="*/ 46 w 205"/>
                  <a:gd name="T17" fmla="*/ 59 h 357"/>
                  <a:gd name="T18" fmla="*/ 48 w 205"/>
                  <a:gd name="T19" fmla="*/ 55 h 357"/>
                  <a:gd name="T20" fmla="*/ 62 w 205"/>
                  <a:gd name="T21" fmla="*/ 25 h 357"/>
                  <a:gd name="T22" fmla="*/ 63 w 205"/>
                  <a:gd name="T23" fmla="*/ 16 h 357"/>
                  <a:gd name="T24" fmla="*/ 50 w 205"/>
                  <a:gd name="T25" fmla="*/ 2 h 357"/>
                  <a:gd name="T26" fmla="*/ 33 w 205"/>
                  <a:gd name="T27" fmla="*/ 12 h 357"/>
                  <a:gd name="T28" fmla="*/ 14 w 205"/>
                  <a:gd name="T29" fmla="*/ 54 h 357"/>
                  <a:gd name="T30" fmla="*/ 3 w 205"/>
                  <a:gd name="T31" fmla="*/ 78 h 357"/>
                  <a:gd name="T32" fmla="*/ 6 w 205"/>
                  <a:gd name="T33" fmla="*/ 95 h 357"/>
                  <a:gd name="T34" fmla="*/ 21 w 205"/>
                  <a:gd name="T35" fmla="*/ 99 h 357"/>
                  <a:gd name="T36" fmla="*/ 68 w 205"/>
                  <a:gd name="T37" fmla="*/ 86 h 357"/>
                  <a:gd name="T38" fmla="*/ 68 w 205"/>
                  <a:gd name="T39" fmla="*/ 91 h 357"/>
                  <a:gd name="T40" fmla="*/ 68 w 205"/>
                  <a:gd name="T41" fmla="*/ 186 h 357"/>
                  <a:gd name="T42" fmla="*/ 67 w 205"/>
                  <a:gd name="T43" fmla="*/ 194 h 357"/>
                  <a:gd name="T44" fmla="*/ 56 w 205"/>
                  <a:gd name="T45" fmla="*/ 233 h 357"/>
                  <a:gd name="T46" fmla="*/ 30 w 205"/>
                  <a:gd name="T47" fmla="*/ 325 h 357"/>
                  <a:gd name="T48" fmla="*/ 37 w 205"/>
                  <a:gd name="T49" fmla="*/ 349 h 357"/>
                  <a:gd name="T50" fmla="*/ 70 w 205"/>
                  <a:gd name="T51" fmla="*/ 336 h 357"/>
                  <a:gd name="T52" fmla="*/ 91 w 205"/>
                  <a:gd name="T53" fmla="*/ 255 h 357"/>
                  <a:gd name="T54" fmla="*/ 103 w 205"/>
                  <a:gd name="T55" fmla="*/ 212 h 357"/>
                  <a:gd name="T56" fmla="*/ 104 w 205"/>
                  <a:gd name="T57" fmla="*/ 216 h 357"/>
                  <a:gd name="T58" fmla="*/ 135 w 205"/>
                  <a:gd name="T59" fmla="*/ 335 h 357"/>
                  <a:gd name="T60" fmla="*/ 160 w 205"/>
                  <a:gd name="T61" fmla="*/ 349 h 357"/>
                  <a:gd name="T62" fmla="*/ 175 w 205"/>
                  <a:gd name="T63" fmla="*/ 324 h 357"/>
                  <a:gd name="T64" fmla="*/ 139 w 205"/>
                  <a:gd name="T65" fmla="*/ 201 h 357"/>
                  <a:gd name="T66" fmla="*/ 137 w 205"/>
                  <a:gd name="T67" fmla="*/ 187 h 357"/>
                  <a:gd name="T68" fmla="*/ 137 w 205"/>
                  <a:gd name="T69" fmla="*/ 91 h 357"/>
                  <a:gd name="T70" fmla="*/ 137 w 205"/>
                  <a:gd name="T71" fmla="*/ 86 h 357"/>
                  <a:gd name="T72" fmla="*/ 184 w 205"/>
                  <a:gd name="T73" fmla="*/ 99 h 357"/>
                  <a:gd name="T74" fmla="*/ 199 w 205"/>
                  <a:gd name="T75" fmla="*/ 95 h 357"/>
                  <a:gd name="T76" fmla="*/ 202 w 205"/>
                  <a:gd name="T77" fmla="*/ 78 h 357"/>
                  <a:gd name="T78" fmla="*/ 109 w 205"/>
                  <a:gd name="T79" fmla="*/ 52 h 357"/>
                  <a:gd name="T80" fmla="*/ 105 w 205"/>
                  <a:gd name="T81" fmla="*/ 63 h 357"/>
                  <a:gd name="T82" fmla="*/ 96 w 205"/>
                  <a:gd name="T83" fmla="*/ 52 h 357"/>
                  <a:gd name="T84" fmla="*/ 109 w 205"/>
                  <a:gd name="T85" fmla="*/ 52 h 357"/>
                  <a:gd name="T86" fmla="*/ 109 w 205"/>
                  <a:gd name="T87" fmla="*/ 140 h 357"/>
                  <a:gd name="T88" fmla="*/ 103 w 205"/>
                  <a:gd name="T89" fmla="*/ 147 h 357"/>
                  <a:gd name="T90" fmla="*/ 94 w 205"/>
                  <a:gd name="T91" fmla="*/ 138 h 357"/>
                  <a:gd name="T92" fmla="*/ 93 w 205"/>
                  <a:gd name="T93" fmla="*/ 135 h 357"/>
                  <a:gd name="T94" fmla="*/ 97 w 205"/>
                  <a:gd name="T95" fmla="*/ 68 h 357"/>
                  <a:gd name="T96" fmla="*/ 102 w 205"/>
                  <a:gd name="T97" fmla="*/ 64 h 357"/>
                  <a:gd name="T98" fmla="*/ 107 w 205"/>
                  <a:gd name="T99" fmla="*/ 64 h 357"/>
                  <a:gd name="T100" fmla="*/ 109 w 205"/>
                  <a:gd name="T101" fmla="*/ 85 h 357"/>
                  <a:gd name="T102" fmla="*/ 112 w 205"/>
                  <a:gd name="T103" fmla="*/ 132 h 357"/>
                  <a:gd name="T104" fmla="*/ 109 w 205"/>
                  <a:gd name="T105" fmla="*/ 1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357">
                    <a:moveTo>
                      <a:pt x="202" y="78"/>
                    </a:moveTo>
                    <a:cubicBezTo>
                      <a:pt x="192" y="56"/>
                      <a:pt x="182" y="33"/>
                      <a:pt x="172" y="11"/>
                    </a:cubicBezTo>
                    <a:cubicBezTo>
                      <a:pt x="168" y="3"/>
                      <a:pt x="159" y="0"/>
                      <a:pt x="151" y="4"/>
                    </a:cubicBezTo>
                    <a:cubicBezTo>
                      <a:pt x="143" y="7"/>
                      <a:pt x="140" y="16"/>
                      <a:pt x="143" y="24"/>
                    </a:cubicBezTo>
                    <a:cubicBezTo>
                      <a:pt x="144" y="27"/>
                      <a:pt x="146" y="30"/>
                      <a:pt x="147" y="33"/>
                    </a:cubicBezTo>
                    <a:cubicBezTo>
                      <a:pt x="151" y="42"/>
                      <a:pt x="155" y="50"/>
                      <a:pt x="159" y="59"/>
                    </a:cubicBezTo>
                    <a:cubicBezTo>
                      <a:pt x="146" y="56"/>
                      <a:pt x="135" y="53"/>
                      <a:pt x="123" y="49"/>
                    </a:cubicBezTo>
                    <a:cubicBezTo>
                      <a:pt x="109" y="45"/>
                      <a:pt x="96" y="45"/>
                      <a:pt x="83" y="49"/>
                    </a:cubicBezTo>
                    <a:cubicBezTo>
                      <a:pt x="71" y="52"/>
                      <a:pt x="59" y="56"/>
                      <a:pt x="46" y="59"/>
                    </a:cubicBezTo>
                    <a:cubicBezTo>
                      <a:pt x="47" y="57"/>
                      <a:pt x="48" y="56"/>
                      <a:pt x="48" y="55"/>
                    </a:cubicBezTo>
                    <a:cubicBezTo>
                      <a:pt x="53" y="45"/>
                      <a:pt x="57" y="35"/>
                      <a:pt x="62" y="25"/>
                    </a:cubicBezTo>
                    <a:cubicBezTo>
                      <a:pt x="63" y="23"/>
                      <a:pt x="64" y="19"/>
                      <a:pt x="63" y="16"/>
                    </a:cubicBezTo>
                    <a:cubicBezTo>
                      <a:pt x="62" y="9"/>
                      <a:pt x="57" y="3"/>
                      <a:pt x="50" y="2"/>
                    </a:cubicBezTo>
                    <a:cubicBezTo>
                      <a:pt x="43" y="1"/>
                      <a:pt x="37" y="5"/>
                      <a:pt x="33" y="12"/>
                    </a:cubicBezTo>
                    <a:cubicBezTo>
                      <a:pt x="27" y="26"/>
                      <a:pt x="21" y="40"/>
                      <a:pt x="14" y="54"/>
                    </a:cubicBezTo>
                    <a:cubicBezTo>
                      <a:pt x="11" y="62"/>
                      <a:pt x="7" y="70"/>
                      <a:pt x="3" y="78"/>
                    </a:cubicBezTo>
                    <a:cubicBezTo>
                      <a:pt x="0" y="84"/>
                      <a:pt x="2" y="90"/>
                      <a:pt x="6" y="95"/>
                    </a:cubicBezTo>
                    <a:cubicBezTo>
                      <a:pt x="10" y="99"/>
                      <a:pt x="15" y="101"/>
                      <a:pt x="21" y="99"/>
                    </a:cubicBezTo>
                    <a:cubicBezTo>
                      <a:pt x="37" y="95"/>
                      <a:pt x="52" y="90"/>
                      <a:pt x="68" y="86"/>
                    </a:cubicBezTo>
                    <a:cubicBezTo>
                      <a:pt x="68" y="88"/>
                      <a:pt x="68" y="90"/>
                      <a:pt x="68" y="91"/>
                    </a:cubicBezTo>
                    <a:cubicBezTo>
                      <a:pt x="68" y="123"/>
                      <a:pt x="68" y="155"/>
                      <a:pt x="68" y="186"/>
                    </a:cubicBezTo>
                    <a:cubicBezTo>
                      <a:pt x="68" y="189"/>
                      <a:pt x="68" y="192"/>
                      <a:pt x="67" y="194"/>
                    </a:cubicBezTo>
                    <a:cubicBezTo>
                      <a:pt x="63" y="207"/>
                      <a:pt x="59" y="220"/>
                      <a:pt x="56" y="233"/>
                    </a:cubicBezTo>
                    <a:cubicBezTo>
                      <a:pt x="47" y="264"/>
                      <a:pt x="38" y="294"/>
                      <a:pt x="30" y="325"/>
                    </a:cubicBezTo>
                    <a:cubicBezTo>
                      <a:pt x="27" y="335"/>
                      <a:pt x="30" y="344"/>
                      <a:pt x="37" y="349"/>
                    </a:cubicBezTo>
                    <a:cubicBezTo>
                      <a:pt x="50" y="357"/>
                      <a:pt x="67" y="350"/>
                      <a:pt x="70" y="336"/>
                    </a:cubicBezTo>
                    <a:cubicBezTo>
                      <a:pt x="77" y="309"/>
                      <a:pt x="84" y="282"/>
                      <a:pt x="91" y="255"/>
                    </a:cubicBezTo>
                    <a:cubicBezTo>
                      <a:pt x="95" y="241"/>
                      <a:pt x="99" y="227"/>
                      <a:pt x="103" y="212"/>
                    </a:cubicBezTo>
                    <a:cubicBezTo>
                      <a:pt x="103" y="214"/>
                      <a:pt x="104" y="215"/>
                      <a:pt x="104" y="216"/>
                    </a:cubicBezTo>
                    <a:cubicBezTo>
                      <a:pt x="114" y="256"/>
                      <a:pt x="125" y="295"/>
                      <a:pt x="135" y="335"/>
                    </a:cubicBezTo>
                    <a:cubicBezTo>
                      <a:pt x="138" y="347"/>
                      <a:pt x="148" y="353"/>
                      <a:pt x="160" y="349"/>
                    </a:cubicBezTo>
                    <a:cubicBezTo>
                      <a:pt x="171" y="346"/>
                      <a:pt x="179" y="336"/>
                      <a:pt x="175" y="324"/>
                    </a:cubicBezTo>
                    <a:cubicBezTo>
                      <a:pt x="163" y="283"/>
                      <a:pt x="151" y="242"/>
                      <a:pt x="139" y="201"/>
                    </a:cubicBezTo>
                    <a:cubicBezTo>
                      <a:pt x="138" y="197"/>
                      <a:pt x="137" y="192"/>
                      <a:pt x="137" y="187"/>
                    </a:cubicBezTo>
                    <a:cubicBezTo>
                      <a:pt x="137" y="155"/>
                      <a:pt x="137" y="123"/>
                      <a:pt x="137" y="91"/>
                    </a:cubicBezTo>
                    <a:cubicBezTo>
                      <a:pt x="137" y="89"/>
                      <a:pt x="137" y="88"/>
                      <a:pt x="137" y="86"/>
                    </a:cubicBezTo>
                    <a:cubicBezTo>
                      <a:pt x="153" y="90"/>
                      <a:pt x="168" y="95"/>
                      <a:pt x="184" y="99"/>
                    </a:cubicBezTo>
                    <a:cubicBezTo>
                      <a:pt x="190" y="101"/>
                      <a:pt x="195" y="99"/>
                      <a:pt x="199" y="95"/>
                    </a:cubicBezTo>
                    <a:cubicBezTo>
                      <a:pt x="203" y="90"/>
                      <a:pt x="205" y="84"/>
                      <a:pt x="202" y="78"/>
                    </a:cubicBezTo>
                    <a:close/>
                    <a:moveTo>
                      <a:pt x="109" y="52"/>
                    </a:moveTo>
                    <a:cubicBezTo>
                      <a:pt x="110" y="59"/>
                      <a:pt x="109" y="62"/>
                      <a:pt x="105" y="63"/>
                    </a:cubicBezTo>
                    <a:cubicBezTo>
                      <a:pt x="96" y="63"/>
                      <a:pt x="96" y="62"/>
                      <a:pt x="96" y="52"/>
                    </a:cubicBezTo>
                    <a:cubicBezTo>
                      <a:pt x="100" y="52"/>
                      <a:pt x="105" y="52"/>
                      <a:pt x="109" y="52"/>
                    </a:cubicBezTo>
                    <a:close/>
                    <a:moveTo>
                      <a:pt x="109" y="140"/>
                    </a:moveTo>
                    <a:cubicBezTo>
                      <a:pt x="107" y="142"/>
                      <a:pt x="105" y="144"/>
                      <a:pt x="103" y="147"/>
                    </a:cubicBezTo>
                    <a:cubicBezTo>
                      <a:pt x="99" y="144"/>
                      <a:pt x="97" y="141"/>
                      <a:pt x="94" y="138"/>
                    </a:cubicBezTo>
                    <a:cubicBezTo>
                      <a:pt x="93" y="137"/>
                      <a:pt x="93" y="136"/>
                      <a:pt x="93" y="135"/>
                    </a:cubicBezTo>
                    <a:cubicBezTo>
                      <a:pt x="95" y="112"/>
                      <a:pt x="96" y="90"/>
                      <a:pt x="97" y="68"/>
                    </a:cubicBezTo>
                    <a:cubicBezTo>
                      <a:pt x="98" y="64"/>
                      <a:pt x="99" y="63"/>
                      <a:pt x="102" y="64"/>
                    </a:cubicBezTo>
                    <a:cubicBezTo>
                      <a:pt x="104" y="64"/>
                      <a:pt x="105" y="64"/>
                      <a:pt x="107" y="64"/>
                    </a:cubicBezTo>
                    <a:cubicBezTo>
                      <a:pt x="108" y="71"/>
                      <a:pt x="109" y="78"/>
                      <a:pt x="109" y="85"/>
                    </a:cubicBezTo>
                    <a:cubicBezTo>
                      <a:pt x="110" y="101"/>
                      <a:pt x="111" y="117"/>
                      <a:pt x="112" y="132"/>
                    </a:cubicBezTo>
                    <a:cubicBezTo>
                      <a:pt x="112" y="135"/>
                      <a:pt x="111" y="138"/>
                      <a:pt x="10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8" name="Oval 17">
              <a:extLst>
                <a:ext uri="{FF2B5EF4-FFF2-40B4-BE49-F238E27FC236}">
                  <a16:creationId xmlns:a16="http://schemas.microsoft.com/office/drawing/2014/main" xmlns="" id="{1C4BC167-B1A2-471B-8FCA-B3E0DC3DC0FB}"/>
                </a:ext>
              </a:extLst>
            </p:cNvPr>
            <p:cNvSpPr/>
            <p:nvPr/>
          </p:nvSpPr>
          <p:spPr>
            <a:xfrm>
              <a:off x="3700938" y="3761090"/>
              <a:ext cx="1314995" cy="131499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69441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0C72CC7-3BB1-4DC4-B80A-377F14B233F4}"/>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xmlns="" id="{4EC65044-2FC5-4BBC-A942-97FE5D57B503}"/>
              </a:ext>
            </a:extLst>
          </p:cNvPr>
          <p:cNvSpPr/>
          <p:nvPr/>
        </p:nvSpPr>
        <p:spPr>
          <a:xfrm>
            <a:off x="70403" y="20358"/>
            <a:ext cx="1584665" cy="461665"/>
          </a:xfrm>
          <a:prstGeom prst="rect">
            <a:avLst/>
          </a:prstGeom>
        </p:spPr>
        <p:txBody>
          <a:bodyPr wrap="none">
            <a:spAutoFit/>
          </a:bodyPr>
          <a:lstStyle/>
          <a:p>
            <a:r>
              <a:rPr lang="en-NZ" sz="2400" b="1" cap="all" dirty="0">
                <a:solidFill>
                  <a:schemeClr val="tx1">
                    <a:lumMod val="65000"/>
                    <a:lumOff val="35000"/>
                  </a:schemeClr>
                </a:solidFill>
                <a:latin typeface="+mj-lt"/>
                <a:ea typeface="Verdana" panose="020B0604030504040204" pitchFamily="34" charset="0"/>
                <a:cs typeface="Verdana" panose="020B0604030504040204" pitchFamily="34" charset="0"/>
              </a:rPr>
              <a:t>OVERVIEW</a:t>
            </a:r>
          </a:p>
        </p:txBody>
      </p:sp>
      <p:sp>
        <p:nvSpPr>
          <p:cNvPr id="17" name="Rectangle 16">
            <a:extLst>
              <a:ext uri="{FF2B5EF4-FFF2-40B4-BE49-F238E27FC236}">
                <a16:creationId xmlns:a16="http://schemas.microsoft.com/office/drawing/2014/main" xmlns="" id="{E64AC57E-6E2C-4C06-9AAD-B92B81E81357}"/>
              </a:ext>
            </a:extLst>
          </p:cNvPr>
          <p:cNvSpPr/>
          <p:nvPr/>
        </p:nvSpPr>
        <p:spPr>
          <a:xfrm>
            <a:off x="1655068" y="107453"/>
            <a:ext cx="10347526" cy="338554"/>
          </a:xfrm>
          <a:prstGeom prst="rect">
            <a:avLst/>
          </a:prstGeom>
        </p:spPr>
        <p:txBody>
          <a:bodyPr wrap="square">
            <a:spAutoFit/>
          </a:bodyPr>
          <a:lstStyle/>
          <a:p>
            <a:pPr lvl="0"/>
            <a:r>
              <a:rPr lang="en-NZ" sz="1600" b="1" cap="all" dirty="0">
                <a:solidFill>
                  <a:schemeClr val="tx1">
                    <a:lumMod val="65000"/>
                    <a:lumOff val="35000"/>
                  </a:schemeClr>
                </a:solidFill>
                <a:latin typeface="+mj-lt"/>
                <a:ea typeface="Verdana" panose="020B0604030504040204" pitchFamily="34" charset="0"/>
                <a:cs typeface="Verdana" panose="020B0604030504040204" pitchFamily="34" charset="0"/>
              </a:rPr>
              <a:t>THERE ARE COMMON EVENTS AND PAINPOINTS WHEN TAKING ACTION FOR A SERVICE-RELATED ISSUE </a:t>
            </a:r>
            <a:r>
              <a:rPr lang="en-NZ" sz="1200" b="1" cap="all" dirty="0">
                <a:solidFill>
                  <a:schemeClr val="tx1">
                    <a:lumMod val="65000"/>
                    <a:lumOff val="35000"/>
                  </a:schemeClr>
                </a:solidFill>
                <a:latin typeface="+mj-lt"/>
                <a:ea typeface="Verdana" panose="020B0604030504040204" pitchFamily="34" charset="0"/>
                <a:cs typeface="Verdana" panose="020B0604030504040204" pitchFamily="34" charset="0"/>
              </a:rPr>
              <a:t>(Various Sectors)</a:t>
            </a:r>
          </a:p>
        </p:txBody>
      </p:sp>
      <p:grpSp>
        <p:nvGrpSpPr>
          <p:cNvPr id="10" name="Group 9"/>
          <p:cNvGrpSpPr/>
          <p:nvPr/>
        </p:nvGrpSpPr>
        <p:grpSpPr>
          <a:xfrm>
            <a:off x="-4810" y="612314"/>
            <a:ext cx="12077806" cy="6119796"/>
            <a:chOff x="-4810" y="612314"/>
            <a:chExt cx="12077806" cy="6119796"/>
          </a:xfrm>
        </p:grpSpPr>
        <p:sp>
          <p:nvSpPr>
            <p:cNvPr id="20" name="Rectangle 19"/>
            <p:cNvSpPr/>
            <p:nvPr/>
          </p:nvSpPr>
          <p:spPr>
            <a:xfrm>
              <a:off x="3390877" y="623538"/>
              <a:ext cx="2143335" cy="61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p:nvSpPr>
          <p:spPr>
            <a:xfrm>
              <a:off x="5563181" y="623538"/>
              <a:ext cx="2143335" cy="61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7746502" y="623538"/>
              <a:ext cx="2143335" cy="61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9929661" y="623538"/>
              <a:ext cx="2143335" cy="61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216810" y="623538"/>
              <a:ext cx="2143335" cy="610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 name="Content Placeholder 3"/>
            <p:cNvGraphicFramePr>
              <a:graphicFrameLocks/>
            </p:cNvGraphicFramePr>
            <p:nvPr>
              <p:extLst>
                <p:ext uri="{D42A27DB-BD31-4B8C-83A1-F6EECF244321}">
                  <p14:modId xmlns:p14="http://schemas.microsoft.com/office/powerpoint/2010/main" val="1533326051"/>
                </p:ext>
              </p:extLst>
            </p:nvPr>
          </p:nvGraphicFramePr>
          <p:xfrm>
            <a:off x="1209366" y="1423634"/>
            <a:ext cx="10860995" cy="1131552"/>
          </p:xfrm>
          <a:graphic>
            <a:graphicData uri="http://schemas.openxmlformats.org/drawingml/2006/table">
              <a:tbl>
                <a:tblPr firstRow="1" bandRow="1">
                  <a:tableStyleId>{2D5ABB26-0587-4C30-8999-92F81FD0307C}</a:tableStyleId>
                </a:tblPr>
                <a:tblGrid>
                  <a:gridCol w="2172199">
                    <a:extLst>
                      <a:ext uri="{9D8B030D-6E8A-4147-A177-3AD203B41FA5}">
                        <a16:colId xmlns:a16="http://schemas.microsoft.com/office/drawing/2014/main" xmlns="" val="20000"/>
                      </a:ext>
                    </a:extLst>
                  </a:gridCol>
                  <a:gridCol w="2172199">
                    <a:extLst>
                      <a:ext uri="{9D8B030D-6E8A-4147-A177-3AD203B41FA5}">
                        <a16:colId xmlns:a16="http://schemas.microsoft.com/office/drawing/2014/main" xmlns="" val="20001"/>
                      </a:ext>
                    </a:extLst>
                  </a:gridCol>
                  <a:gridCol w="2172199">
                    <a:extLst>
                      <a:ext uri="{9D8B030D-6E8A-4147-A177-3AD203B41FA5}">
                        <a16:colId xmlns:a16="http://schemas.microsoft.com/office/drawing/2014/main" xmlns="" val="20002"/>
                      </a:ext>
                    </a:extLst>
                  </a:gridCol>
                  <a:gridCol w="2172199">
                    <a:extLst>
                      <a:ext uri="{9D8B030D-6E8A-4147-A177-3AD203B41FA5}">
                        <a16:colId xmlns:a16="http://schemas.microsoft.com/office/drawing/2014/main" xmlns="" val="20003"/>
                      </a:ext>
                    </a:extLst>
                  </a:gridCol>
                  <a:gridCol w="2172199">
                    <a:extLst>
                      <a:ext uri="{9D8B030D-6E8A-4147-A177-3AD203B41FA5}">
                        <a16:colId xmlns:a16="http://schemas.microsoft.com/office/drawing/2014/main" xmlns="" val="20004"/>
                      </a:ext>
                    </a:extLst>
                  </a:gridCol>
                </a:tblGrid>
                <a:tr h="1131552">
                  <a:tc>
                    <a:txBody>
                      <a:bodyPr/>
                      <a:lstStyle/>
                      <a:p>
                        <a:pPr>
                          <a:lnSpc>
                            <a:spcPct val="90000"/>
                          </a:lnSpc>
                        </a:pPr>
                        <a:r>
                          <a:rPr lang="en-NZ" sz="900" b="1" dirty="0" smtClean="0"/>
                          <a:t>A problem is discovered and validation is sought. </a:t>
                        </a:r>
                        <a:r>
                          <a:rPr lang="en-NZ" sz="900" b="0" dirty="0" smtClean="0"/>
                          <a:t>There</a:t>
                        </a:r>
                        <a:r>
                          <a:rPr lang="en-NZ" sz="900" b="0" baseline="0" dirty="0" smtClean="0"/>
                          <a:t> is a need for </a:t>
                        </a:r>
                        <a:r>
                          <a:rPr lang="en-NZ" sz="900" kern="1200" baseline="0" dirty="0" smtClean="0">
                            <a:solidFill>
                              <a:schemeClr val="tx1"/>
                            </a:solidFill>
                            <a:latin typeface="+mn-lt"/>
                            <a:ea typeface="+mn-ea"/>
                            <a:cs typeface="+mn-cs"/>
                          </a:rPr>
                          <a:t>clarity and confirmation </a:t>
                        </a:r>
                        <a:r>
                          <a:rPr lang="en-NZ" sz="900" kern="1200" baseline="0" dirty="0">
                            <a:solidFill>
                              <a:schemeClr val="tx1"/>
                            </a:solidFill>
                            <a:latin typeface="+mn-lt"/>
                            <a:ea typeface="+mn-ea"/>
                            <a:cs typeface="+mn-cs"/>
                          </a:rPr>
                          <a:t>of </a:t>
                        </a:r>
                        <a:r>
                          <a:rPr lang="en-NZ" sz="900" kern="1200" baseline="0" dirty="0" smtClean="0">
                            <a:solidFill>
                              <a:schemeClr val="tx1"/>
                            </a:solidFill>
                            <a:latin typeface="+mn-lt"/>
                            <a:ea typeface="+mn-ea"/>
                            <a:cs typeface="+mn-cs"/>
                          </a:rPr>
                          <a:t>the existence/validity </a:t>
                        </a:r>
                        <a:r>
                          <a:rPr lang="en-NZ" sz="900" kern="1200" baseline="0" dirty="0">
                            <a:solidFill>
                              <a:schemeClr val="tx1"/>
                            </a:solidFill>
                            <a:latin typeface="+mn-lt"/>
                            <a:ea typeface="+mn-ea"/>
                            <a:cs typeface="+mn-cs"/>
                          </a:rPr>
                          <a:t>of </a:t>
                        </a:r>
                        <a:r>
                          <a:rPr lang="en-NZ" sz="900" kern="1200" baseline="0" dirty="0" smtClean="0">
                            <a:solidFill>
                              <a:schemeClr val="tx1"/>
                            </a:solidFill>
                            <a:latin typeface="+mn-lt"/>
                            <a:ea typeface="+mn-ea"/>
                            <a:cs typeface="+mn-cs"/>
                          </a:rPr>
                          <a:t>the problem</a:t>
                        </a:r>
                        <a:r>
                          <a:rPr lang="en-NZ" sz="900" baseline="0" dirty="0"/>
                          <a:t>. </a:t>
                        </a:r>
                      </a:p>
                      <a:p>
                        <a:pPr>
                          <a:lnSpc>
                            <a:spcPct val="90000"/>
                          </a:lnSpc>
                        </a:pPr>
                        <a:r>
                          <a:rPr lang="en-NZ" sz="900" b="1" u="none" baseline="0" dirty="0"/>
                          <a:t>Main activity: </a:t>
                        </a:r>
                        <a:r>
                          <a:rPr lang="en-NZ" sz="900" baseline="0" dirty="0" smtClean="0"/>
                          <a:t>Information seeking: could be </a:t>
                        </a:r>
                        <a:r>
                          <a:rPr lang="en-NZ" sz="900" baseline="0" dirty="0"/>
                          <a:t>opinion, verification and input </a:t>
                        </a:r>
                        <a:r>
                          <a:rPr lang="en-NZ" sz="900" baseline="0" dirty="0" smtClean="0"/>
                          <a:t>(</a:t>
                        </a:r>
                        <a:r>
                          <a:rPr lang="en-NZ" sz="900" baseline="0" dirty="0"/>
                          <a:t>mostly </a:t>
                        </a:r>
                        <a:r>
                          <a:rPr lang="en-NZ" sz="900" baseline="0" dirty="0" smtClean="0"/>
                          <a:t>informal - from asking a spouse to online search)</a:t>
                        </a:r>
                        <a:endParaRPr lang="en-NZ" sz="900" dirty="0"/>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C9E8">
                          <a:alpha val="50196"/>
                        </a:srgb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NZ" sz="900" b="1" dirty="0" smtClean="0"/>
                          <a:t>Contact is made with the supplier to submit the issue for attention</a:t>
                        </a:r>
                        <a:r>
                          <a:rPr lang="en-NZ" sz="900" b="1" baseline="0" dirty="0" smtClean="0"/>
                          <a:t> and </a:t>
                        </a:r>
                        <a:r>
                          <a:rPr lang="en-NZ" sz="900" b="1" dirty="0" smtClean="0"/>
                          <a:t>remedy. </a:t>
                        </a:r>
                        <a:r>
                          <a:rPr lang="en-NZ" sz="900" b="0" dirty="0" smtClean="0"/>
                          <a:t>There is a need for </a:t>
                        </a:r>
                        <a:r>
                          <a:rPr lang="en-NZ" sz="900" b="0" baseline="0" dirty="0" smtClean="0"/>
                          <a:t>confirmation </a:t>
                        </a:r>
                        <a:r>
                          <a:rPr lang="en-NZ" sz="900" b="0" baseline="0" dirty="0"/>
                          <a:t>of </a:t>
                        </a:r>
                        <a:r>
                          <a:rPr lang="en-NZ" sz="900" b="0" baseline="0" dirty="0" smtClean="0"/>
                          <a:t>the problem</a:t>
                        </a:r>
                        <a:r>
                          <a:rPr lang="en-NZ" sz="900" b="0" baseline="0" dirty="0"/>
                          <a:t>, </a:t>
                        </a:r>
                        <a:r>
                          <a:rPr lang="en-NZ" sz="900" b="0" baseline="0" dirty="0" smtClean="0"/>
                          <a:t>guidance </a:t>
                        </a:r>
                        <a:r>
                          <a:rPr lang="en-NZ" sz="900" b="0" baseline="0" dirty="0"/>
                          <a:t>re </a:t>
                        </a:r>
                        <a:r>
                          <a:rPr lang="en-NZ" sz="900" b="0" baseline="0" dirty="0" smtClean="0"/>
                          <a:t>options and process for resolution and commitment to action. </a:t>
                        </a:r>
                        <a:r>
                          <a:rPr lang="en-NZ" sz="900" b="1" u="none" baseline="0" dirty="0" smtClean="0"/>
                          <a:t>Main </a:t>
                        </a:r>
                        <a:r>
                          <a:rPr lang="en-NZ" sz="900" b="1" u="none" baseline="0" dirty="0"/>
                          <a:t>activity: </a:t>
                        </a:r>
                        <a:r>
                          <a:rPr lang="en-NZ" sz="900" b="0" baseline="0" dirty="0" smtClean="0"/>
                          <a:t>Making d</a:t>
                        </a:r>
                        <a:r>
                          <a:rPr lang="en-NZ" sz="900" baseline="0" dirty="0" smtClean="0"/>
                          <a:t>irect </a:t>
                        </a:r>
                        <a:r>
                          <a:rPr lang="en-NZ" sz="900" baseline="0" dirty="0"/>
                          <a:t>contact with service provider </a:t>
                        </a:r>
                        <a:r>
                          <a:rPr lang="en-NZ" sz="900" baseline="0" dirty="0" smtClean="0"/>
                          <a:t>(the individual </a:t>
                        </a:r>
                        <a:r>
                          <a:rPr lang="en-NZ" sz="900" baseline="0" dirty="0"/>
                          <a:t>or </a:t>
                        </a:r>
                        <a:r>
                          <a:rPr lang="en-NZ" sz="900" baseline="0" dirty="0" smtClean="0"/>
                          <a:t>via call </a:t>
                        </a:r>
                        <a:r>
                          <a:rPr lang="en-NZ" sz="900" baseline="0" dirty="0"/>
                          <a:t>centre</a:t>
                        </a:r>
                        <a:r>
                          <a:rPr lang="en-NZ" sz="900" baseline="0" dirty="0" smtClean="0"/>
                          <a:t>)</a:t>
                        </a:r>
                        <a:endParaRPr lang="en-NZ" sz="900" dirty="0"/>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C9E8">
                          <a:alpha val="50196"/>
                        </a:srgbClr>
                      </a:solidFill>
                    </a:tcPr>
                  </a:tc>
                  <a:tc>
                    <a:txBody>
                      <a:bodyPr/>
                      <a:lstStyle/>
                      <a:p>
                        <a:pPr>
                          <a:lnSpc>
                            <a:spcPct val="90000"/>
                          </a:lnSpc>
                        </a:pPr>
                        <a:r>
                          <a:rPr lang="en-NZ" sz="900" b="1" dirty="0" smtClean="0"/>
                          <a:t>Continued contact to progress towards</a:t>
                        </a:r>
                        <a:r>
                          <a:rPr lang="en-NZ" sz="900" b="1" baseline="0" dirty="0" smtClean="0"/>
                          <a:t> resolution is made. </a:t>
                        </a:r>
                        <a:r>
                          <a:rPr lang="en-NZ" sz="900" b="0" baseline="0" dirty="0" smtClean="0"/>
                          <a:t>There is a </a:t>
                        </a:r>
                        <a:r>
                          <a:rPr lang="en-NZ" sz="900" dirty="0" smtClean="0"/>
                          <a:t>need for movement,</a:t>
                        </a:r>
                        <a:r>
                          <a:rPr lang="en-NZ" sz="900" baseline="0" dirty="0" smtClean="0"/>
                          <a:t> </a:t>
                        </a:r>
                        <a:r>
                          <a:rPr lang="en-NZ" sz="900" kern="1200" dirty="0" smtClean="0">
                            <a:solidFill>
                              <a:schemeClr val="tx1"/>
                            </a:solidFill>
                            <a:latin typeface="+mn-lt"/>
                            <a:ea typeface="+mn-ea"/>
                            <a:cs typeface="+mn-cs"/>
                          </a:rPr>
                          <a:t>information</a:t>
                        </a:r>
                        <a:r>
                          <a:rPr lang="en-NZ" sz="900" kern="1200" dirty="0">
                            <a:solidFill>
                              <a:schemeClr val="tx1"/>
                            </a:solidFill>
                            <a:latin typeface="+mn-lt"/>
                            <a:ea typeface="+mn-ea"/>
                            <a:cs typeface="+mn-cs"/>
                          </a:rPr>
                          <a:t>, clarity around </a:t>
                        </a:r>
                        <a:r>
                          <a:rPr lang="en-NZ" sz="900" kern="1200" dirty="0" smtClean="0">
                            <a:solidFill>
                              <a:schemeClr val="tx1"/>
                            </a:solidFill>
                            <a:latin typeface="+mn-lt"/>
                            <a:ea typeface="+mn-ea"/>
                            <a:cs typeface="+mn-cs"/>
                          </a:rPr>
                          <a:t>next steps and expected </a:t>
                        </a:r>
                        <a:r>
                          <a:rPr lang="en-NZ" sz="900" kern="1200" dirty="0">
                            <a:solidFill>
                              <a:schemeClr val="tx1"/>
                            </a:solidFill>
                            <a:latin typeface="+mn-lt"/>
                            <a:ea typeface="+mn-ea"/>
                            <a:cs typeface="+mn-cs"/>
                          </a:rPr>
                          <a:t>timeframes</a:t>
                        </a:r>
                        <a:r>
                          <a:rPr lang="en-NZ" sz="900" baseline="0" dirty="0"/>
                          <a:t>.</a:t>
                        </a:r>
                        <a:endParaRPr lang="en-NZ" sz="900" dirty="0"/>
                      </a:p>
                      <a:p>
                        <a:pPr>
                          <a:lnSpc>
                            <a:spcPct val="90000"/>
                          </a:lnSpc>
                        </a:pPr>
                        <a:r>
                          <a:rPr lang="en-NZ" sz="900" b="1" u="none" dirty="0"/>
                          <a:t>Main activity: </a:t>
                        </a:r>
                        <a:r>
                          <a:rPr lang="en-NZ" sz="900" b="0" dirty="0"/>
                          <a:t>Ongoing </a:t>
                        </a:r>
                        <a:r>
                          <a:rPr lang="en-NZ" sz="900" dirty="0"/>
                          <a:t>direct contact via phone and /or email, may visit </a:t>
                        </a:r>
                        <a:r>
                          <a:rPr lang="en-NZ" sz="900" dirty="0" smtClean="0"/>
                          <a:t>premises. Often reported to be mainly customer driven</a:t>
                        </a:r>
                        <a:endParaRPr lang="en-NZ" sz="900" dirty="0"/>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C9E8">
                          <a:alpha val="50196"/>
                        </a:srgb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NZ" sz="900" b="1" baseline="0" dirty="0" smtClean="0"/>
                          <a:t>In some cases, after continued contact there is a point of escalation or capitulation. </a:t>
                        </a:r>
                        <a:r>
                          <a:rPr lang="en-NZ" sz="900" b="0" baseline="0" dirty="0" smtClean="0"/>
                          <a:t>There is a need for a new path </a:t>
                        </a:r>
                        <a:r>
                          <a:rPr lang="en-NZ" sz="900" b="0" baseline="0" dirty="0"/>
                          <a:t>to </a:t>
                        </a:r>
                        <a:r>
                          <a:rPr lang="en-NZ" sz="900" baseline="0" dirty="0" smtClean="0"/>
                          <a:t>settlement or t</a:t>
                        </a:r>
                        <a:r>
                          <a:rPr lang="en-NZ" sz="900" dirty="0" smtClean="0"/>
                          <a:t>o </a:t>
                        </a:r>
                        <a:r>
                          <a:rPr lang="en-NZ" sz="900" dirty="0"/>
                          <a:t>take a </a:t>
                        </a:r>
                        <a:r>
                          <a:rPr lang="en-NZ" sz="900" dirty="0" smtClean="0"/>
                          <a:t>stand</a:t>
                        </a:r>
                        <a:r>
                          <a:rPr lang="en-NZ" sz="900" baseline="0" dirty="0" smtClean="0"/>
                          <a:t> OR a need to move on. </a:t>
                        </a:r>
                      </a:p>
                      <a:p>
                        <a:pPr marL="0" marR="0" lvl="0" indent="0" algn="l" defTabSz="914400" rtl="0" eaLnBrk="1" fontAlgn="auto" latinLnBrk="0" hangingPunct="1">
                          <a:lnSpc>
                            <a:spcPct val="90000"/>
                          </a:lnSpc>
                          <a:spcBef>
                            <a:spcPts val="0"/>
                          </a:spcBef>
                          <a:spcAft>
                            <a:spcPts val="0"/>
                          </a:spcAft>
                          <a:buClrTx/>
                          <a:buSzTx/>
                          <a:buFontTx/>
                          <a:buNone/>
                          <a:tabLst/>
                          <a:defRPr/>
                        </a:pPr>
                        <a:r>
                          <a:rPr lang="en-NZ" sz="900" b="1" kern="1200" dirty="0" smtClean="0">
                            <a:solidFill>
                              <a:schemeClr val="tx1"/>
                            </a:solidFill>
                            <a:latin typeface="+mn-lt"/>
                            <a:ea typeface="+mn-ea"/>
                            <a:cs typeface="+mn-cs"/>
                          </a:rPr>
                          <a:t>Main activities:</a:t>
                        </a:r>
                        <a:r>
                          <a:rPr lang="en-NZ" sz="900" kern="1200" dirty="0" smtClean="0">
                            <a:solidFill>
                              <a:schemeClr val="tx1"/>
                            </a:solidFill>
                            <a:latin typeface="+mn-lt"/>
                            <a:ea typeface="+mn-ea"/>
                            <a:cs typeface="+mn-cs"/>
                          </a:rPr>
                          <a:t> </a:t>
                        </a:r>
                        <a:r>
                          <a:rPr lang="en-NZ" sz="900" baseline="0" dirty="0" smtClean="0"/>
                          <a:t>I</a:t>
                        </a:r>
                        <a:r>
                          <a:rPr lang="en-NZ" sz="900" dirty="0" smtClean="0"/>
                          <a:t>ntensify efforts by seeking out </a:t>
                        </a:r>
                        <a:r>
                          <a:rPr lang="en-NZ" sz="900" kern="1200" dirty="0" smtClean="0">
                            <a:solidFill>
                              <a:schemeClr val="tx1"/>
                            </a:solidFill>
                            <a:latin typeface="+mn-lt"/>
                            <a:ea typeface="+mn-ea"/>
                            <a:cs typeface="+mn-cs"/>
                          </a:rPr>
                          <a:t>an alternate </a:t>
                        </a:r>
                        <a:r>
                          <a:rPr lang="en-NZ" sz="900" dirty="0" smtClean="0"/>
                          <a:t>contact point / platform</a:t>
                        </a:r>
                        <a:r>
                          <a:rPr lang="en-NZ" sz="900" baseline="0" dirty="0" smtClean="0"/>
                          <a:t> </a:t>
                        </a:r>
                        <a:r>
                          <a:rPr lang="en-NZ" sz="900" b="1" kern="1200" dirty="0" smtClean="0">
                            <a:solidFill>
                              <a:schemeClr val="tx1"/>
                            </a:solidFill>
                            <a:latin typeface="+mn-lt"/>
                            <a:ea typeface="+mn-ea"/>
                            <a:cs typeface="+mn-cs"/>
                          </a:rPr>
                          <a:t>OR</a:t>
                        </a:r>
                        <a:r>
                          <a:rPr lang="en-NZ" sz="900" kern="1200" dirty="0" smtClean="0">
                            <a:solidFill>
                              <a:schemeClr val="tx1"/>
                            </a:solidFill>
                            <a:latin typeface="+mn-lt"/>
                            <a:ea typeface="+mn-ea"/>
                            <a:cs typeface="+mn-cs"/>
                          </a:rPr>
                          <a:t> give up / cease </a:t>
                        </a:r>
                        <a:r>
                          <a:rPr lang="en-NZ" sz="900" kern="1200" baseline="0" dirty="0" smtClean="0">
                            <a:solidFill>
                              <a:schemeClr val="tx1"/>
                            </a:solidFill>
                            <a:latin typeface="+mn-lt"/>
                            <a:ea typeface="+mn-ea"/>
                            <a:cs typeface="+mn-cs"/>
                          </a:rPr>
                          <a:t>/ relent</a:t>
                        </a:r>
                        <a:endParaRPr lang="en-NZ" sz="900" kern="1200" dirty="0" smtClean="0">
                          <a:solidFill>
                            <a:schemeClr val="tx1"/>
                          </a:solidFill>
                          <a:latin typeface="+mn-lt"/>
                          <a:ea typeface="+mn-ea"/>
                          <a:cs typeface="+mn-cs"/>
                        </a:endParaRPr>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C9E8">
                          <a:alpha val="50196"/>
                        </a:srgbClr>
                      </a:solidFill>
                    </a:tcPr>
                  </a:tc>
                  <a:tc>
                    <a:txBody>
                      <a:bodyPr/>
                      <a:lstStyle/>
                      <a:p>
                        <a:pPr>
                          <a:lnSpc>
                            <a:spcPct val="90000"/>
                          </a:lnSpc>
                        </a:pPr>
                        <a:r>
                          <a:rPr lang="en-NZ" sz="900" b="1" baseline="0" dirty="0" smtClean="0"/>
                          <a:t>Resolution is reached (various forms and with levels of satisfaction). </a:t>
                        </a:r>
                        <a:r>
                          <a:rPr lang="en-NZ" sz="900" b="0" baseline="0" dirty="0" smtClean="0"/>
                          <a:t>There is n</a:t>
                        </a:r>
                        <a:r>
                          <a:rPr lang="en-NZ" sz="900" b="0" dirty="0" smtClean="0"/>
                          <a:t>eed </a:t>
                        </a:r>
                        <a:r>
                          <a:rPr lang="en-NZ" sz="900" b="0" dirty="0"/>
                          <a:t>for </a:t>
                        </a:r>
                        <a:r>
                          <a:rPr lang="en-NZ" sz="900" dirty="0"/>
                          <a:t>finalisation, to bring</a:t>
                        </a:r>
                        <a:r>
                          <a:rPr lang="en-NZ" sz="900" baseline="0" dirty="0"/>
                          <a:t> this to an </a:t>
                        </a:r>
                        <a:r>
                          <a:rPr lang="en-NZ" sz="900" baseline="0" dirty="0" smtClean="0"/>
                          <a:t>end, to </a:t>
                        </a:r>
                        <a:r>
                          <a:rPr lang="en-NZ" sz="900" baseline="0" dirty="0"/>
                          <a:t>see justice </a:t>
                        </a:r>
                        <a:r>
                          <a:rPr lang="en-NZ" sz="900" baseline="0" dirty="0" smtClean="0"/>
                          <a:t>done, to </a:t>
                        </a:r>
                        <a:r>
                          <a:rPr lang="en-NZ" sz="900" baseline="0" dirty="0"/>
                          <a:t>move </a:t>
                        </a:r>
                        <a:r>
                          <a:rPr lang="en-NZ" sz="900" baseline="0" dirty="0" smtClean="0"/>
                          <a:t>on or simply get what was paid for/purchased.</a:t>
                        </a:r>
                        <a:endParaRPr lang="en-NZ" sz="900" baseline="0" dirty="0"/>
                      </a:p>
                      <a:p>
                        <a:pPr>
                          <a:lnSpc>
                            <a:spcPct val="90000"/>
                          </a:lnSpc>
                        </a:pPr>
                        <a:r>
                          <a:rPr lang="en-NZ" sz="900" b="1" baseline="0" dirty="0"/>
                          <a:t>Main activity: </a:t>
                        </a:r>
                        <a:r>
                          <a:rPr lang="en-NZ" sz="900" kern="1200" baseline="0" dirty="0">
                            <a:solidFill>
                              <a:schemeClr val="tx1"/>
                            </a:solidFill>
                            <a:latin typeface="+mn-lt"/>
                            <a:ea typeface="+mn-ea"/>
                            <a:cs typeface="+mn-cs"/>
                          </a:rPr>
                          <a:t>Last effort </a:t>
                        </a:r>
                        <a:r>
                          <a:rPr lang="en-NZ" sz="900" kern="1200" baseline="0" dirty="0" smtClean="0">
                            <a:solidFill>
                              <a:schemeClr val="tx1"/>
                            </a:solidFill>
                            <a:latin typeface="+mn-lt"/>
                            <a:ea typeface="+mn-ea"/>
                            <a:cs typeface="+mn-cs"/>
                          </a:rPr>
                          <a:t>or stand, final engagement where finality on the matter is reached (may be positive or negative)</a:t>
                        </a:r>
                        <a:endParaRPr lang="en-NZ" sz="900" kern="1200" baseline="0" dirty="0">
                          <a:solidFill>
                            <a:schemeClr val="tx1"/>
                          </a:solidFill>
                          <a:latin typeface="+mn-lt"/>
                          <a:ea typeface="+mn-ea"/>
                          <a:cs typeface="+mn-cs"/>
                        </a:endParaRPr>
                      </a:p>
                    </a:txBody>
                    <a:tcPr marL="108000" marR="108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C9E8">
                          <a:alpha val="50196"/>
                        </a:srgbClr>
                      </a:solidFill>
                    </a:tcPr>
                  </a:tc>
                  <a:extLst>
                    <a:ext uri="{0D108BD9-81ED-4DB2-BD59-A6C34878D82A}">
                      <a16:rowId xmlns:a16="http://schemas.microsoft.com/office/drawing/2014/main" xmlns="" val="10003"/>
                    </a:ext>
                  </a:extLst>
                </a:tr>
              </a:tbl>
            </a:graphicData>
          </a:graphic>
        </p:graphicFrame>
        <p:sp>
          <p:nvSpPr>
            <p:cNvPr id="2" name="Rectangle 1"/>
            <p:cNvSpPr/>
            <p:nvPr/>
          </p:nvSpPr>
          <p:spPr>
            <a:xfrm>
              <a:off x="1436792" y="847598"/>
              <a:ext cx="1575624" cy="258532"/>
            </a:xfrm>
            <a:prstGeom prst="rect">
              <a:avLst/>
            </a:prstGeom>
          </p:spPr>
          <p:txBody>
            <a:bodyPr wrap="none">
              <a:spAutoFit/>
            </a:bodyPr>
            <a:lstStyle/>
            <a:p>
              <a:pPr algn="ctr">
                <a:lnSpc>
                  <a:spcPct val="90000"/>
                </a:lnSpc>
              </a:pPr>
              <a:r>
                <a:rPr lang="en-NZ" sz="1200" b="1" dirty="0"/>
                <a:t>1) Realisation of issue</a:t>
              </a:r>
              <a:endParaRPr lang="en-NZ" sz="1200" b="1" dirty="0">
                <a:solidFill>
                  <a:schemeClr val="bg1"/>
                </a:solidFill>
              </a:endParaRPr>
            </a:p>
          </p:txBody>
        </p:sp>
        <p:sp>
          <p:nvSpPr>
            <p:cNvPr id="25" name="Rectangle 24"/>
            <p:cNvSpPr/>
            <p:nvPr/>
          </p:nvSpPr>
          <p:spPr>
            <a:xfrm>
              <a:off x="3545642" y="811045"/>
              <a:ext cx="1860052" cy="424732"/>
            </a:xfrm>
            <a:prstGeom prst="rect">
              <a:avLst/>
            </a:prstGeom>
          </p:spPr>
          <p:txBody>
            <a:bodyPr wrap="square">
              <a:spAutoFit/>
            </a:bodyPr>
            <a:lstStyle/>
            <a:p>
              <a:pPr algn="ctr">
                <a:lnSpc>
                  <a:spcPct val="90000"/>
                </a:lnSpc>
              </a:pPr>
              <a:r>
                <a:rPr lang="en-NZ" sz="1200" b="1" dirty="0" smtClean="0"/>
                <a:t>2) </a:t>
              </a:r>
              <a:r>
                <a:rPr lang="en-NZ" sz="1200" b="1" dirty="0"/>
                <a:t>First contact </a:t>
              </a:r>
              <a:r>
                <a:rPr lang="en-NZ" sz="1200" b="1" dirty="0" smtClean="0"/>
                <a:t>and submission </a:t>
              </a:r>
              <a:r>
                <a:rPr lang="en-NZ" sz="1200" b="1" dirty="0"/>
                <a:t>of issue</a:t>
              </a:r>
              <a:endParaRPr lang="en-NZ" sz="1200" b="1" dirty="0">
                <a:solidFill>
                  <a:schemeClr val="bg1"/>
                </a:solidFill>
              </a:endParaRPr>
            </a:p>
          </p:txBody>
        </p:sp>
        <p:sp>
          <p:nvSpPr>
            <p:cNvPr id="26" name="Rectangle 25"/>
            <p:cNvSpPr/>
            <p:nvPr/>
          </p:nvSpPr>
          <p:spPr>
            <a:xfrm>
              <a:off x="5866912" y="805779"/>
              <a:ext cx="1551169" cy="535531"/>
            </a:xfrm>
            <a:prstGeom prst="rect">
              <a:avLst/>
            </a:prstGeom>
          </p:spPr>
          <p:txBody>
            <a:bodyPr wrap="square">
              <a:spAutoFit/>
            </a:bodyPr>
            <a:lstStyle/>
            <a:p>
              <a:pPr algn="ctr">
                <a:lnSpc>
                  <a:spcPct val="90000"/>
                </a:lnSpc>
              </a:pPr>
              <a:r>
                <a:rPr lang="en-NZ" sz="1200" b="1" dirty="0"/>
                <a:t>3) Further contact </a:t>
              </a:r>
            </a:p>
            <a:p>
              <a:pPr algn="ctr">
                <a:lnSpc>
                  <a:spcPct val="90000"/>
                </a:lnSpc>
              </a:pPr>
              <a:r>
                <a:rPr lang="en-NZ" sz="1000" b="1" i="1" dirty="0"/>
                <a:t>(may lead directly to resolution)</a:t>
              </a:r>
              <a:endParaRPr lang="en-NZ" sz="1000" b="1" i="1" dirty="0">
                <a:solidFill>
                  <a:schemeClr val="bg1"/>
                </a:solidFill>
              </a:endParaRPr>
            </a:p>
          </p:txBody>
        </p:sp>
        <p:sp>
          <p:nvSpPr>
            <p:cNvPr id="27" name="Rectangle 26"/>
            <p:cNvSpPr/>
            <p:nvPr/>
          </p:nvSpPr>
          <p:spPr>
            <a:xfrm>
              <a:off x="8145913" y="832488"/>
              <a:ext cx="1365702" cy="424732"/>
            </a:xfrm>
            <a:prstGeom prst="rect">
              <a:avLst/>
            </a:prstGeom>
          </p:spPr>
          <p:txBody>
            <a:bodyPr wrap="square">
              <a:spAutoFit/>
            </a:bodyPr>
            <a:lstStyle/>
            <a:p>
              <a:pPr algn="ctr">
                <a:lnSpc>
                  <a:spcPct val="90000"/>
                </a:lnSpc>
              </a:pPr>
              <a:r>
                <a:rPr lang="en-NZ" sz="1200" b="1" dirty="0"/>
                <a:t>4) </a:t>
              </a:r>
              <a:r>
                <a:rPr lang="en-NZ" sz="1200" b="1" dirty="0" smtClean="0"/>
                <a:t>Escalation/ </a:t>
              </a:r>
              <a:r>
                <a:rPr lang="en-NZ" sz="1200" b="1" dirty="0"/>
                <a:t>a</a:t>
              </a:r>
              <a:r>
                <a:rPr lang="en-NZ" sz="1200" b="1" dirty="0" smtClean="0"/>
                <a:t>bandonment</a:t>
              </a:r>
              <a:endParaRPr lang="en-NZ" sz="1200" b="1" dirty="0">
                <a:solidFill>
                  <a:schemeClr val="bg1"/>
                </a:solidFill>
              </a:endParaRPr>
            </a:p>
          </p:txBody>
        </p:sp>
        <p:sp>
          <p:nvSpPr>
            <p:cNvPr id="28" name="Rectangle 27"/>
            <p:cNvSpPr/>
            <p:nvPr/>
          </p:nvSpPr>
          <p:spPr>
            <a:xfrm>
              <a:off x="10369058" y="832488"/>
              <a:ext cx="1242720" cy="258532"/>
            </a:xfrm>
            <a:prstGeom prst="rect">
              <a:avLst/>
            </a:prstGeom>
          </p:spPr>
          <p:txBody>
            <a:bodyPr wrap="square">
              <a:spAutoFit/>
            </a:bodyPr>
            <a:lstStyle/>
            <a:p>
              <a:pPr algn="ctr">
                <a:lnSpc>
                  <a:spcPct val="90000"/>
                </a:lnSpc>
              </a:pPr>
              <a:r>
                <a:rPr lang="en-NZ" sz="1200" b="1" dirty="0"/>
                <a:t>5) Resolution</a:t>
              </a:r>
              <a:endParaRPr lang="en-NZ" sz="1200" b="1" dirty="0">
                <a:solidFill>
                  <a:schemeClr val="bg1"/>
                </a:solidFill>
              </a:endParaRPr>
            </a:p>
          </p:txBody>
        </p:sp>
        <p:sp>
          <p:nvSpPr>
            <p:cNvPr id="7" name="Rectangle 6"/>
            <p:cNvSpPr/>
            <p:nvPr/>
          </p:nvSpPr>
          <p:spPr>
            <a:xfrm>
              <a:off x="0" y="1423061"/>
              <a:ext cx="1212000" cy="1129459"/>
            </a:xfrm>
            <a:prstGeom prst="rect">
              <a:avLst/>
            </a:prstGeom>
            <a:solidFill>
              <a:srgbClr val="44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142818" y="1670074"/>
              <a:ext cx="926364" cy="757130"/>
            </a:xfrm>
            <a:prstGeom prst="rect">
              <a:avLst/>
            </a:prstGeom>
          </p:spPr>
          <p:txBody>
            <a:bodyPr wrap="square">
              <a:spAutoFit/>
            </a:bodyPr>
            <a:lstStyle/>
            <a:p>
              <a:pPr algn="ctr">
                <a:lnSpc>
                  <a:spcPct val="90000"/>
                </a:lnSpc>
              </a:pPr>
              <a:r>
                <a:rPr lang="en-NZ" sz="1200" b="1" dirty="0" smtClean="0"/>
                <a:t>CUSTOMER NEEDS &amp; RELATED ACTIVITIES</a:t>
              </a:r>
              <a:endParaRPr lang="en-NZ" sz="1200" b="1" dirty="0">
                <a:solidFill>
                  <a:schemeClr val="bg1"/>
                </a:solidFill>
              </a:endParaRPr>
            </a:p>
          </p:txBody>
        </p:sp>
        <p:sp>
          <p:nvSpPr>
            <p:cNvPr id="24" name="Rectangle 23"/>
            <p:cNvSpPr/>
            <p:nvPr/>
          </p:nvSpPr>
          <p:spPr>
            <a:xfrm>
              <a:off x="0" y="2584469"/>
              <a:ext cx="1212000" cy="1016351"/>
            </a:xfrm>
            <a:prstGeom prst="rect">
              <a:avLst/>
            </a:prstGeom>
            <a:solidFill>
              <a:srgbClr val="678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9" name="Content Placeholder 3"/>
            <p:cNvGraphicFramePr>
              <a:graphicFrameLocks/>
            </p:cNvGraphicFramePr>
            <p:nvPr>
              <p:extLst>
                <p:ext uri="{D42A27DB-BD31-4B8C-83A1-F6EECF244321}">
                  <p14:modId xmlns:p14="http://schemas.microsoft.com/office/powerpoint/2010/main" val="65194852"/>
                </p:ext>
              </p:extLst>
            </p:nvPr>
          </p:nvGraphicFramePr>
          <p:xfrm>
            <a:off x="1209364" y="5723537"/>
            <a:ext cx="10860995" cy="1008000"/>
          </p:xfrm>
          <a:graphic>
            <a:graphicData uri="http://schemas.openxmlformats.org/drawingml/2006/table">
              <a:tbl>
                <a:tblPr firstRow="1" bandRow="1">
                  <a:tableStyleId>{2D5ABB26-0587-4C30-8999-92F81FD0307C}</a:tableStyleId>
                </a:tblPr>
                <a:tblGrid>
                  <a:gridCol w="2172199">
                    <a:extLst>
                      <a:ext uri="{9D8B030D-6E8A-4147-A177-3AD203B41FA5}">
                        <a16:colId xmlns:a16="http://schemas.microsoft.com/office/drawing/2014/main" xmlns="" val="20000"/>
                      </a:ext>
                    </a:extLst>
                  </a:gridCol>
                  <a:gridCol w="2172199">
                    <a:extLst>
                      <a:ext uri="{9D8B030D-6E8A-4147-A177-3AD203B41FA5}">
                        <a16:colId xmlns:a16="http://schemas.microsoft.com/office/drawing/2014/main" xmlns="" val="20001"/>
                      </a:ext>
                    </a:extLst>
                  </a:gridCol>
                  <a:gridCol w="2172199">
                    <a:extLst>
                      <a:ext uri="{9D8B030D-6E8A-4147-A177-3AD203B41FA5}">
                        <a16:colId xmlns:a16="http://schemas.microsoft.com/office/drawing/2014/main" xmlns="" val="20002"/>
                      </a:ext>
                    </a:extLst>
                  </a:gridCol>
                  <a:gridCol w="2172199">
                    <a:extLst>
                      <a:ext uri="{9D8B030D-6E8A-4147-A177-3AD203B41FA5}">
                        <a16:colId xmlns:a16="http://schemas.microsoft.com/office/drawing/2014/main" xmlns="" val="20003"/>
                      </a:ext>
                    </a:extLst>
                  </a:gridCol>
                  <a:gridCol w="2172199">
                    <a:extLst>
                      <a:ext uri="{9D8B030D-6E8A-4147-A177-3AD203B41FA5}">
                        <a16:colId xmlns:a16="http://schemas.microsoft.com/office/drawing/2014/main" xmlns="" val="20004"/>
                      </a:ext>
                    </a:extLst>
                  </a:gridCol>
                </a:tblGrid>
                <a:tr h="1008000">
                  <a:tc>
                    <a:txBody>
                      <a:bodyPr/>
                      <a:lstStyle/>
                      <a:p>
                        <a:pPr marL="0" indent="0">
                          <a:lnSpc>
                            <a:spcPct val="90000"/>
                          </a:lnSpc>
                          <a:buFontTx/>
                          <a:buNone/>
                        </a:pPr>
                        <a:r>
                          <a:rPr lang="en-NZ" sz="900" kern="1200" dirty="0" smtClean="0">
                            <a:solidFill>
                              <a:schemeClr val="tx1"/>
                            </a:solidFill>
                            <a:latin typeface="+mn-lt"/>
                            <a:ea typeface="+mn-ea"/>
                            <a:cs typeface="+mn-cs"/>
                          </a:rPr>
                          <a:t>- They</a:t>
                        </a:r>
                        <a:r>
                          <a:rPr lang="en-NZ" sz="900" kern="1200" baseline="0" dirty="0" smtClean="0">
                            <a:solidFill>
                              <a:schemeClr val="tx1"/>
                            </a:solidFill>
                            <a:latin typeface="+mn-lt"/>
                            <a:ea typeface="+mn-ea"/>
                            <a:cs typeface="+mn-cs"/>
                          </a:rPr>
                          <a:t> may feel d</a:t>
                        </a:r>
                        <a:r>
                          <a:rPr lang="en-NZ" sz="900" kern="1200" dirty="0" smtClean="0">
                            <a:solidFill>
                              <a:schemeClr val="tx1"/>
                            </a:solidFill>
                            <a:latin typeface="+mn-lt"/>
                            <a:ea typeface="+mn-ea"/>
                            <a:cs typeface="+mn-cs"/>
                          </a:rPr>
                          <a:t>isappointed,</a:t>
                        </a:r>
                        <a:r>
                          <a:rPr lang="en-NZ" sz="900" kern="1200" baseline="0" dirty="0" smtClean="0">
                            <a:solidFill>
                              <a:schemeClr val="tx1"/>
                            </a:solidFill>
                            <a:latin typeface="+mn-lt"/>
                            <a:ea typeface="+mn-ea"/>
                            <a:cs typeface="+mn-cs"/>
                          </a:rPr>
                          <a:t> a</a:t>
                        </a:r>
                        <a:r>
                          <a:rPr lang="en-NZ" sz="900" kern="1200" dirty="0" smtClean="0">
                            <a:solidFill>
                              <a:schemeClr val="tx1"/>
                            </a:solidFill>
                            <a:latin typeface="+mn-lt"/>
                            <a:ea typeface="+mn-ea"/>
                            <a:cs typeface="+mn-cs"/>
                          </a:rPr>
                          <a:t>nxious,</a:t>
                        </a:r>
                        <a:r>
                          <a:rPr lang="en-NZ" sz="900" kern="1200" baseline="0" dirty="0" smtClean="0">
                            <a:solidFill>
                              <a:schemeClr val="tx1"/>
                            </a:solidFill>
                            <a:latin typeface="+mn-lt"/>
                            <a:ea typeface="+mn-ea"/>
                            <a:cs typeface="+mn-cs"/>
                          </a:rPr>
                          <a:t>  s</a:t>
                        </a:r>
                        <a:r>
                          <a:rPr lang="en-NZ" sz="900" kern="1200" dirty="0" smtClean="0">
                            <a:solidFill>
                              <a:schemeClr val="tx1"/>
                            </a:solidFill>
                            <a:latin typeface="+mn-lt"/>
                            <a:ea typeface="+mn-ea"/>
                            <a:cs typeface="+mn-cs"/>
                          </a:rPr>
                          <a:t>adness,</a:t>
                        </a:r>
                        <a:r>
                          <a:rPr lang="en-NZ" sz="900" kern="1200" baseline="0" dirty="0" smtClean="0">
                            <a:solidFill>
                              <a:schemeClr val="tx1"/>
                            </a:solidFill>
                            <a:latin typeface="+mn-lt"/>
                            <a:ea typeface="+mn-ea"/>
                            <a:cs typeface="+mn-cs"/>
                          </a:rPr>
                          <a:t> or angry.</a:t>
                        </a:r>
                        <a:r>
                          <a:rPr lang="en-NZ" sz="900" dirty="0" smtClean="0"/>
                          <a:t> </a:t>
                        </a:r>
                      </a:p>
                      <a:p>
                        <a:pPr marL="0" indent="0">
                          <a:lnSpc>
                            <a:spcPct val="90000"/>
                          </a:lnSpc>
                          <a:buFontTx/>
                          <a:buNone/>
                        </a:pPr>
                        <a:r>
                          <a:rPr lang="en-NZ" sz="900" dirty="0" smtClean="0"/>
                          <a:t>+ They may</a:t>
                        </a:r>
                        <a:r>
                          <a:rPr lang="en-NZ" sz="900" baseline="0" dirty="0" smtClean="0"/>
                          <a:t> feel optimistic</a:t>
                        </a:r>
                        <a:r>
                          <a:rPr lang="en-NZ" sz="900" dirty="0" smtClean="0"/>
                          <a:t>.</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829C">
                          <a:alpha val="50196"/>
                        </a:srgbClr>
                      </a:solidFill>
                    </a:tcPr>
                  </a:tc>
                  <a:tc>
                    <a:txBody>
                      <a:bodyPr/>
                      <a:lstStyle/>
                      <a:p>
                        <a:pPr marL="0" indent="0">
                          <a:lnSpc>
                            <a:spcPct val="90000"/>
                          </a:lnSpc>
                          <a:buFontTx/>
                          <a:buNone/>
                        </a:pPr>
                        <a:r>
                          <a:rPr lang="en-NZ" sz="900" dirty="0" smtClean="0"/>
                          <a:t>- May be annoyed,</a:t>
                        </a:r>
                        <a:r>
                          <a:rPr lang="en-NZ" sz="900" baseline="0" dirty="0" smtClean="0"/>
                          <a:t> frustrated, or embarrassed.</a:t>
                        </a:r>
                      </a:p>
                      <a:p>
                        <a:pPr marL="0" indent="0">
                          <a:lnSpc>
                            <a:spcPct val="90000"/>
                          </a:lnSpc>
                          <a:buFontTx/>
                          <a:buNone/>
                        </a:pPr>
                        <a:r>
                          <a:rPr lang="en-NZ" sz="900" baseline="0" dirty="0" smtClean="0"/>
                          <a:t>+ May be hopeful or relieved.</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829C">
                          <a:alpha val="50196"/>
                        </a:srgbClr>
                      </a:solidFill>
                    </a:tcPr>
                  </a:tc>
                  <a:tc>
                    <a:txBody>
                      <a:bodyPr/>
                      <a:lstStyle/>
                      <a:p>
                        <a:pPr marL="0" indent="0">
                          <a:lnSpc>
                            <a:spcPct val="90000"/>
                          </a:lnSpc>
                          <a:buFontTx/>
                          <a:buNone/>
                        </a:pPr>
                        <a:r>
                          <a:rPr lang="en-NZ" sz="900" dirty="0" smtClean="0"/>
                          <a:t>- They may have feelings of frustration</a:t>
                        </a:r>
                        <a:r>
                          <a:rPr lang="en-NZ" sz="900" dirty="0"/>
                          <a:t>,</a:t>
                        </a:r>
                        <a:r>
                          <a:rPr lang="en-NZ" sz="900" baseline="0" dirty="0" smtClean="0"/>
                          <a:t> rage, confusion, </a:t>
                        </a:r>
                        <a:r>
                          <a:rPr lang="en-NZ" sz="900" kern="1200" baseline="0" dirty="0" smtClean="0">
                            <a:solidFill>
                              <a:schemeClr val="tx1"/>
                            </a:solidFill>
                            <a:latin typeface="+mn-lt"/>
                            <a:ea typeface="+mn-ea"/>
                            <a:cs typeface="+mn-cs"/>
                          </a:rPr>
                          <a:t>or feel they have been accused. </a:t>
                        </a:r>
                      </a:p>
                      <a:p>
                        <a:pPr marL="0" indent="0">
                          <a:lnSpc>
                            <a:spcPct val="90000"/>
                          </a:lnSpc>
                          <a:buFontTx/>
                          <a:buNone/>
                        </a:pPr>
                        <a:r>
                          <a:rPr lang="en-NZ" sz="900" kern="1200" baseline="0" dirty="0" smtClean="0">
                            <a:solidFill>
                              <a:schemeClr val="tx1"/>
                            </a:solidFill>
                            <a:latin typeface="+mn-lt"/>
                            <a:ea typeface="+mn-ea"/>
                            <a:cs typeface="+mn-cs"/>
                          </a:rPr>
                          <a:t>+ May feel a sense of accomplishment or relief.</a:t>
                        </a:r>
                        <a:endParaRPr lang="en-NZ" sz="900" kern="1200" baseline="0" dirty="0">
                          <a:solidFill>
                            <a:schemeClr val="tx1"/>
                          </a:solidFill>
                          <a:latin typeface="+mn-lt"/>
                          <a:ea typeface="+mn-ea"/>
                          <a:cs typeface="+mn-cs"/>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829C">
                          <a:alpha val="50196"/>
                        </a:srgbClr>
                      </a:solidFill>
                    </a:tcPr>
                  </a:tc>
                  <a:tc>
                    <a:txBody>
                      <a:bodyPr/>
                      <a:lstStyle/>
                      <a:p>
                        <a:pPr>
                          <a:lnSpc>
                            <a:spcPct val="90000"/>
                          </a:lnSpc>
                        </a:pPr>
                        <a:r>
                          <a:rPr lang="en-NZ" sz="900" dirty="0" smtClean="0"/>
                          <a:t>- Could feel angry,</a:t>
                        </a:r>
                        <a:r>
                          <a:rPr lang="en-NZ" sz="900" baseline="0" dirty="0" smtClean="0"/>
                          <a:t> p</a:t>
                        </a:r>
                        <a:r>
                          <a:rPr lang="en-NZ" sz="900" dirty="0" smtClean="0"/>
                          <a:t>owerless,</a:t>
                        </a:r>
                        <a:r>
                          <a:rPr lang="en-NZ" sz="900" baseline="0" dirty="0" smtClean="0"/>
                          <a:t> or resigned.</a:t>
                        </a:r>
                      </a:p>
                      <a:p>
                        <a:pPr>
                          <a:lnSpc>
                            <a:spcPct val="90000"/>
                          </a:lnSpc>
                        </a:pPr>
                        <a:r>
                          <a:rPr lang="en-NZ" sz="900" baseline="0" dirty="0" smtClean="0"/>
                          <a:t>+ Might have a sense of relief,  recognition, or satisfaction. </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829C">
                          <a:alpha val="50196"/>
                        </a:srgb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NZ" sz="900" dirty="0" smtClean="0"/>
                          <a:t>- May feel disappointed or defeated.</a:t>
                        </a:r>
                      </a:p>
                      <a:p>
                        <a:pPr marL="0" marR="0" lvl="0" indent="0" algn="l" defTabSz="914400" rtl="0" eaLnBrk="1" fontAlgn="auto" latinLnBrk="0" hangingPunct="1">
                          <a:lnSpc>
                            <a:spcPct val="90000"/>
                          </a:lnSpc>
                          <a:spcBef>
                            <a:spcPts val="0"/>
                          </a:spcBef>
                          <a:spcAft>
                            <a:spcPts val="0"/>
                          </a:spcAft>
                          <a:buClrTx/>
                          <a:buSzTx/>
                          <a:buFontTx/>
                          <a:buNone/>
                          <a:tabLst/>
                          <a:defRPr/>
                        </a:pPr>
                        <a:r>
                          <a:rPr lang="en-NZ" sz="900" dirty="0" smtClean="0"/>
                          <a:t>+ Could experience joy,</a:t>
                        </a:r>
                        <a:r>
                          <a:rPr lang="en-NZ" sz="900" baseline="0" dirty="0" smtClean="0"/>
                          <a:t> sense of </a:t>
                        </a:r>
                        <a:r>
                          <a:rPr lang="en-NZ" sz="900" dirty="0" smtClean="0"/>
                          <a:t> satisfaction</a:t>
                        </a:r>
                        <a:r>
                          <a:rPr lang="en-NZ" sz="900" baseline="0" dirty="0" smtClean="0"/>
                          <a:t>, or acceptance. </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829C">
                          <a:alpha val="50196"/>
                        </a:srgbClr>
                      </a:solidFill>
                    </a:tcPr>
                  </a:tc>
                  <a:extLst>
                    <a:ext uri="{0D108BD9-81ED-4DB2-BD59-A6C34878D82A}">
                      <a16:rowId xmlns:a16="http://schemas.microsoft.com/office/drawing/2014/main" xmlns="" val="10011"/>
                    </a:ext>
                  </a:extLst>
                </a:tr>
              </a:tbl>
            </a:graphicData>
          </a:graphic>
        </p:graphicFrame>
        <p:graphicFrame>
          <p:nvGraphicFramePr>
            <p:cNvPr id="30" name="Content Placeholder 3"/>
            <p:cNvGraphicFramePr>
              <a:graphicFrameLocks/>
            </p:cNvGraphicFramePr>
            <p:nvPr>
              <p:extLst/>
            </p:nvPr>
          </p:nvGraphicFramePr>
          <p:xfrm>
            <a:off x="1209366" y="2592820"/>
            <a:ext cx="10860995" cy="1008000"/>
          </p:xfrm>
          <a:graphic>
            <a:graphicData uri="http://schemas.openxmlformats.org/drawingml/2006/table">
              <a:tbl>
                <a:tblPr firstRow="1" bandRow="1">
                  <a:tableStyleId>{2D5ABB26-0587-4C30-8999-92F81FD0307C}</a:tableStyleId>
                </a:tblPr>
                <a:tblGrid>
                  <a:gridCol w="2172199">
                    <a:extLst>
                      <a:ext uri="{9D8B030D-6E8A-4147-A177-3AD203B41FA5}">
                        <a16:colId xmlns:a16="http://schemas.microsoft.com/office/drawing/2014/main" xmlns="" val="20000"/>
                      </a:ext>
                    </a:extLst>
                  </a:gridCol>
                  <a:gridCol w="2172199">
                    <a:extLst>
                      <a:ext uri="{9D8B030D-6E8A-4147-A177-3AD203B41FA5}">
                        <a16:colId xmlns:a16="http://schemas.microsoft.com/office/drawing/2014/main" xmlns="" val="20001"/>
                      </a:ext>
                    </a:extLst>
                  </a:gridCol>
                  <a:gridCol w="2172199">
                    <a:extLst>
                      <a:ext uri="{9D8B030D-6E8A-4147-A177-3AD203B41FA5}">
                        <a16:colId xmlns:a16="http://schemas.microsoft.com/office/drawing/2014/main" xmlns="" val="20002"/>
                      </a:ext>
                    </a:extLst>
                  </a:gridCol>
                  <a:gridCol w="2172199">
                    <a:extLst>
                      <a:ext uri="{9D8B030D-6E8A-4147-A177-3AD203B41FA5}">
                        <a16:colId xmlns:a16="http://schemas.microsoft.com/office/drawing/2014/main" xmlns="" val="20003"/>
                      </a:ext>
                    </a:extLst>
                  </a:gridCol>
                  <a:gridCol w="2172199">
                    <a:extLst>
                      <a:ext uri="{9D8B030D-6E8A-4147-A177-3AD203B41FA5}">
                        <a16:colId xmlns:a16="http://schemas.microsoft.com/office/drawing/2014/main" xmlns="" val="20004"/>
                      </a:ext>
                    </a:extLst>
                  </a:gridCol>
                </a:tblGrid>
                <a:tr h="1008000">
                  <a:tc>
                    <a:txBody>
                      <a:bodyPr/>
                      <a:lstStyle/>
                      <a:p>
                        <a:pPr>
                          <a:lnSpc>
                            <a:spcPct val="90000"/>
                          </a:lnSpc>
                        </a:pPr>
                        <a:r>
                          <a:rPr lang="en-NZ" sz="900" baseline="0" dirty="0" smtClean="0"/>
                          <a:t>If the problem is </a:t>
                        </a:r>
                        <a:r>
                          <a:rPr lang="en-NZ" sz="900" i="1" baseline="0" dirty="0" smtClean="0"/>
                          <a:t>real</a:t>
                        </a:r>
                        <a:r>
                          <a:rPr lang="en-NZ" sz="900" baseline="0" dirty="0" smtClean="0"/>
                          <a:t>, there will be protection in the wider </a:t>
                        </a:r>
                        <a:r>
                          <a:rPr lang="en-NZ" sz="900" kern="1200" baseline="0" dirty="0" smtClean="0">
                            <a:solidFill>
                              <a:schemeClr val="tx1"/>
                            </a:solidFill>
                            <a:latin typeface="+mn-lt"/>
                            <a:ea typeface="+mn-ea"/>
                            <a:cs typeface="+mn-cs"/>
                          </a:rPr>
                          <a:t>consumer </a:t>
                        </a:r>
                        <a:r>
                          <a:rPr lang="en-NZ" sz="900" kern="1200" baseline="0" dirty="0">
                            <a:solidFill>
                              <a:schemeClr val="tx1"/>
                            </a:solidFill>
                            <a:latin typeface="+mn-lt"/>
                            <a:ea typeface="+mn-ea"/>
                            <a:cs typeface="+mn-cs"/>
                          </a:rPr>
                          <a:t>protection context </a:t>
                        </a:r>
                        <a:r>
                          <a:rPr lang="en-NZ" sz="900" kern="1200" baseline="0" dirty="0" smtClean="0">
                            <a:solidFill>
                              <a:schemeClr val="tx1"/>
                            </a:solidFill>
                            <a:latin typeface="+mn-lt"/>
                            <a:ea typeface="+mn-ea"/>
                            <a:cs typeface="+mn-cs"/>
                          </a:rPr>
                          <a:t>of NZ</a:t>
                        </a:r>
                        <a:r>
                          <a:rPr lang="en-NZ" sz="900" kern="1200" baseline="0" dirty="0">
                            <a:solidFill>
                              <a:schemeClr val="tx1"/>
                            </a:solidFill>
                            <a:latin typeface="+mn-lt"/>
                            <a:ea typeface="+mn-ea"/>
                            <a:cs typeface="+mn-cs"/>
                          </a:rPr>
                          <a:t>, </a:t>
                        </a:r>
                        <a:r>
                          <a:rPr lang="en-NZ" sz="900" kern="1200" baseline="0" dirty="0" smtClean="0">
                            <a:solidFill>
                              <a:schemeClr val="tx1"/>
                            </a:solidFill>
                            <a:latin typeface="+mn-lt"/>
                            <a:ea typeface="+mn-ea"/>
                            <a:cs typeface="+mn-cs"/>
                          </a:rPr>
                          <a:t>and remedy in the integrity </a:t>
                        </a:r>
                        <a:r>
                          <a:rPr lang="en-NZ" sz="900" baseline="0" dirty="0"/>
                          <a:t>of supplier</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8717">
                          <a:alpha val="50196"/>
                        </a:srgbClr>
                      </a:solidFill>
                    </a:tcPr>
                  </a:tc>
                  <a:tc>
                    <a:txBody>
                      <a:bodyPr/>
                      <a:lstStyle/>
                      <a:p>
                        <a:pPr>
                          <a:lnSpc>
                            <a:spcPct val="90000"/>
                          </a:lnSpc>
                        </a:pPr>
                        <a:r>
                          <a:rPr lang="en-NZ" sz="900" dirty="0" smtClean="0"/>
                          <a:t>To</a:t>
                        </a:r>
                        <a:r>
                          <a:rPr lang="en-NZ" sz="900" baseline="0" dirty="0" smtClean="0"/>
                          <a:t> </a:t>
                        </a:r>
                        <a:r>
                          <a:rPr lang="en-NZ" sz="900" baseline="0" dirty="0"/>
                          <a:t>be heard, respected, treated </a:t>
                        </a:r>
                        <a:r>
                          <a:rPr lang="en-NZ" sz="900" i="1" baseline="0" dirty="0"/>
                          <a:t>fairly</a:t>
                        </a:r>
                        <a:r>
                          <a:rPr lang="en-NZ" sz="900" baseline="0" dirty="0"/>
                          <a:t>. Receive clarity on </a:t>
                        </a:r>
                        <a:r>
                          <a:rPr lang="en-NZ" sz="900" baseline="0" dirty="0" smtClean="0"/>
                          <a:t>the solution and the path </a:t>
                        </a:r>
                        <a:r>
                          <a:rPr lang="en-NZ" sz="900" baseline="0" dirty="0"/>
                          <a:t>to </a:t>
                        </a:r>
                        <a:r>
                          <a:rPr lang="en-NZ" sz="900" baseline="0" dirty="0" smtClean="0"/>
                          <a:t>get there</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8717">
                          <a:alpha val="50196"/>
                        </a:srgbClr>
                      </a:solidFill>
                    </a:tcPr>
                  </a:tc>
                  <a:tc>
                    <a:txBody>
                      <a:bodyPr/>
                      <a:lstStyle/>
                      <a:p>
                        <a:pPr>
                          <a:lnSpc>
                            <a:spcPct val="90000"/>
                          </a:lnSpc>
                        </a:pPr>
                        <a:r>
                          <a:rPr lang="en-NZ" sz="900" dirty="0" smtClean="0"/>
                          <a:t>To </a:t>
                        </a:r>
                        <a:r>
                          <a:rPr lang="en-NZ" sz="900" dirty="0"/>
                          <a:t>be </a:t>
                        </a:r>
                        <a:r>
                          <a:rPr lang="en-NZ" sz="900" dirty="0" smtClean="0"/>
                          <a:t>updated and that promises made are executed. For </a:t>
                        </a:r>
                        <a:r>
                          <a:rPr lang="en-NZ" sz="900" dirty="0"/>
                          <a:t>the problem to be taken seriously and owned by the </a:t>
                        </a:r>
                        <a:r>
                          <a:rPr lang="en-NZ" sz="900" dirty="0" smtClean="0"/>
                          <a:t>provider.</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8717">
                          <a:alpha val="50196"/>
                        </a:srgbClr>
                      </a:solidFill>
                    </a:tcPr>
                  </a:tc>
                  <a:tc>
                    <a:txBody>
                      <a:bodyPr/>
                      <a:lstStyle/>
                      <a:p>
                        <a:pPr>
                          <a:lnSpc>
                            <a:spcPct val="90000"/>
                          </a:lnSpc>
                        </a:pPr>
                        <a:r>
                          <a:rPr lang="en-NZ" sz="900" dirty="0" smtClean="0"/>
                          <a:t>Decisive action,</a:t>
                        </a:r>
                        <a:r>
                          <a:rPr lang="en-NZ" sz="900" baseline="0" dirty="0" smtClean="0"/>
                          <a:t> to be treated with </a:t>
                        </a:r>
                        <a:r>
                          <a:rPr lang="en-NZ" sz="900" baseline="0" dirty="0"/>
                          <a:t>respect</a:t>
                        </a:r>
                        <a:r>
                          <a:rPr lang="en-NZ" sz="900" baseline="0" dirty="0" smtClean="0"/>
                          <a:t>, to be made to feel </a:t>
                        </a:r>
                        <a:r>
                          <a:rPr lang="en-NZ" sz="900" baseline="0" dirty="0"/>
                          <a:t>valued. </a:t>
                        </a:r>
                        <a:r>
                          <a:rPr lang="en-NZ" sz="900" baseline="0" dirty="0" smtClean="0"/>
                          <a:t>For “Fair</a:t>
                        </a:r>
                        <a:r>
                          <a:rPr lang="en-NZ" sz="900" baseline="0" dirty="0"/>
                          <a:t>” </a:t>
                        </a:r>
                        <a:r>
                          <a:rPr lang="en-NZ" sz="900" baseline="0" dirty="0" smtClean="0"/>
                          <a:t>recompense </a:t>
                        </a:r>
                        <a:r>
                          <a:rPr lang="en-NZ" sz="900" b="1" baseline="0" dirty="0" smtClean="0"/>
                          <a:t>OR</a:t>
                        </a:r>
                        <a:r>
                          <a:rPr lang="en-NZ" sz="900" baseline="0" dirty="0" smtClean="0"/>
                          <a:t> </a:t>
                        </a:r>
                        <a:r>
                          <a:rPr lang="en-NZ" sz="900" b="0" baseline="0" dirty="0" smtClean="0"/>
                          <a:t>for closure/release</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8717">
                          <a:alpha val="50196"/>
                        </a:srgbClr>
                      </a:solidFill>
                    </a:tcPr>
                  </a:tc>
                  <a:tc>
                    <a:txBody>
                      <a:bodyPr/>
                      <a:lstStyle/>
                      <a:p>
                        <a:pPr>
                          <a:lnSpc>
                            <a:spcPct val="90000"/>
                          </a:lnSpc>
                        </a:pPr>
                        <a:r>
                          <a:rPr lang="en-NZ" sz="900" dirty="0" smtClean="0"/>
                          <a:t>T</a:t>
                        </a:r>
                        <a:r>
                          <a:rPr lang="en-NZ" sz="900" baseline="0" dirty="0" smtClean="0"/>
                          <a:t>o a</a:t>
                        </a:r>
                        <a:r>
                          <a:rPr lang="en-NZ" sz="900" dirty="0" smtClean="0"/>
                          <a:t>ttain </a:t>
                        </a:r>
                        <a:r>
                          <a:rPr lang="en-NZ" sz="900" dirty="0"/>
                          <a:t>a “fair” </a:t>
                        </a:r>
                        <a:r>
                          <a:rPr lang="en-NZ" sz="900" dirty="0" smtClean="0"/>
                          <a:t>outcome, but recognition that it will likely be more beneficial to supplier</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78717">
                          <a:alpha val="50196"/>
                        </a:srgbClr>
                      </a:solidFill>
                    </a:tcPr>
                  </a:tc>
                  <a:extLst>
                    <a:ext uri="{0D108BD9-81ED-4DB2-BD59-A6C34878D82A}">
                      <a16:rowId xmlns:a16="http://schemas.microsoft.com/office/drawing/2014/main" xmlns="" val="10005"/>
                    </a:ext>
                  </a:extLst>
                </a:tr>
              </a:tbl>
            </a:graphicData>
          </a:graphic>
        </p:graphicFrame>
        <p:sp>
          <p:nvSpPr>
            <p:cNvPr id="31" name="Rectangle 30"/>
            <p:cNvSpPr/>
            <p:nvPr/>
          </p:nvSpPr>
          <p:spPr>
            <a:xfrm>
              <a:off x="41434" y="2872690"/>
              <a:ext cx="1170566" cy="424732"/>
            </a:xfrm>
            <a:prstGeom prst="rect">
              <a:avLst/>
            </a:prstGeom>
          </p:spPr>
          <p:txBody>
            <a:bodyPr wrap="square">
              <a:spAutoFit/>
            </a:bodyPr>
            <a:lstStyle/>
            <a:p>
              <a:pPr algn="ctr">
                <a:lnSpc>
                  <a:spcPct val="90000"/>
                </a:lnSpc>
              </a:pPr>
              <a:r>
                <a:rPr lang="en-NZ" sz="1200" b="1" dirty="0" smtClean="0"/>
                <a:t>CUSTOMER EXPECTATIONS</a:t>
              </a:r>
              <a:endParaRPr lang="en-NZ" sz="1200" b="1" dirty="0">
                <a:solidFill>
                  <a:schemeClr val="bg1"/>
                </a:solidFill>
              </a:endParaRPr>
            </a:p>
          </p:txBody>
        </p:sp>
        <p:graphicFrame>
          <p:nvGraphicFramePr>
            <p:cNvPr id="32" name="Content Placeholder 3"/>
            <p:cNvGraphicFramePr>
              <a:graphicFrameLocks/>
            </p:cNvGraphicFramePr>
            <p:nvPr>
              <p:extLst/>
            </p:nvPr>
          </p:nvGraphicFramePr>
          <p:xfrm>
            <a:off x="1209366" y="3631205"/>
            <a:ext cx="10860995" cy="1008000"/>
          </p:xfrm>
          <a:graphic>
            <a:graphicData uri="http://schemas.openxmlformats.org/drawingml/2006/table">
              <a:tbl>
                <a:tblPr firstRow="1" bandRow="1">
                  <a:tableStyleId>{2D5ABB26-0587-4C30-8999-92F81FD0307C}</a:tableStyleId>
                </a:tblPr>
                <a:tblGrid>
                  <a:gridCol w="2172199">
                    <a:extLst>
                      <a:ext uri="{9D8B030D-6E8A-4147-A177-3AD203B41FA5}">
                        <a16:colId xmlns:a16="http://schemas.microsoft.com/office/drawing/2014/main" xmlns="" val="20000"/>
                      </a:ext>
                    </a:extLst>
                  </a:gridCol>
                  <a:gridCol w="2172199">
                    <a:extLst>
                      <a:ext uri="{9D8B030D-6E8A-4147-A177-3AD203B41FA5}">
                        <a16:colId xmlns:a16="http://schemas.microsoft.com/office/drawing/2014/main" xmlns="" val="20001"/>
                      </a:ext>
                    </a:extLst>
                  </a:gridCol>
                  <a:gridCol w="2172199">
                    <a:extLst>
                      <a:ext uri="{9D8B030D-6E8A-4147-A177-3AD203B41FA5}">
                        <a16:colId xmlns:a16="http://schemas.microsoft.com/office/drawing/2014/main" xmlns="" val="20002"/>
                      </a:ext>
                    </a:extLst>
                  </a:gridCol>
                  <a:gridCol w="2172199">
                    <a:extLst>
                      <a:ext uri="{9D8B030D-6E8A-4147-A177-3AD203B41FA5}">
                        <a16:colId xmlns:a16="http://schemas.microsoft.com/office/drawing/2014/main" xmlns="" val="20003"/>
                      </a:ext>
                    </a:extLst>
                  </a:gridCol>
                  <a:gridCol w="2172199">
                    <a:extLst>
                      <a:ext uri="{9D8B030D-6E8A-4147-A177-3AD203B41FA5}">
                        <a16:colId xmlns:a16="http://schemas.microsoft.com/office/drawing/2014/main" xmlns="" val="20004"/>
                      </a:ext>
                    </a:extLst>
                  </a:gridCol>
                </a:tblGrid>
                <a:tr h="1008000">
                  <a:tc>
                    <a:txBody>
                      <a:bodyPr/>
                      <a:lstStyle/>
                      <a:p>
                        <a:pPr>
                          <a:lnSpc>
                            <a:spcPct val="90000"/>
                          </a:lnSpc>
                        </a:pPr>
                        <a:r>
                          <a:rPr lang="en-NZ" sz="900" kern="1200" dirty="0" smtClean="0">
                            <a:solidFill>
                              <a:schemeClr val="tx1"/>
                            </a:solidFill>
                            <a:latin typeface="+mn-lt"/>
                            <a:ea typeface="+mn-ea"/>
                            <a:cs typeface="+mn-cs"/>
                          </a:rPr>
                          <a:t>Uncertainty and doubt in the legitimacy and cause of the problem,</a:t>
                        </a:r>
                        <a:r>
                          <a:rPr lang="en-NZ" sz="900" kern="1200" baseline="0" dirty="0" smtClean="0">
                            <a:solidFill>
                              <a:schemeClr val="tx1"/>
                            </a:solidFill>
                            <a:latin typeface="+mn-lt"/>
                            <a:ea typeface="+mn-ea"/>
                            <a:cs typeface="+mn-cs"/>
                          </a:rPr>
                          <a:t> the experience of being a </a:t>
                        </a:r>
                        <a:r>
                          <a:rPr lang="en-NZ" sz="900" kern="1200" dirty="0" smtClean="0">
                            <a:solidFill>
                              <a:schemeClr val="tx1"/>
                            </a:solidFill>
                            <a:latin typeface="+mn-lt"/>
                            <a:ea typeface="+mn-ea"/>
                            <a:cs typeface="+mn-cs"/>
                          </a:rPr>
                          <a:t>novice </a:t>
                        </a:r>
                        <a:r>
                          <a:rPr lang="en-NZ" sz="900" kern="1200" dirty="0">
                            <a:solidFill>
                              <a:schemeClr val="tx1"/>
                            </a:solidFill>
                            <a:latin typeface="+mn-lt"/>
                            <a:ea typeface="+mn-ea"/>
                            <a:cs typeface="+mn-cs"/>
                          </a:rPr>
                          <a:t>in a specialist context </a:t>
                        </a:r>
                        <a:r>
                          <a:rPr lang="en-NZ" sz="900" kern="1200" dirty="0" smtClean="0">
                            <a:solidFill>
                              <a:schemeClr val="tx1"/>
                            </a:solidFill>
                            <a:latin typeface="+mn-lt"/>
                            <a:ea typeface="+mn-ea"/>
                            <a:cs typeface="+mn-cs"/>
                          </a:rPr>
                          <a:t>(up against professionals),</a:t>
                        </a:r>
                        <a:r>
                          <a:rPr lang="en-NZ" sz="900" kern="1200" baseline="0" dirty="0" smtClean="0">
                            <a:solidFill>
                              <a:schemeClr val="tx1"/>
                            </a:solidFill>
                            <a:latin typeface="+mn-lt"/>
                            <a:ea typeface="+mn-ea"/>
                            <a:cs typeface="+mn-cs"/>
                          </a:rPr>
                          <a:t> and </a:t>
                        </a:r>
                        <a:r>
                          <a:rPr lang="en-NZ" sz="900" kern="1200" dirty="0" smtClean="0">
                            <a:solidFill>
                              <a:schemeClr val="tx1"/>
                            </a:solidFill>
                            <a:latin typeface="+mn-lt"/>
                            <a:ea typeface="+mn-ea"/>
                            <a:cs typeface="+mn-cs"/>
                          </a:rPr>
                          <a:t>knowledge </a:t>
                        </a:r>
                        <a:r>
                          <a:rPr lang="en-NZ" sz="900" kern="1200" dirty="0">
                            <a:solidFill>
                              <a:schemeClr val="tx1"/>
                            </a:solidFill>
                            <a:latin typeface="+mn-lt"/>
                            <a:ea typeface="+mn-ea"/>
                            <a:cs typeface="+mn-cs"/>
                          </a:rPr>
                          <a:t>and power </a:t>
                        </a:r>
                        <a:r>
                          <a:rPr lang="en-NZ" sz="900" kern="1200" dirty="0" smtClean="0">
                            <a:solidFill>
                              <a:schemeClr val="tx1"/>
                            </a:solidFill>
                            <a:latin typeface="+mn-lt"/>
                            <a:ea typeface="+mn-ea"/>
                            <a:cs typeface="+mn-cs"/>
                          </a:rPr>
                          <a:t>imbalances</a:t>
                        </a:r>
                        <a:endParaRPr lang="en-NZ" sz="900" kern="1200" dirty="0">
                          <a:solidFill>
                            <a:schemeClr val="tx1"/>
                          </a:solidFill>
                          <a:latin typeface="+mn-lt"/>
                          <a:ea typeface="+mn-ea"/>
                          <a:cs typeface="+mn-cs"/>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50196"/>
                        </a:srgb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NZ" sz="900" dirty="0"/>
                          <a:t>Not being “</a:t>
                        </a:r>
                        <a:r>
                          <a:rPr lang="en-NZ" sz="900" dirty="0" smtClean="0"/>
                          <a:t>heard”,</a:t>
                        </a:r>
                        <a:r>
                          <a:rPr lang="en-NZ" sz="900" baseline="0" dirty="0" smtClean="0"/>
                          <a:t> having the issue dismissed, being b</a:t>
                        </a:r>
                        <a:r>
                          <a:rPr lang="en-NZ" sz="900" dirty="0" smtClean="0"/>
                          <a:t>lamed,</a:t>
                        </a:r>
                        <a:r>
                          <a:rPr lang="en-NZ" sz="900" baseline="0" dirty="0" smtClean="0"/>
                          <a:t> passed around</a:t>
                        </a:r>
                        <a:r>
                          <a:rPr lang="en-NZ" sz="900" kern="1200" baseline="0" dirty="0" smtClean="0">
                            <a:solidFill>
                              <a:schemeClr val="tx1"/>
                            </a:solidFill>
                            <a:latin typeface="+mn-lt"/>
                            <a:ea typeface="+mn-ea"/>
                            <a:cs typeface="+mn-cs"/>
                          </a:rPr>
                          <a:t> or side-lined </a:t>
                        </a:r>
                        <a:r>
                          <a:rPr lang="en-NZ" sz="900" kern="1200" baseline="0" dirty="0">
                            <a:solidFill>
                              <a:schemeClr val="tx1"/>
                            </a:solidFill>
                            <a:latin typeface="+mn-lt"/>
                            <a:ea typeface="+mn-ea"/>
                            <a:cs typeface="+mn-cs"/>
                          </a:rPr>
                          <a:t>into using self-help ‘troubleshooting’ </a:t>
                        </a:r>
                        <a:r>
                          <a:rPr lang="en-NZ" sz="900" kern="1200" baseline="0" dirty="0" smtClean="0">
                            <a:solidFill>
                              <a:schemeClr val="tx1"/>
                            </a:solidFill>
                            <a:latin typeface="+mn-lt"/>
                            <a:ea typeface="+mn-ea"/>
                            <a:cs typeface="+mn-cs"/>
                          </a:rPr>
                          <a:t>processes raise ire. </a:t>
                        </a:r>
                        <a:r>
                          <a:rPr lang="en-NZ" sz="900" baseline="0" dirty="0" smtClean="0"/>
                          <a:t>Excessive demands </a:t>
                        </a:r>
                        <a:r>
                          <a:rPr lang="en-NZ" sz="900" baseline="0" dirty="0"/>
                          <a:t>of building a ‘</a:t>
                        </a:r>
                        <a:r>
                          <a:rPr lang="en-NZ" sz="900" baseline="0" dirty="0" smtClean="0"/>
                          <a:t>case’. Not knowing what to demand of supplier</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50196"/>
                        </a:srgbClr>
                      </a:solidFill>
                    </a:tcPr>
                  </a:tc>
                  <a:tc>
                    <a:txBody>
                      <a:bodyPr/>
                      <a:lstStyle/>
                      <a:p>
                        <a:pPr>
                          <a:lnSpc>
                            <a:spcPct val="90000"/>
                          </a:lnSpc>
                        </a:pPr>
                        <a:r>
                          <a:rPr lang="en-NZ" sz="900" dirty="0"/>
                          <a:t>Having the onus for follow ups fall on the </a:t>
                        </a:r>
                        <a:r>
                          <a:rPr lang="en-NZ" sz="900" dirty="0" smtClean="0"/>
                          <a:t>consumer,</a:t>
                        </a:r>
                        <a:r>
                          <a:rPr lang="en-NZ" sz="900" baseline="0" dirty="0" smtClean="0"/>
                          <a:t> meeting provider requirements then being asked for more and being unsure of what is reasonable in terms or feedback and timelines to deliver</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50196"/>
                        </a:srgbClr>
                      </a:solidFill>
                    </a:tcPr>
                  </a:tc>
                  <a:tc>
                    <a:txBody>
                      <a:bodyPr/>
                      <a:lstStyle/>
                      <a:p>
                        <a:pPr>
                          <a:lnSpc>
                            <a:spcPct val="90000"/>
                          </a:lnSpc>
                        </a:pPr>
                        <a:r>
                          <a:rPr lang="en-NZ" sz="900" dirty="0"/>
                          <a:t>No change in provider </a:t>
                        </a:r>
                        <a:r>
                          <a:rPr lang="en-NZ" sz="900" dirty="0" smtClean="0"/>
                          <a:t>behaviour,</a:t>
                        </a:r>
                        <a:r>
                          <a:rPr lang="en-NZ" sz="900" baseline="0" dirty="0" smtClean="0"/>
                          <a:t> accusations, denials and contradictions. Lack of clarity about what is ‘right’ and what can be insisted on. </a:t>
                        </a:r>
                        <a:r>
                          <a:rPr lang="en-NZ" sz="900" dirty="0" smtClean="0"/>
                          <a:t>Confusion</a:t>
                        </a:r>
                        <a:r>
                          <a:rPr lang="en-NZ" sz="900" baseline="0" dirty="0" smtClean="0"/>
                          <a:t> </a:t>
                        </a:r>
                        <a:r>
                          <a:rPr lang="en-NZ" sz="900" baseline="0" dirty="0"/>
                          <a:t>around process, additional demands, lost submissions / </a:t>
                        </a:r>
                        <a:r>
                          <a:rPr lang="en-NZ" sz="900" baseline="0" dirty="0" smtClean="0"/>
                          <a:t>details</a:t>
                        </a:r>
                        <a:endParaRPr lang="en-NZ" sz="900" dirty="0"/>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50196"/>
                        </a:srgbClr>
                      </a:solidFill>
                    </a:tcPr>
                  </a:tc>
                  <a:tc>
                    <a:txBody>
                      <a:bodyPr/>
                      <a:lstStyle/>
                      <a:p>
                        <a:pPr>
                          <a:lnSpc>
                            <a:spcPct val="90000"/>
                          </a:lnSpc>
                        </a:pPr>
                        <a:r>
                          <a:rPr lang="en-NZ" sz="900" dirty="0" smtClean="0"/>
                          <a:t>Receiving</a:t>
                        </a:r>
                        <a:r>
                          <a:rPr lang="en-NZ" sz="900" baseline="0" dirty="0" smtClean="0"/>
                          <a:t> an outcome different to what was promised previously or to find that there is no change and all efforts were futile. </a:t>
                        </a:r>
                        <a:r>
                          <a:rPr lang="en-NZ" sz="900" kern="1200" dirty="0" smtClean="0">
                            <a:solidFill>
                              <a:schemeClr val="tx1"/>
                            </a:solidFill>
                            <a:latin typeface="+mn-lt"/>
                            <a:ea typeface="+mn-ea"/>
                            <a:cs typeface="+mn-cs"/>
                          </a:rPr>
                          <a:t>Confusion </a:t>
                        </a:r>
                        <a:r>
                          <a:rPr lang="en-NZ" sz="900" kern="1200" dirty="0">
                            <a:solidFill>
                              <a:schemeClr val="tx1"/>
                            </a:solidFill>
                            <a:latin typeface="+mn-lt"/>
                            <a:ea typeface="+mn-ea"/>
                            <a:cs typeface="+mn-cs"/>
                          </a:rPr>
                          <a:t>/ uncertainty  about what is </a:t>
                        </a:r>
                        <a:r>
                          <a:rPr lang="en-NZ" sz="900" kern="1200" dirty="0" smtClean="0">
                            <a:solidFill>
                              <a:schemeClr val="tx1"/>
                            </a:solidFill>
                            <a:latin typeface="+mn-lt"/>
                            <a:ea typeface="+mn-ea"/>
                            <a:cs typeface="+mn-cs"/>
                          </a:rPr>
                          <a:t>actually a </a:t>
                        </a:r>
                        <a:r>
                          <a:rPr lang="en-NZ" sz="900" kern="1200" dirty="0">
                            <a:solidFill>
                              <a:schemeClr val="tx1"/>
                            </a:solidFill>
                            <a:latin typeface="+mn-lt"/>
                            <a:ea typeface="+mn-ea"/>
                            <a:cs typeface="+mn-cs"/>
                          </a:rPr>
                          <a:t>‘good’ </a:t>
                        </a:r>
                        <a:r>
                          <a:rPr lang="en-NZ" sz="900" kern="1200" dirty="0" smtClean="0">
                            <a:solidFill>
                              <a:schemeClr val="tx1"/>
                            </a:solidFill>
                            <a:latin typeface="+mn-lt"/>
                            <a:ea typeface="+mn-ea"/>
                            <a:cs typeface="+mn-cs"/>
                          </a:rPr>
                          <a:t>outcome</a:t>
                        </a:r>
                        <a:endParaRPr lang="en-NZ" sz="900" kern="1200" dirty="0">
                          <a:solidFill>
                            <a:schemeClr val="tx1"/>
                          </a:solidFill>
                          <a:latin typeface="+mn-lt"/>
                          <a:ea typeface="+mn-ea"/>
                          <a:cs typeface="+mn-cs"/>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F7F7F">
                          <a:alpha val="50196"/>
                        </a:srgbClr>
                      </a:solidFill>
                    </a:tcPr>
                  </a:tc>
                  <a:extLst>
                    <a:ext uri="{0D108BD9-81ED-4DB2-BD59-A6C34878D82A}">
                      <a16:rowId xmlns:a16="http://schemas.microsoft.com/office/drawing/2014/main" xmlns="" val="10007"/>
                    </a:ext>
                  </a:extLst>
                </a:tr>
              </a:tbl>
            </a:graphicData>
          </a:graphic>
        </p:graphicFrame>
        <p:sp>
          <p:nvSpPr>
            <p:cNvPr id="33" name="Rectangle 32"/>
            <p:cNvSpPr/>
            <p:nvPr/>
          </p:nvSpPr>
          <p:spPr>
            <a:xfrm>
              <a:off x="0" y="3631620"/>
              <a:ext cx="1212000" cy="10075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p:cNvSpPr/>
            <p:nvPr/>
          </p:nvSpPr>
          <p:spPr>
            <a:xfrm>
              <a:off x="41434" y="3919841"/>
              <a:ext cx="1170566" cy="424732"/>
            </a:xfrm>
            <a:prstGeom prst="rect">
              <a:avLst/>
            </a:prstGeom>
          </p:spPr>
          <p:txBody>
            <a:bodyPr wrap="square">
              <a:spAutoFit/>
            </a:bodyPr>
            <a:lstStyle/>
            <a:p>
              <a:pPr algn="ctr">
                <a:lnSpc>
                  <a:spcPct val="90000"/>
                </a:lnSpc>
              </a:pPr>
              <a:r>
                <a:rPr lang="en-NZ" sz="1200" b="1" dirty="0" smtClean="0"/>
                <a:t>SPECIFIC PAIN POINTS</a:t>
              </a:r>
              <a:endParaRPr lang="en-NZ" sz="1200" b="1" dirty="0">
                <a:solidFill>
                  <a:schemeClr val="bg1"/>
                </a:solidFill>
              </a:endParaRPr>
            </a:p>
          </p:txBody>
        </p:sp>
        <p:graphicFrame>
          <p:nvGraphicFramePr>
            <p:cNvPr id="35" name="Content Placeholder 3"/>
            <p:cNvGraphicFramePr>
              <a:graphicFrameLocks/>
            </p:cNvGraphicFramePr>
            <p:nvPr>
              <p:extLst/>
            </p:nvPr>
          </p:nvGraphicFramePr>
          <p:xfrm>
            <a:off x="1209365" y="4677964"/>
            <a:ext cx="10860995" cy="1008000"/>
          </p:xfrm>
          <a:graphic>
            <a:graphicData uri="http://schemas.openxmlformats.org/drawingml/2006/table">
              <a:tbl>
                <a:tblPr firstRow="1" bandRow="1">
                  <a:tableStyleId>{2D5ABB26-0587-4C30-8999-92F81FD0307C}</a:tableStyleId>
                </a:tblPr>
                <a:tblGrid>
                  <a:gridCol w="2172199">
                    <a:extLst>
                      <a:ext uri="{9D8B030D-6E8A-4147-A177-3AD203B41FA5}">
                        <a16:colId xmlns:a16="http://schemas.microsoft.com/office/drawing/2014/main" xmlns="" val="20000"/>
                      </a:ext>
                    </a:extLst>
                  </a:gridCol>
                  <a:gridCol w="2172199">
                    <a:extLst>
                      <a:ext uri="{9D8B030D-6E8A-4147-A177-3AD203B41FA5}">
                        <a16:colId xmlns:a16="http://schemas.microsoft.com/office/drawing/2014/main" xmlns="" val="20001"/>
                      </a:ext>
                    </a:extLst>
                  </a:gridCol>
                  <a:gridCol w="2172199">
                    <a:extLst>
                      <a:ext uri="{9D8B030D-6E8A-4147-A177-3AD203B41FA5}">
                        <a16:colId xmlns:a16="http://schemas.microsoft.com/office/drawing/2014/main" xmlns="" val="20002"/>
                      </a:ext>
                    </a:extLst>
                  </a:gridCol>
                  <a:gridCol w="2172199">
                    <a:extLst>
                      <a:ext uri="{9D8B030D-6E8A-4147-A177-3AD203B41FA5}">
                        <a16:colId xmlns:a16="http://schemas.microsoft.com/office/drawing/2014/main" xmlns="" val="20003"/>
                      </a:ext>
                    </a:extLst>
                  </a:gridCol>
                  <a:gridCol w="2172199">
                    <a:extLst>
                      <a:ext uri="{9D8B030D-6E8A-4147-A177-3AD203B41FA5}">
                        <a16:colId xmlns:a16="http://schemas.microsoft.com/office/drawing/2014/main" xmlns="" val="20004"/>
                      </a:ext>
                    </a:extLst>
                  </a:gridCol>
                </a:tblGrid>
                <a:tr h="100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NZ" sz="900" dirty="0"/>
                          <a:t>Identifying </a:t>
                        </a:r>
                        <a:r>
                          <a:rPr lang="en-NZ" sz="900" kern="1200" dirty="0" smtClean="0">
                            <a:solidFill>
                              <a:schemeClr val="tx1"/>
                            </a:solidFill>
                            <a:latin typeface="+mn-lt"/>
                            <a:ea typeface="+mn-ea"/>
                            <a:cs typeface="+mn-cs"/>
                          </a:rPr>
                          <a:t>independent,</a:t>
                        </a:r>
                        <a:r>
                          <a:rPr lang="en-NZ" sz="900" kern="1200" baseline="0" dirty="0" smtClean="0">
                            <a:solidFill>
                              <a:schemeClr val="tx1"/>
                            </a:solidFill>
                            <a:latin typeface="+mn-lt"/>
                            <a:ea typeface="+mn-ea"/>
                            <a:cs typeface="+mn-cs"/>
                          </a:rPr>
                          <a:t> credible </a:t>
                        </a:r>
                        <a:r>
                          <a:rPr lang="en-NZ" sz="900" kern="1200" dirty="0" smtClean="0">
                            <a:solidFill>
                              <a:schemeClr val="tx1"/>
                            </a:solidFill>
                            <a:latin typeface="+mn-lt"/>
                            <a:ea typeface="+mn-ea"/>
                            <a:cs typeface="+mn-cs"/>
                          </a:rPr>
                          <a:t>sources </a:t>
                        </a:r>
                        <a:r>
                          <a:rPr lang="en-NZ" sz="900" kern="1200" dirty="0">
                            <a:solidFill>
                              <a:schemeClr val="tx1"/>
                            </a:solidFill>
                            <a:latin typeface="+mn-lt"/>
                            <a:ea typeface="+mn-ea"/>
                            <a:cs typeface="+mn-cs"/>
                          </a:rPr>
                          <a:t>of relevant </a:t>
                        </a:r>
                        <a:r>
                          <a:rPr lang="en-NZ" sz="900" kern="1200" dirty="0" smtClean="0">
                            <a:solidFill>
                              <a:schemeClr val="tx1"/>
                            </a:solidFill>
                            <a:latin typeface="+mn-lt"/>
                            <a:ea typeface="+mn-ea"/>
                            <a:cs typeface="+mn-cs"/>
                          </a:rPr>
                          <a:t>information</a:t>
                        </a:r>
                        <a:r>
                          <a:rPr lang="en-NZ" sz="900" kern="1200" baseline="0" dirty="0" smtClean="0">
                            <a:solidFill>
                              <a:schemeClr val="tx1"/>
                            </a:solidFill>
                            <a:latin typeface="+mn-lt"/>
                            <a:ea typeface="+mn-ea"/>
                            <a:cs typeface="+mn-cs"/>
                          </a:rPr>
                          <a:t> that confirm, give guidance</a:t>
                        </a:r>
                        <a:endParaRPr lang="en-NZ" sz="900" kern="1200" dirty="0">
                          <a:solidFill>
                            <a:schemeClr val="tx1"/>
                          </a:solidFill>
                          <a:latin typeface="+mn-lt"/>
                          <a:ea typeface="+mn-ea"/>
                          <a:cs typeface="+mn-cs"/>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F23">
                          <a:alpha val="50196"/>
                        </a:srgbClr>
                      </a:solidFill>
                    </a:tcPr>
                  </a:tc>
                  <a:tc>
                    <a:txBody>
                      <a:bodyPr/>
                      <a:lstStyle/>
                      <a:p>
                        <a:pPr>
                          <a:lnSpc>
                            <a:spcPct val="90000"/>
                          </a:lnSpc>
                        </a:pPr>
                        <a:r>
                          <a:rPr lang="en-NZ" sz="900" dirty="0" smtClean="0">
                            <a:solidFill>
                              <a:schemeClr val="tx1"/>
                            </a:solidFill>
                          </a:rPr>
                          <a:t>Receiving</a:t>
                        </a:r>
                        <a:r>
                          <a:rPr lang="en-NZ" sz="900" baseline="0" dirty="0" smtClean="0">
                            <a:solidFill>
                              <a:schemeClr val="tx1"/>
                            </a:solidFill>
                          </a:rPr>
                          <a:t> confirmation and c</a:t>
                        </a:r>
                        <a:r>
                          <a:rPr lang="en-NZ" sz="900" dirty="0" smtClean="0">
                            <a:solidFill>
                              <a:schemeClr val="tx1"/>
                            </a:solidFill>
                          </a:rPr>
                          <a:t>larity. Assurance</a:t>
                        </a:r>
                        <a:r>
                          <a:rPr lang="en-NZ" sz="900" baseline="0" dirty="0" smtClean="0">
                            <a:solidFill>
                              <a:schemeClr val="tx1"/>
                            </a:solidFill>
                          </a:rPr>
                          <a:t> that the issue </a:t>
                        </a:r>
                        <a:r>
                          <a:rPr lang="en-NZ" sz="900" dirty="0" smtClean="0">
                            <a:solidFill>
                              <a:schemeClr val="tx1"/>
                            </a:solidFill>
                          </a:rPr>
                          <a:t>is </a:t>
                        </a:r>
                        <a:r>
                          <a:rPr lang="en-NZ" sz="900" dirty="0">
                            <a:solidFill>
                              <a:schemeClr val="tx1"/>
                            </a:solidFill>
                          </a:rPr>
                          <a:t>not unique; </a:t>
                        </a:r>
                        <a:r>
                          <a:rPr lang="en-NZ" sz="900" baseline="0" dirty="0">
                            <a:solidFill>
                              <a:schemeClr val="tx1"/>
                            </a:solidFill>
                          </a:rPr>
                          <a:t>a </a:t>
                        </a:r>
                        <a:r>
                          <a:rPr lang="en-NZ" sz="900" dirty="0">
                            <a:solidFill>
                              <a:schemeClr val="tx1"/>
                            </a:solidFill>
                          </a:rPr>
                          <a:t>process is in place to </a:t>
                        </a:r>
                        <a:r>
                          <a:rPr lang="en-NZ" sz="900" dirty="0" smtClean="0">
                            <a:solidFill>
                              <a:schemeClr val="tx1"/>
                            </a:solidFill>
                          </a:rPr>
                          <a:t>rectify</a:t>
                        </a:r>
                        <a:endParaRPr lang="en-NZ" sz="900"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F23">
                          <a:alpha val="50196"/>
                        </a:srgbClr>
                      </a:solidFill>
                    </a:tcPr>
                  </a:tc>
                  <a:tc>
                    <a:txBody>
                      <a:bodyPr/>
                      <a:lstStyle/>
                      <a:p>
                        <a:pPr>
                          <a:lnSpc>
                            <a:spcPct val="90000"/>
                          </a:lnSpc>
                        </a:pPr>
                        <a:r>
                          <a:rPr lang="en-NZ" sz="900" dirty="0">
                            <a:solidFill>
                              <a:schemeClr val="tx1"/>
                            </a:solidFill>
                          </a:rPr>
                          <a:t>Speedy </a:t>
                        </a:r>
                        <a:r>
                          <a:rPr lang="en-NZ" sz="900" dirty="0" smtClean="0">
                            <a:solidFill>
                              <a:schemeClr val="tx1"/>
                            </a:solidFill>
                          </a:rPr>
                          <a:t>response,</a:t>
                        </a:r>
                        <a:r>
                          <a:rPr lang="en-NZ" sz="900" baseline="0" dirty="0" smtClean="0">
                            <a:solidFill>
                              <a:schemeClr val="tx1"/>
                            </a:solidFill>
                          </a:rPr>
                          <a:t> p</a:t>
                        </a:r>
                        <a:r>
                          <a:rPr lang="en-NZ" sz="900" dirty="0" smtClean="0">
                            <a:solidFill>
                              <a:schemeClr val="tx1"/>
                            </a:solidFill>
                          </a:rPr>
                          <a:t>romises</a:t>
                        </a:r>
                        <a:r>
                          <a:rPr lang="en-NZ" sz="900" baseline="0" dirty="0" smtClean="0">
                            <a:solidFill>
                              <a:schemeClr val="tx1"/>
                            </a:solidFill>
                          </a:rPr>
                          <a:t> kept, having a s</a:t>
                        </a:r>
                        <a:r>
                          <a:rPr lang="en-NZ" sz="900" dirty="0" smtClean="0">
                            <a:solidFill>
                              <a:schemeClr val="tx1"/>
                            </a:solidFill>
                          </a:rPr>
                          <a:t>ingle </a:t>
                        </a:r>
                        <a:r>
                          <a:rPr lang="en-NZ" sz="900" dirty="0">
                            <a:solidFill>
                              <a:schemeClr val="tx1"/>
                            </a:solidFill>
                          </a:rPr>
                          <a:t>contact </a:t>
                        </a:r>
                        <a:r>
                          <a:rPr lang="en-NZ" sz="900" dirty="0" smtClean="0">
                            <a:solidFill>
                              <a:schemeClr val="tx1"/>
                            </a:solidFill>
                          </a:rPr>
                          <a:t>point</a:t>
                        </a:r>
                        <a:r>
                          <a:rPr lang="en-NZ" sz="900" baseline="0" dirty="0" smtClean="0">
                            <a:solidFill>
                              <a:schemeClr val="tx1"/>
                            </a:solidFill>
                          </a:rPr>
                          <a:t> and efficient r</a:t>
                        </a:r>
                        <a:r>
                          <a:rPr lang="en-NZ" sz="900" dirty="0" smtClean="0">
                            <a:solidFill>
                              <a:schemeClr val="tx1"/>
                            </a:solidFill>
                          </a:rPr>
                          <a:t>ecord keeping by provider</a:t>
                        </a:r>
                        <a:endParaRPr lang="en-NZ" sz="900" dirty="0">
                          <a:solidFill>
                            <a:schemeClr val="tx1"/>
                          </a:solidFill>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F23">
                          <a:alpha val="50196"/>
                        </a:srgbClr>
                      </a:solidFill>
                    </a:tcPr>
                  </a:tc>
                  <a:tc>
                    <a:txBody>
                      <a:bodyPr/>
                      <a:lstStyle/>
                      <a:p>
                        <a:pPr>
                          <a:lnSpc>
                            <a:spcPct val="90000"/>
                          </a:lnSpc>
                        </a:pPr>
                        <a:r>
                          <a:rPr lang="en-NZ" sz="900" dirty="0" smtClean="0">
                            <a:solidFill>
                              <a:schemeClr val="tx1"/>
                            </a:solidFill>
                          </a:rPr>
                          <a:t>Seeing a response to the additional effort,</a:t>
                        </a:r>
                        <a:r>
                          <a:rPr lang="en-NZ" sz="900" baseline="0" dirty="0" smtClean="0">
                            <a:solidFill>
                              <a:schemeClr val="tx1"/>
                            </a:solidFill>
                          </a:rPr>
                          <a:t> being offered resolution </a:t>
                        </a:r>
                        <a:r>
                          <a:rPr lang="en-NZ" sz="900" dirty="0" smtClean="0">
                            <a:solidFill>
                              <a:schemeClr val="tx1"/>
                            </a:solidFill>
                          </a:rPr>
                          <a:t>with an</a:t>
                        </a:r>
                        <a:r>
                          <a:rPr lang="en-NZ" sz="900" baseline="0" dirty="0" smtClean="0">
                            <a:solidFill>
                              <a:schemeClr val="tx1"/>
                            </a:solidFill>
                          </a:rPr>
                          <a:t> </a:t>
                        </a:r>
                        <a:r>
                          <a:rPr lang="en-NZ" sz="900" kern="1200" dirty="0" smtClean="0">
                            <a:solidFill>
                              <a:schemeClr val="tx1"/>
                            </a:solidFill>
                            <a:latin typeface="+mn-lt"/>
                            <a:ea typeface="+mn-ea"/>
                            <a:cs typeface="+mn-cs"/>
                          </a:rPr>
                          <a:t>attempt </a:t>
                        </a:r>
                        <a:r>
                          <a:rPr lang="en-NZ" sz="900" kern="1200" dirty="0">
                            <a:solidFill>
                              <a:schemeClr val="tx1"/>
                            </a:solidFill>
                            <a:latin typeface="+mn-lt"/>
                            <a:ea typeface="+mn-ea"/>
                            <a:cs typeface="+mn-cs"/>
                          </a:rPr>
                          <a:t>to retain business.  </a:t>
                        </a: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F23">
                          <a:alpha val="50196"/>
                        </a:srgbClr>
                      </a:solidFill>
                    </a:tcPr>
                  </a:tc>
                  <a:tc>
                    <a:txBody>
                      <a:bodyPr/>
                      <a:lstStyle/>
                      <a:p>
                        <a:pPr>
                          <a:lnSpc>
                            <a:spcPct val="90000"/>
                          </a:lnSpc>
                        </a:pPr>
                        <a:r>
                          <a:rPr lang="en-NZ" sz="900" kern="1200" dirty="0" smtClean="0">
                            <a:solidFill>
                              <a:schemeClr val="tx1"/>
                            </a:solidFill>
                            <a:latin typeface="+mn-lt"/>
                            <a:ea typeface="+mn-ea"/>
                            <a:cs typeface="+mn-cs"/>
                          </a:rPr>
                          <a:t>Regaining</a:t>
                        </a:r>
                        <a:r>
                          <a:rPr lang="en-NZ" sz="900" kern="1200" baseline="0" dirty="0" smtClean="0">
                            <a:solidFill>
                              <a:schemeClr val="tx1"/>
                            </a:solidFill>
                            <a:latin typeface="+mn-lt"/>
                            <a:ea typeface="+mn-ea"/>
                            <a:cs typeface="+mn-cs"/>
                          </a:rPr>
                          <a:t> a</a:t>
                        </a:r>
                        <a:r>
                          <a:rPr lang="en-NZ" sz="900" kern="1200" dirty="0" smtClean="0">
                            <a:solidFill>
                              <a:schemeClr val="tx1"/>
                            </a:solidFill>
                            <a:latin typeface="+mn-lt"/>
                            <a:ea typeface="+mn-ea"/>
                            <a:cs typeface="+mn-cs"/>
                          </a:rPr>
                          <a:t> </a:t>
                        </a:r>
                        <a:r>
                          <a:rPr lang="en-NZ" sz="900" kern="1200" dirty="0">
                            <a:solidFill>
                              <a:schemeClr val="tx1"/>
                            </a:solidFill>
                            <a:latin typeface="+mn-lt"/>
                            <a:ea typeface="+mn-ea"/>
                            <a:cs typeface="+mn-cs"/>
                          </a:rPr>
                          <a:t>sense of ‘power’ e.g. from taking business away, getting an </a:t>
                        </a:r>
                        <a:r>
                          <a:rPr lang="en-NZ" sz="900" kern="1200" dirty="0" smtClean="0">
                            <a:solidFill>
                              <a:schemeClr val="tx1"/>
                            </a:solidFill>
                            <a:latin typeface="+mn-lt"/>
                            <a:ea typeface="+mn-ea"/>
                            <a:cs typeface="+mn-cs"/>
                          </a:rPr>
                          <a:t>outcome that is truly beneficial, provider doing right and going beyond</a:t>
                        </a:r>
                        <a:endParaRPr lang="en-NZ" sz="900" kern="1200" dirty="0">
                          <a:solidFill>
                            <a:schemeClr val="tx1"/>
                          </a:solidFill>
                          <a:latin typeface="+mn-lt"/>
                          <a:ea typeface="+mn-ea"/>
                          <a:cs typeface="+mn-cs"/>
                        </a:endParaRPr>
                      </a:p>
                    </a:txBody>
                    <a:tcPr marL="108000" marR="108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ECF23">
                          <a:alpha val="50196"/>
                        </a:srgbClr>
                      </a:solidFill>
                    </a:tcPr>
                  </a:tc>
                  <a:extLst>
                    <a:ext uri="{0D108BD9-81ED-4DB2-BD59-A6C34878D82A}">
                      <a16:rowId xmlns:a16="http://schemas.microsoft.com/office/drawing/2014/main" xmlns="" val="10009"/>
                    </a:ext>
                  </a:extLst>
                </a:tr>
              </a:tbl>
            </a:graphicData>
          </a:graphic>
        </p:graphicFrame>
        <p:sp>
          <p:nvSpPr>
            <p:cNvPr id="36" name="Rectangle 35"/>
            <p:cNvSpPr/>
            <p:nvPr/>
          </p:nvSpPr>
          <p:spPr>
            <a:xfrm>
              <a:off x="0" y="4677965"/>
              <a:ext cx="1212000" cy="1007585"/>
            </a:xfrm>
            <a:prstGeom prst="rect">
              <a:avLst/>
            </a:prstGeom>
            <a:solidFill>
              <a:srgbClr val="9EC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41434" y="4966186"/>
              <a:ext cx="1170566" cy="424732"/>
            </a:xfrm>
            <a:prstGeom prst="rect">
              <a:avLst/>
            </a:prstGeom>
          </p:spPr>
          <p:txBody>
            <a:bodyPr wrap="square">
              <a:spAutoFit/>
            </a:bodyPr>
            <a:lstStyle/>
            <a:p>
              <a:pPr algn="ctr">
                <a:lnSpc>
                  <a:spcPct val="90000"/>
                </a:lnSpc>
              </a:pPr>
              <a:r>
                <a:rPr lang="en-NZ" sz="1200" b="1" dirty="0" smtClean="0"/>
                <a:t>PARTICULAR DELIGHTS </a:t>
              </a:r>
              <a:endParaRPr lang="en-NZ" sz="1200" b="1" dirty="0">
                <a:solidFill>
                  <a:schemeClr val="bg1"/>
                </a:solidFill>
              </a:endParaRPr>
            </a:p>
          </p:txBody>
        </p:sp>
        <p:sp>
          <p:nvSpPr>
            <p:cNvPr id="38" name="Rectangle 37"/>
            <p:cNvSpPr/>
            <p:nvPr/>
          </p:nvSpPr>
          <p:spPr>
            <a:xfrm>
              <a:off x="0" y="5724525"/>
              <a:ext cx="1212000" cy="1007585"/>
            </a:xfrm>
            <a:prstGeom prst="rect">
              <a:avLst/>
            </a:prstGeom>
            <a:solidFill>
              <a:srgbClr val="14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ectangle 38"/>
            <p:cNvSpPr/>
            <p:nvPr/>
          </p:nvSpPr>
          <p:spPr>
            <a:xfrm>
              <a:off x="-4810" y="5869621"/>
              <a:ext cx="1170566" cy="757130"/>
            </a:xfrm>
            <a:prstGeom prst="rect">
              <a:avLst/>
            </a:prstGeom>
          </p:spPr>
          <p:txBody>
            <a:bodyPr wrap="square">
              <a:spAutoFit/>
            </a:bodyPr>
            <a:lstStyle/>
            <a:p>
              <a:pPr algn="ctr">
                <a:lnSpc>
                  <a:spcPct val="90000"/>
                </a:lnSpc>
              </a:pPr>
              <a:r>
                <a:rPr lang="en-NZ" sz="1200" b="1" dirty="0" smtClean="0"/>
                <a:t>CUSTOMER EMOTIONS/ EMOTIONAL STATE</a:t>
              </a:r>
              <a:endParaRPr lang="en-NZ" sz="1200" b="1" dirty="0">
                <a:solidFill>
                  <a:schemeClr val="bg1"/>
                </a:solidFill>
              </a:endParaRPr>
            </a:p>
          </p:txBody>
        </p:sp>
        <p:sp>
          <p:nvSpPr>
            <p:cNvPr id="9" name="Isosceles Triangle 8"/>
            <p:cNvSpPr/>
            <p:nvPr/>
          </p:nvSpPr>
          <p:spPr>
            <a:xfrm rot="5400000">
              <a:off x="3075518" y="896941"/>
              <a:ext cx="800096" cy="23084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p:cNvSpPr/>
            <p:nvPr/>
          </p:nvSpPr>
          <p:spPr>
            <a:xfrm rot="5400000">
              <a:off x="5256142" y="896941"/>
              <a:ext cx="800096" cy="23084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p:cNvSpPr/>
            <p:nvPr/>
          </p:nvSpPr>
          <p:spPr>
            <a:xfrm rot="5400000">
              <a:off x="7436722" y="896941"/>
              <a:ext cx="800096" cy="23084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Isosceles Triangle 44"/>
            <p:cNvSpPr/>
            <p:nvPr/>
          </p:nvSpPr>
          <p:spPr>
            <a:xfrm rot="5400000">
              <a:off x="9624875" y="896941"/>
              <a:ext cx="800096" cy="23084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6" name="Group 45"/>
          <p:cNvGrpSpPr/>
          <p:nvPr/>
        </p:nvGrpSpPr>
        <p:grpSpPr>
          <a:xfrm>
            <a:off x="358947" y="747287"/>
            <a:ext cx="448544" cy="511923"/>
            <a:chOff x="2010633" y="5300858"/>
            <a:chExt cx="276895" cy="316020"/>
          </a:xfrm>
        </p:grpSpPr>
        <p:sp>
          <p:nvSpPr>
            <p:cNvPr id="47" name="Oval 920"/>
            <p:cNvSpPr>
              <a:spLocks noChangeArrowheads="1"/>
            </p:cNvSpPr>
            <p:nvPr/>
          </p:nvSpPr>
          <p:spPr bwMode="auto">
            <a:xfrm>
              <a:off x="2109955" y="5397169"/>
              <a:ext cx="78253" cy="81264"/>
            </a:xfrm>
            <a:prstGeom prst="ellipse">
              <a:avLst/>
            </a:pr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48" name="Freeform 921"/>
            <p:cNvSpPr>
              <a:spLocks/>
            </p:cNvSpPr>
            <p:nvPr/>
          </p:nvSpPr>
          <p:spPr bwMode="auto">
            <a:xfrm>
              <a:off x="2070827" y="5496489"/>
              <a:ext cx="159517" cy="120389"/>
            </a:xfrm>
            <a:custGeom>
              <a:avLst/>
              <a:gdLst>
                <a:gd name="T0" fmla="*/ 31 w 42"/>
                <a:gd name="T1" fmla="*/ 0 h 32"/>
                <a:gd name="T2" fmla="*/ 10 w 42"/>
                <a:gd name="T3" fmla="*/ 0 h 32"/>
                <a:gd name="T4" fmla="*/ 15 w 42"/>
                <a:gd name="T5" fmla="*/ 32 h 32"/>
                <a:gd name="T6" fmla="*/ 26 w 42"/>
                <a:gd name="T7" fmla="*/ 32 h 32"/>
                <a:gd name="T8" fmla="*/ 31 w 42"/>
                <a:gd name="T9" fmla="*/ 0 h 32"/>
              </a:gdLst>
              <a:ahLst/>
              <a:cxnLst>
                <a:cxn ang="0">
                  <a:pos x="T0" y="T1"/>
                </a:cxn>
                <a:cxn ang="0">
                  <a:pos x="T2" y="T3"/>
                </a:cxn>
                <a:cxn ang="0">
                  <a:pos x="T4" y="T5"/>
                </a:cxn>
                <a:cxn ang="0">
                  <a:pos x="T6" y="T7"/>
                </a:cxn>
                <a:cxn ang="0">
                  <a:pos x="T8" y="T9"/>
                </a:cxn>
              </a:cxnLst>
              <a:rect l="0" t="0" r="r" b="b"/>
              <a:pathLst>
                <a:path w="42" h="32">
                  <a:moveTo>
                    <a:pt x="31" y="0"/>
                  </a:moveTo>
                  <a:cubicBezTo>
                    <a:pt x="26" y="0"/>
                    <a:pt x="15" y="0"/>
                    <a:pt x="10" y="0"/>
                  </a:cubicBezTo>
                  <a:cubicBezTo>
                    <a:pt x="0" y="0"/>
                    <a:pt x="10" y="32"/>
                    <a:pt x="15" y="32"/>
                  </a:cubicBezTo>
                  <a:cubicBezTo>
                    <a:pt x="21" y="32"/>
                    <a:pt x="15" y="32"/>
                    <a:pt x="26" y="32"/>
                  </a:cubicBezTo>
                  <a:cubicBezTo>
                    <a:pt x="31" y="32"/>
                    <a:pt x="42" y="0"/>
                    <a:pt x="31" y="0"/>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49" name="Freeform 922"/>
            <p:cNvSpPr>
              <a:spLocks/>
            </p:cNvSpPr>
            <p:nvPr/>
          </p:nvSpPr>
          <p:spPr bwMode="auto">
            <a:xfrm>
              <a:off x="2010633" y="5300858"/>
              <a:ext cx="276895" cy="255828"/>
            </a:xfrm>
            <a:custGeom>
              <a:avLst/>
              <a:gdLst>
                <a:gd name="T0" fmla="*/ 73 w 73"/>
                <a:gd name="T1" fmla="*/ 37 h 68"/>
                <a:gd name="T2" fmla="*/ 37 w 73"/>
                <a:gd name="T3" fmla="*/ 0 h 68"/>
                <a:gd name="T4" fmla="*/ 0 w 73"/>
                <a:gd name="T5" fmla="*/ 37 h 68"/>
                <a:gd name="T6" fmla="*/ 17 w 73"/>
                <a:gd name="T7" fmla="*/ 68 h 68"/>
                <a:gd name="T8" fmla="*/ 16 w 73"/>
                <a:gd name="T9" fmla="*/ 61 h 68"/>
                <a:gd name="T10" fmla="*/ 5 w 73"/>
                <a:gd name="T11" fmla="*/ 37 h 68"/>
                <a:gd name="T12" fmla="*/ 37 w 73"/>
                <a:gd name="T13" fmla="*/ 5 h 68"/>
                <a:gd name="T14" fmla="*/ 68 w 73"/>
                <a:gd name="T15" fmla="*/ 37 h 68"/>
                <a:gd name="T16" fmla="*/ 57 w 73"/>
                <a:gd name="T17" fmla="*/ 61 h 68"/>
                <a:gd name="T18" fmla="*/ 56 w 73"/>
                <a:gd name="T19" fmla="*/ 68 h 68"/>
                <a:gd name="T20" fmla="*/ 73 w 73"/>
                <a:gd name="T21"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73" y="37"/>
                  </a:moveTo>
                  <a:cubicBezTo>
                    <a:pt x="73" y="16"/>
                    <a:pt x="57" y="0"/>
                    <a:pt x="37" y="0"/>
                  </a:cubicBezTo>
                  <a:cubicBezTo>
                    <a:pt x="16" y="0"/>
                    <a:pt x="0" y="16"/>
                    <a:pt x="0" y="37"/>
                  </a:cubicBezTo>
                  <a:cubicBezTo>
                    <a:pt x="0" y="50"/>
                    <a:pt x="7" y="62"/>
                    <a:pt x="17" y="68"/>
                  </a:cubicBezTo>
                  <a:cubicBezTo>
                    <a:pt x="17" y="65"/>
                    <a:pt x="16" y="63"/>
                    <a:pt x="16" y="61"/>
                  </a:cubicBezTo>
                  <a:cubicBezTo>
                    <a:pt x="9" y="55"/>
                    <a:pt x="5" y="46"/>
                    <a:pt x="5" y="37"/>
                  </a:cubicBezTo>
                  <a:cubicBezTo>
                    <a:pt x="5" y="19"/>
                    <a:pt x="19" y="5"/>
                    <a:pt x="37" y="5"/>
                  </a:cubicBezTo>
                  <a:cubicBezTo>
                    <a:pt x="54" y="5"/>
                    <a:pt x="68" y="19"/>
                    <a:pt x="68" y="37"/>
                  </a:cubicBezTo>
                  <a:cubicBezTo>
                    <a:pt x="68" y="46"/>
                    <a:pt x="64" y="55"/>
                    <a:pt x="57" y="61"/>
                  </a:cubicBezTo>
                  <a:cubicBezTo>
                    <a:pt x="57" y="63"/>
                    <a:pt x="56" y="65"/>
                    <a:pt x="56" y="68"/>
                  </a:cubicBezTo>
                  <a:cubicBezTo>
                    <a:pt x="66" y="62"/>
                    <a:pt x="73" y="50"/>
                    <a:pt x="73" y="3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0" name="Freeform 923"/>
            <p:cNvSpPr>
              <a:spLocks/>
            </p:cNvSpPr>
            <p:nvPr/>
          </p:nvSpPr>
          <p:spPr bwMode="auto">
            <a:xfrm>
              <a:off x="2064808" y="5352022"/>
              <a:ext cx="171556" cy="141458"/>
            </a:xfrm>
            <a:custGeom>
              <a:avLst/>
              <a:gdLst>
                <a:gd name="T0" fmla="*/ 23 w 46"/>
                <a:gd name="T1" fmla="*/ 0 h 37"/>
                <a:gd name="T2" fmla="*/ 0 w 46"/>
                <a:gd name="T3" fmla="*/ 23 h 37"/>
                <a:gd name="T4" fmla="*/ 5 w 46"/>
                <a:gd name="T5" fmla="*/ 37 h 37"/>
                <a:gd name="T6" fmla="*/ 9 w 46"/>
                <a:gd name="T7" fmla="*/ 34 h 37"/>
                <a:gd name="T8" fmla="*/ 5 w 46"/>
                <a:gd name="T9" fmla="*/ 23 h 37"/>
                <a:gd name="T10" fmla="*/ 23 w 46"/>
                <a:gd name="T11" fmla="*/ 5 h 37"/>
                <a:gd name="T12" fmla="*/ 40 w 46"/>
                <a:gd name="T13" fmla="*/ 23 h 37"/>
                <a:gd name="T14" fmla="*/ 36 w 46"/>
                <a:gd name="T15" fmla="*/ 34 h 37"/>
                <a:gd name="T16" fmla="*/ 40 w 46"/>
                <a:gd name="T17" fmla="*/ 37 h 37"/>
                <a:gd name="T18" fmla="*/ 46 w 46"/>
                <a:gd name="T19" fmla="*/ 23 h 37"/>
                <a:gd name="T20" fmla="*/ 23 w 46"/>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7">
                  <a:moveTo>
                    <a:pt x="23" y="0"/>
                  </a:moveTo>
                  <a:cubicBezTo>
                    <a:pt x="10" y="0"/>
                    <a:pt x="0" y="10"/>
                    <a:pt x="0" y="23"/>
                  </a:cubicBezTo>
                  <a:cubicBezTo>
                    <a:pt x="0" y="28"/>
                    <a:pt x="2" y="33"/>
                    <a:pt x="5" y="37"/>
                  </a:cubicBezTo>
                  <a:cubicBezTo>
                    <a:pt x="6" y="36"/>
                    <a:pt x="7" y="34"/>
                    <a:pt x="9" y="34"/>
                  </a:cubicBezTo>
                  <a:cubicBezTo>
                    <a:pt x="6" y="31"/>
                    <a:pt x="5" y="27"/>
                    <a:pt x="5" y="23"/>
                  </a:cubicBezTo>
                  <a:cubicBezTo>
                    <a:pt x="5" y="13"/>
                    <a:pt x="13" y="5"/>
                    <a:pt x="23" y="5"/>
                  </a:cubicBezTo>
                  <a:cubicBezTo>
                    <a:pt x="32" y="5"/>
                    <a:pt x="40" y="13"/>
                    <a:pt x="40" y="23"/>
                  </a:cubicBezTo>
                  <a:cubicBezTo>
                    <a:pt x="40" y="27"/>
                    <a:pt x="39" y="31"/>
                    <a:pt x="36" y="34"/>
                  </a:cubicBezTo>
                  <a:cubicBezTo>
                    <a:pt x="38" y="34"/>
                    <a:pt x="39" y="36"/>
                    <a:pt x="40" y="37"/>
                  </a:cubicBezTo>
                  <a:cubicBezTo>
                    <a:pt x="44" y="33"/>
                    <a:pt x="46" y="28"/>
                    <a:pt x="46" y="23"/>
                  </a:cubicBezTo>
                  <a:cubicBezTo>
                    <a:pt x="46" y="10"/>
                    <a:pt x="35" y="0"/>
                    <a:pt x="23" y="0"/>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NZ"/>
            </a:p>
          </p:txBody>
        </p:sp>
      </p:grpSp>
    </p:spTree>
    <p:extLst>
      <p:ext uri="{BB962C8B-B14F-4D97-AF65-F5344CB8AC3E}">
        <p14:creationId xmlns:p14="http://schemas.microsoft.com/office/powerpoint/2010/main" val="161733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Sellers’ response to consumer contact and willingness to provide a remedy</a:t>
            </a:r>
            <a:endParaRPr lang="en-NZ" dirty="0"/>
          </a:p>
        </p:txBody>
      </p:sp>
      <p:sp>
        <p:nvSpPr>
          <p:cNvPr id="3" name="Text Placeholder 2"/>
          <p:cNvSpPr>
            <a:spLocks noGrp="1"/>
          </p:cNvSpPr>
          <p:nvPr>
            <p:ph type="body" sz="quarter" idx="10"/>
          </p:nvPr>
        </p:nvSpPr>
        <p:spPr>
          <a:xfrm>
            <a:off x="334297" y="689107"/>
            <a:ext cx="11591734" cy="581698"/>
          </a:xfrm>
        </p:spPr>
        <p:txBody>
          <a:bodyPr/>
          <a:lstStyle/>
          <a:p>
            <a:r>
              <a:rPr lang="en-NZ" sz="1400" dirty="0" smtClean="0"/>
              <a:t>Most of the time consumers get a remedy after the initial contact – 70% receive a refund, repair, or replacement when they contact the seller about issues with products, 62% for issues with services. Generally, sellers are willing to provide a remedy –  about four in five consumers said the seller was willing to provide a repair, replacement, or refund when they contacted them.</a:t>
            </a:r>
            <a:endParaRPr lang="en-NZ" sz="1400" dirty="0"/>
          </a:p>
        </p:txBody>
      </p:sp>
      <p:sp>
        <p:nvSpPr>
          <p:cNvPr id="19" name="Text Box 18"/>
          <p:cNvSpPr txBox="1">
            <a:spLocks noChangeArrowheads="1"/>
          </p:cNvSpPr>
          <p:nvPr/>
        </p:nvSpPr>
        <p:spPr bwMode="auto">
          <a:xfrm>
            <a:off x="40501" y="6451919"/>
            <a:ext cx="5122049" cy="3139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nSpc>
                <a:spcPct val="80000"/>
              </a:lnSpc>
            </a:pPr>
            <a:r>
              <a:rPr lang="en-US" sz="900" dirty="0">
                <a:solidFill>
                  <a:schemeClr val="bg1"/>
                </a:solidFill>
                <a:latin typeface="Aril narrow"/>
              </a:rPr>
              <a:t>Base: </a:t>
            </a:r>
            <a:r>
              <a:rPr lang="en-NZ" sz="900" dirty="0">
                <a:solidFill>
                  <a:schemeClr val="bg1"/>
                </a:solidFill>
                <a:latin typeface="Aril narrow"/>
              </a:rPr>
              <a:t>Consumers who contacted the seller/provider/tradesperson about their problem (</a:t>
            </a:r>
            <a:r>
              <a:rPr lang="en-NZ" sz="900" dirty="0" smtClean="0">
                <a:solidFill>
                  <a:schemeClr val="bg1"/>
                </a:solidFill>
                <a:latin typeface="Aril narrow"/>
              </a:rPr>
              <a:t>n=1,006)</a:t>
            </a:r>
          </a:p>
          <a:p>
            <a:pPr>
              <a:lnSpc>
                <a:spcPct val="80000"/>
              </a:lnSpc>
            </a:pPr>
            <a:r>
              <a:rPr lang="en-US" sz="900" dirty="0" smtClean="0">
                <a:solidFill>
                  <a:schemeClr val="bg1"/>
                </a:solidFill>
                <a:latin typeface="Aril narrow"/>
              </a:rPr>
              <a:t>Source</a:t>
            </a:r>
            <a:r>
              <a:rPr lang="en-US" sz="900" dirty="0">
                <a:solidFill>
                  <a:schemeClr val="bg1"/>
                </a:solidFill>
                <a:latin typeface="Aril narrow"/>
              </a:rPr>
              <a:t>: </a:t>
            </a:r>
            <a:r>
              <a:rPr lang="en-US" sz="900" dirty="0" smtClean="0">
                <a:solidFill>
                  <a:schemeClr val="bg1"/>
                </a:solidFill>
                <a:latin typeface="Aril narrow"/>
              </a:rPr>
              <a:t>Q20</a:t>
            </a:r>
          </a:p>
        </p:txBody>
      </p:sp>
      <p:sp>
        <p:nvSpPr>
          <p:cNvPr id="22" name="Rectangle 21"/>
          <p:cNvSpPr/>
          <p:nvPr/>
        </p:nvSpPr>
        <p:spPr>
          <a:xfrm>
            <a:off x="334298" y="2024377"/>
            <a:ext cx="5809328" cy="416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3" name="Chart 22"/>
          <p:cNvGraphicFramePr/>
          <p:nvPr>
            <p:extLst>
              <p:ext uri="{D42A27DB-BD31-4B8C-83A1-F6EECF244321}">
                <p14:modId xmlns:p14="http://schemas.microsoft.com/office/powerpoint/2010/main" val="3207970106"/>
              </p:ext>
            </p:extLst>
          </p:nvPr>
        </p:nvGraphicFramePr>
        <p:xfrm>
          <a:off x="2302734" y="2473410"/>
          <a:ext cx="3594567" cy="3664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124265194"/>
              </p:ext>
            </p:extLst>
          </p:nvPr>
        </p:nvGraphicFramePr>
        <p:xfrm>
          <a:off x="531482" y="2594236"/>
          <a:ext cx="1718747" cy="3516963"/>
        </p:xfrm>
        <a:graphic>
          <a:graphicData uri="http://schemas.openxmlformats.org/drawingml/2006/table">
            <a:tbl>
              <a:tblPr>
                <a:tableStyleId>{5C22544A-7EE6-4342-B048-85BDC9FD1C3A}</a:tableStyleId>
              </a:tblPr>
              <a:tblGrid>
                <a:gridCol w="1718747"/>
              </a:tblGrid>
              <a:tr h="33171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repaired 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621">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replaced 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1126">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refunded 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2862">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paid me compensation, e.g., money, vouchers, or store credit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640">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are still investigating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398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told me to contact the manufacturer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621">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allowed me to cancel the contract for services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6061">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agreed to reimburse me for repairs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10621">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They did nothing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999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Don’t recall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6" name="Rectangle 35"/>
          <p:cNvSpPr/>
          <p:nvPr/>
        </p:nvSpPr>
        <p:spPr>
          <a:xfrm>
            <a:off x="531482" y="226127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27" name="Rectangle 26"/>
          <p:cNvSpPr/>
          <p:nvPr/>
        </p:nvSpPr>
        <p:spPr>
          <a:xfrm>
            <a:off x="6229352" y="2024377"/>
            <a:ext cx="5809328" cy="416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 Box 18"/>
          <p:cNvSpPr txBox="1">
            <a:spLocks noChangeArrowheads="1"/>
          </p:cNvSpPr>
          <p:nvPr/>
        </p:nvSpPr>
        <p:spPr bwMode="auto">
          <a:xfrm>
            <a:off x="6229352" y="6395357"/>
            <a:ext cx="5546680" cy="3139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nSpc>
                <a:spcPct val="80000"/>
              </a:lnSpc>
            </a:pPr>
            <a:r>
              <a:rPr lang="en-US" sz="900" dirty="0">
                <a:solidFill>
                  <a:schemeClr val="bg1"/>
                </a:solidFill>
                <a:latin typeface="Aril narrow"/>
              </a:rPr>
              <a:t>Base: </a:t>
            </a:r>
            <a:r>
              <a:rPr lang="en-NZ" sz="900" dirty="0">
                <a:solidFill>
                  <a:schemeClr val="bg1"/>
                </a:solidFill>
                <a:latin typeface="Aril narrow"/>
              </a:rPr>
              <a:t>Those who received a repair, refund, or replacement from the seller/provider/tradesperson (</a:t>
            </a:r>
            <a:r>
              <a:rPr lang="en-NZ" sz="900" dirty="0" smtClean="0">
                <a:solidFill>
                  <a:schemeClr val="bg1"/>
                </a:solidFill>
                <a:latin typeface="Aril narrow"/>
              </a:rPr>
              <a:t>n=759)</a:t>
            </a:r>
          </a:p>
          <a:p>
            <a:pPr>
              <a:lnSpc>
                <a:spcPct val="80000"/>
              </a:lnSpc>
            </a:pPr>
            <a:r>
              <a:rPr lang="en-US" sz="900" dirty="0" smtClean="0">
                <a:solidFill>
                  <a:schemeClr val="bg1"/>
                </a:solidFill>
                <a:latin typeface="Aril narrow"/>
              </a:rPr>
              <a:t>Source:Q21</a:t>
            </a:r>
            <a:endParaRPr lang="en-NZ" sz="900" dirty="0">
              <a:solidFill>
                <a:schemeClr val="bg1"/>
              </a:solidFill>
              <a:latin typeface="Aril narrow"/>
            </a:endParaRPr>
          </a:p>
        </p:txBody>
      </p:sp>
      <p:graphicFrame>
        <p:nvGraphicFramePr>
          <p:cNvPr id="33" name="Chart 32"/>
          <p:cNvGraphicFramePr/>
          <p:nvPr>
            <p:extLst>
              <p:ext uri="{D42A27DB-BD31-4B8C-83A1-F6EECF244321}">
                <p14:modId xmlns:p14="http://schemas.microsoft.com/office/powerpoint/2010/main" val="1634438694"/>
              </p:ext>
            </p:extLst>
          </p:nvPr>
        </p:nvGraphicFramePr>
        <p:xfrm>
          <a:off x="6750671" y="2733675"/>
          <a:ext cx="4781422" cy="34046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790895327"/>
              </p:ext>
            </p:extLst>
          </p:nvPr>
        </p:nvGraphicFramePr>
        <p:xfrm>
          <a:off x="8482729" y="2829278"/>
          <a:ext cx="1297816" cy="2983560"/>
        </p:xfrm>
        <a:graphic>
          <a:graphicData uri="http://schemas.openxmlformats.org/drawingml/2006/table">
            <a:tbl>
              <a:tblPr>
                <a:tableStyleId>{5C22544A-7EE6-4342-B048-85BDC9FD1C3A}</a:tableStyleId>
              </a:tblPr>
              <a:tblGrid>
                <a:gridCol w="1297816"/>
              </a:tblGrid>
              <a:tr h="268935">
                <a:tc>
                  <a:txBody>
                    <a:bodyPr/>
                    <a:lstStyle/>
                    <a:p>
                      <a:pPr marL="0" algn="ct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Very reluctant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6225">
                <a:tc>
                  <a:txBody>
                    <a:bodyPr/>
                    <a:lstStyle/>
                    <a:p>
                      <a:pPr marL="0" algn="ct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A little reluctant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71525">
                <a:tc>
                  <a:txBody>
                    <a:bodyPr/>
                    <a:lstStyle/>
                    <a:p>
                      <a:pPr marL="0" algn="ct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Reasonably willing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66875">
                <a:tc>
                  <a:txBody>
                    <a:bodyPr/>
                    <a:lstStyle/>
                    <a:p>
                      <a:pPr marL="0" algn="ct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Very willing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2" name="Rectangle 41"/>
          <p:cNvSpPr/>
          <p:nvPr/>
        </p:nvSpPr>
        <p:spPr>
          <a:xfrm>
            <a:off x="6453795" y="226127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5" name="Right Brace 34"/>
          <p:cNvSpPr/>
          <p:nvPr/>
        </p:nvSpPr>
        <p:spPr>
          <a:xfrm>
            <a:off x="10750240" y="2873668"/>
            <a:ext cx="159508" cy="497535"/>
          </a:xfrm>
          <a:prstGeom prst="rightBrace">
            <a:avLst>
              <a:gd name="adj1" fmla="val 37310"/>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3" name="TextBox 42"/>
          <p:cNvSpPr txBox="1"/>
          <p:nvPr/>
        </p:nvSpPr>
        <p:spPr>
          <a:xfrm>
            <a:off x="11036004" y="2937769"/>
            <a:ext cx="535403" cy="369332"/>
          </a:xfrm>
          <a:prstGeom prst="rect">
            <a:avLst/>
          </a:prstGeom>
        </p:spPr>
        <p:txBody>
          <a:bodyPr vert="horz" wrap="none" lIns="0" tIns="0" rIns="0" bIns="0" rtlCol="0">
            <a:spAutoFit/>
          </a:bodyPr>
          <a:lstStyle/>
          <a:p>
            <a:r>
              <a:rPr lang="en-NZ" sz="2400" b="1" dirty="0" smtClean="0">
                <a:solidFill>
                  <a:schemeClr val="bg1">
                    <a:lumMod val="50000"/>
                  </a:schemeClr>
                </a:solidFill>
              </a:rPr>
              <a:t>18%</a:t>
            </a:r>
            <a:endParaRPr lang="en-NZ" sz="2400" b="1" dirty="0">
              <a:solidFill>
                <a:schemeClr val="bg1">
                  <a:lumMod val="50000"/>
                </a:schemeClr>
              </a:solidFill>
            </a:endParaRPr>
          </a:p>
        </p:txBody>
      </p:sp>
      <p:sp>
        <p:nvSpPr>
          <p:cNvPr id="44" name="Right Brace 43"/>
          <p:cNvSpPr/>
          <p:nvPr/>
        </p:nvSpPr>
        <p:spPr>
          <a:xfrm>
            <a:off x="10750240" y="3431480"/>
            <a:ext cx="159508" cy="2303495"/>
          </a:xfrm>
          <a:prstGeom prst="rightBrace">
            <a:avLst>
              <a:gd name="adj1" fmla="val 37310"/>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5" name="TextBox 44"/>
          <p:cNvSpPr txBox="1"/>
          <p:nvPr/>
        </p:nvSpPr>
        <p:spPr>
          <a:xfrm>
            <a:off x="11036004" y="4400282"/>
            <a:ext cx="535403" cy="369332"/>
          </a:xfrm>
          <a:prstGeom prst="rect">
            <a:avLst/>
          </a:prstGeom>
        </p:spPr>
        <p:txBody>
          <a:bodyPr vert="horz" wrap="none" lIns="0" tIns="0" rIns="0" bIns="0" rtlCol="0">
            <a:spAutoFit/>
          </a:bodyPr>
          <a:lstStyle/>
          <a:p>
            <a:r>
              <a:rPr lang="en-NZ" sz="2400" b="1" dirty="0" smtClean="0">
                <a:solidFill>
                  <a:schemeClr val="bg1">
                    <a:lumMod val="50000"/>
                  </a:schemeClr>
                </a:solidFill>
              </a:rPr>
              <a:t>81%</a:t>
            </a:r>
            <a:endParaRPr lang="en-NZ" sz="2400" b="1" dirty="0">
              <a:solidFill>
                <a:schemeClr val="bg1">
                  <a:lumMod val="50000"/>
                </a:schemeClr>
              </a:solidFill>
            </a:endParaRPr>
          </a:p>
        </p:txBody>
      </p:sp>
      <p:sp>
        <p:nvSpPr>
          <p:cNvPr id="46" name="Rectangle 45"/>
          <p:cNvSpPr/>
          <p:nvPr/>
        </p:nvSpPr>
        <p:spPr>
          <a:xfrm>
            <a:off x="10950209" y="3204669"/>
            <a:ext cx="1434339" cy="276999"/>
          </a:xfrm>
          <a:prstGeom prst="rect">
            <a:avLst/>
          </a:prstGeom>
        </p:spPr>
        <p:txBody>
          <a:bodyPr wrap="square">
            <a:spAutoFit/>
          </a:bodyPr>
          <a:lstStyle/>
          <a:p>
            <a:pPr fontAlgn="b"/>
            <a:r>
              <a:rPr lang="en-NZ" sz="1200" dirty="0" smtClean="0">
                <a:solidFill>
                  <a:schemeClr val="tx1">
                    <a:lumMod val="75000"/>
                    <a:lumOff val="25000"/>
                  </a:schemeClr>
                </a:solidFill>
              </a:rPr>
              <a:t>reluctant</a:t>
            </a:r>
            <a:endParaRPr lang="en-NZ" sz="1200" dirty="0">
              <a:solidFill>
                <a:schemeClr val="tx1">
                  <a:lumMod val="75000"/>
                  <a:lumOff val="25000"/>
                </a:schemeClr>
              </a:solidFill>
            </a:endParaRPr>
          </a:p>
        </p:txBody>
      </p:sp>
      <p:sp>
        <p:nvSpPr>
          <p:cNvPr id="47" name="Rectangle 46"/>
          <p:cNvSpPr/>
          <p:nvPr/>
        </p:nvSpPr>
        <p:spPr>
          <a:xfrm>
            <a:off x="11010954" y="4669214"/>
            <a:ext cx="1434339" cy="276999"/>
          </a:xfrm>
          <a:prstGeom prst="rect">
            <a:avLst/>
          </a:prstGeom>
        </p:spPr>
        <p:txBody>
          <a:bodyPr wrap="square">
            <a:spAutoFit/>
          </a:bodyPr>
          <a:lstStyle/>
          <a:p>
            <a:pPr fontAlgn="b"/>
            <a:r>
              <a:rPr lang="en-NZ" sz="1200" dirty="0" smtClean="0">
                <a:solidFill>
                  <a:schemeClr val="tx1">
                    <a:lumMod val="75000"/>
                    <a:lumOff val="25000"/>
                  </a:schemeClr>
                </a:solidFill>
              </a:rPr>
              <a:t>willing</a:t>
            </a:r>
            <a:endParaRPr lang="en-NZ" sz="1200" dirty="0">
              <a:solidFill>
                <a:schemeClr val="tx1">
                  <a:lumMod val="75000"/>
                  <a:lumOff val="25000"/>
                </a:schemeClr>
              </a:solidFill>
            </a:endParaRPr>
          </a:p>
        </p:txBody>
      </p:sp>
      <p:sp>
        <p:nvSpPr>
          <p:cNvPr id="48" name="Rectangle 47"/>
          <p:cNvSpPr/>
          <p:nvPr/>
        </p:nvSpPr>
        <p:spPr>
          <a:xfrm>
            <a:off x="6184484" y="1378046"/>
            <a:ext cx="5854196" cy="646331"/>
          </a:xfrm>
          <a:prstGeom prst="rect">
            <a:avLst/>
          </a:prstGeom>
        </p:spPr>
        <p:txBody>
          <a:bodyPr wrap="square">
            <a:spAutoFit/>
          </a:bodyPr>
          <a:lstStyle/>
          <a:p>
            <a:r>
              <a:rPr lang="en-NZ" b="1" dirty="0">
                <a:solidFill>
                  <a:schemeClr val="tx1">
                    <a:lumMod val="75000"/>
                    <a:lumOff val="25000"/>
                  </a:schemeClr>
                </a:solidFill>
              </a:rPr>
              <a:t>WILLINGESS OF THE SELLER TO PROVIDE A REPAIR, REFUND, OR REPLACEMENT</a:t>
            </a:r>
          </a:p>
        </p:txBody>
      </p:sp>
      <p:sp>
        <p:nvSpPr>
          <p:cNvPr id="49" name="Rectangle 48"/>
          <p:cNvSpPr/>
          <p:nvPr/>
        </p:nvSpPr>
        <p:spPr>
          <a:xfrm>
            <a:off x="334297" y="1378046"/>
            <a:ext cx="5809329" cy="646331"/>
          </a:xfrm>
          <a:prstGeom prst="rect">
            <a:avLst/>
          </a:prstGeom>
        </p:spPr>
        <p:txBody>
          <a:bodyPr wrap="square">
            <a:spAutoFit/>
          </a:bodyPr>
          <a:lstStyle/>
          <a:p>
            <a:r>
              <a:rPr lang="en-NZ" b="1" dirty="0">
                <a:solidFill>
                  <a:schemeClr val="tx1">
                    <a:lumMod val="75000"/>
                    <a:lumOff val="25000"/>
                  </a:schemeClr>
                </a:solidFill>
              </a:rPr>
              <a:t>WHAT THE SELLER/PROVIDER/TRADESPERSON DID WHEN THE CONSUMER CONTACTED THEM</a:t>
            </a:r>
          </a:p>
        </p:txBody>
      </p:sp>
      <p:sp>
        <p:nvSpPr>
          <p:cNvPr id="26" name="Isosceles Triangle 25"/>
          <p:cNvSpPr/>
          <p:nvPr/>
        </p:nvSpPr>
        <p:spPr>
          <a:xfrm>
            <a:off x="3503328" y="5998723"/>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p:cNvSpPr/>
          <p:nvPr/>
        </p:nvSpPr>
        <p:spPr>
          <a:xfrm>
            <a:off x="3569880" y="5922517"/>
            <a:ext cx="2603598" cy="253916"/>
          </a:xfrm>
          <a:prstGeom prst="rect">
            <a:avLst/>
          </a:prstGeom>
        </p:spPr>
        <p:txBody>
          <a:bodyPr wrap="none">
            <a:spAutoFit/>
          </a:bodyPr>
          <a:lstStyle/>
          <a:p>
            <a:r>
              <a:rPr lang="en-NZ" sz="1050" dirty="0" smtClean="0">
                <a:solidFill>
                  <a:schemeClr val="tx1">
                    <a:lumMod val="75000"/>
                    <a:lumOff val="25000"/>
                  </a:schemeClr>
                </a:solidFill>
              </a:rPr>
              <a:t>= Significantly higher than products/services</a:t>
            </a:r>
            <a:endParaRPr lang="en-NZ" sz="900" dirty="0">
              <a:solidFill>
                <a:schemeClr val="tx1">
                  <a:lumMod val="75000"/>
                  <a:lumOff val="25000"/>
                </a:schemeClr>
              </a:solidFill>
            </a:endParaRPr>
          </a:p>
        </p:txBody>
      </p:sp>
      <p:sp>
        <p:nvSpPr>
          <p:cNvPr id="30" name="Isosceles Triangle 29"/>
          <p:cNvSpPr/>
          <p:nvPr/>
        </p:nvSpPr>
        <p:spPr>
          <a:xfrm>
            <a:off x="5283231" y="2769977"/>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Isosceles Triangle 30"/>
          <p:cNvSpPr/>
          <p:nvPr/>
        </p:nvSpPr>
        <p:spPr>
          <a:xfrm>
            <a:off x="5363251" y="2973281"/>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p:cNvSpPr/>
          <p:nvPr/>
        </p:nvSpPr>
        <p:spPr>
          <a:xfrm>
            <a:off x="4332974" y="5498668"/>
            <a:ext cx="80020" cy="125639"/>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Right Brace 38"/>
          <p:cNvSpPr/>
          <p:nvPr/>
        </p:nvSpPr>
        <p:spPr>
          <a:xfrm rot="10800000">
            <a:off x="7353526" y="2885999"/>
            <a:ext cx="159508" cy="421101"/>
          </a:xfrm>
          <a:prstGeom prst="rightBrace">
            <a:avLst>
              <a:gd name="adj1" fmla="val 37310"/>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0" name="Right Brace 39"/>
          <p:cNvSpPr/>
          <p:nvPr/>
        </p:nvSpPr>
        <p:spPr>
          <a:xfrm rot="10800000">
            <a:off x="7353526" y="3345199"/>
            <a:ext cx="159508" cy="2402107"/>
          </a:xfrm>
          <a:prstGeom prst="rightBrace">
            <a:avLst>
              <a:gd name="adj1" fmla="val 37310"/>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1" name="TextBox 40"/>
          <p:cNvSpPr txBox="1"/>
          <p:nvPr/>
        </p:nvSpPr>
        <p:spPr>
          <a:xfrm>
            <a:off x="6713871" y="2937769"/>
            <a:ext cx="535403" cy="369332"/>
          </a:xfrm>
          <a:prstGeom prst="rect">
            <a:avLst/>
          </a:prstGeom>
        </p:spPr>
        <p:txBody>
          <a:bodyPr vert="horz" wrap="none" lIns="0" tIns="0" rIns="0" bIns="0" rtlCol="0">
            <a:spAutoFit/>
          </a:bodyPr>
          <a:lstStyle/>
          <a:p>
            <a:r>
              <a:rPr lang="en-NZ" sz="2400" b="1" dirty="0" smtClean="0">
                <a:solidFill>
                  <a:schemeClr val="bg1">
                    <a:lumMod val="50000"/>
                  </a:schemeClr>
                </a:solidFill>
              </a:rPr>
              <a:t>15%</a:t>
            </a:r>
            <a:endParaRPr lang="en-NZ" sz="2400" b="1" dirty="0">
              <a:solidFill>
                <a:schemeClr val="bg1">
                  <a:lumMod val="50000"/>
                </a:schemeClr>
              </a:solidFill>
            </a:endParaRPr>
          </a:p>
        </p:txBody>
      </p:sp>
      <p:sp>
        <p:nvSpPr>
          <p:cNvPr id="50" name="TextBox 49"/>
          <p:cNvSpPr txBox="1"/>
          <p:nvPr/>
        </p:nvSpPr>
        <p:spPr>
          <a:xfrm>
            <a:off x="6713871" y="4347014"/>
            <a:ext cx="535403" cy="369332"/>
          </a:xfrm>
          <a:prstGeom prst="rect">
            <a:avLst/>
          </a:prstGeom>
        </p:spPr>
        <p:txBody>
          <a:bodyPr vert="horz" wrap="none" lIns="0" tIns="0" rIns="0" bIns="0" rtlCol="0">
            <a:spAutoFit/>
          </a:bodyPr>
          <a:lstStyle/>
          <a:p>
            <a:r>
              <a:rPr lang="en-NZ" sz="2400" b="1" dirty="0" smtClean="0">
                <a:solidFill>
                  <a:schemeClr val="bg1">
                    <a:lumMod val="50000"/>
                  </a:schemeClr>
                </a:solidFill>
              </a:rPr>
              <a:t>85%</a:t>
            </a:r>
            <a:endParaRPr lang="en-NZ" sz="2400" b="1" dirty="0">
              <a:solidFill>
                <a:schemeClr val="bg1">
                  <a:lumMod val="50000"/>
                </a:schemeClr>
              </a:solidFill>
            </a:endParaRPr>
          </a:p>
        </p:txBody>
      </p:sp>
      <p:sp>
        <p:nvSpPr>
          <p:cNvPr id="51" name="Rectangle 50"/>
          <p:cNvSpPr/>
          <p:nvPr/>
        </p:nvSpPr>
        <p:spPr>
          <a:xfrm>
            <a:off x="6628076" y="3204669"/>
            <a:ext cx="1434339" cy="276999"/>
          </a:xfrm>
          <a:prstGeom prst="rect">
            <a:avLst/>
          </a:prstGeom>
        </p:spPr>
        <p:txBody>
          <a:bodyPr wrap="square">
            <a:spAutoFit/>
          </a:bodyPr>
          <a:lstStyle/>
          <a:p>
            <a:pPr fontAlgn="b"/>
            <a:r>
              <a:rPr lang="en-NZ" sz="1200" dirty="0" smtClean="0">
                <a:solidFill>
                  <a:schemeClr val="tx1">
                    <a:lumMod val="75000"/>
                    <a:lumOff val="25000"/>
                  </a:schemeClr>
                </a:solidFill>
              </a:rPr>
              <a:t>reluctant</a:t>
            </a:r>
            <a:endParaRPr lang="en-NZ" sz="1200" dirty="0">
              <a:solidFill>
                <a:schemeClr val="tx1">
                  <a:lumMod val="75000"/>
                  <a:lumOff val="25000"/>
                </a:schemeClr>
              </a:solidFill>
            </a:endParaRPr>
          </a:p>
        </p:txBody>
      </p:sp>
      <p:sp>
        <p:nvSpPr>
          <p:cNvPr id="52" name="Rectangle 51"/>
          <p:cNvSpPr/>
          <p:nvPr/>
        </p:nvSpPr>
        <p:spPr>
          <a:xfrm>
            <a:off x="6688821" y="4615946"/>
            <a:ext cx="1434339" cy="276999"/>
          </a:xfrm>
          <a:prstGeom prst="rect">
            <a:avLst/>
          </a:prstGeom>
        </p:spPr>
        <p:txBody>
          <a:bodyPr wrap="square">
            <a:spAutoFit/>
          </a:bodyPr>
          <a:lstStyle/>
          <a:p>
            <a:pPr fontAlgn="b"/>
            <a:r>
              <a:rPr lang="en-NZ" sz="1200" dirty="0" smtClean="0">
                <a:solidFill>
                  <a:schemeClr val="tx1">
                    <a:lumMod val="75000"/>
                    <a:lumOff val="25000"/>
                  </a:schemeClr>
                </a:solidFill>
              </a:rPr>
              <a:t>willing</a:t>
            </a:r>
            <a:endParaRPr lang="en-NZ" sz="1200" dirty="0">
              <a:solidFill>
                <a:schemeClr val="tx1">
                  <a:lumMod val="75000"/>
                  <a:lumOff val="25000"/>
                </a:schemeClr>
              </a:solidFill>
            </a:endParaRPr>
          </a:p>
        </p:txBody>
      </p:sp>
    </p:spTree>
    <p:extLst>
      <p:ext uri="{BB962C8B-B14F-4D97-AF65-F5344CB8AC3E}">
        <p14:creationId xmlns:p14="http://schemas.microsoft.com/office/powerpoint/2010/main" val="372488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5086350" y="1759495"/>
            <a:ext cx="6839681" cy="443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5086350" y="1378046"/>
            <a:ext cx="5636415" cy="369332"/>
          </a:xfrm>
          <a:prstGeom prst="rect">
            <a:avLst/>
          </a:prstGeom>
        </p:spPr>
        <p:txBody>
          <a:bodyPr wrap="none">
            <a:spAutoFit/>
          </a:bodyPr>
          <a:lstStyle/>
          <a:p>
            <a:r>
              <a:rPr lang="en-NZ" b="1" dirty="0">
                <a:solidFill>
                  <a:schemeClr val="tx1">
                    <a:lumMod val="75000"/>
                    <a:lumOff val="25000"/>
                  </a:schemeClr>
                </a:solidFill>
              </a:rPr>
              <a:t>Reasons the problem hasn't been resolved to satisfaction</a:t>
            </a:r>
            <a:endParaRPr lang="en-NZ" sz="1400" dirty="0">
              <a:solidFill>
                <a:schemeClr val="tx1">
                  <a:lumMod val="75000"/>
                  <a:lumOff val="25000"/>
                </a:schemeClr>
              </a:solidFill>
            </a:endParaRPr>
          </a:p>
        </p:txBody>
      </p:sp>
      <p:sp>
        <p:nvSpPr>
          <p:cNvPr id="20" name="Rectangle 19"/>
          <p:cNvSpPr/>
          <p:nvPr/>
        </p:nvSpPr>
        <p:spPr>
          <a:xfrm>
            <a:off x="334298" y="1759495"/>
            <a:ext cx="4532978" cy="443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4" name="Table 3"/>
          <p:cNvGraphicFramePr>
            <a:graphicFrameLocks noGrp="1"/>
          </p:cNvGraphicFramePr>
          <p:nvPr>
            <p:extLst>
              <p:ext uri="{D42A27DB-BD31-4B8C-83A1-F6EECF244321}">
                <p14:modId xmlns:p14="http://schemas.microsoft.com/office/powerpoint/2010/main" val="2971039996"/>
              </p:ext>
            </p:extLst>
          </p:nvPr>
        </p:nvGraphicFramePr>
        <p:xfrm>
          <a:off x="5343363" y="1950739"/>
          <a:ext cx="3751080" cy="4165406"/>
        </p:xfrm>
        <a:graphic>
          <a:graphicData uri="http://schemas.openxmlformats.org/drawingml/2006/table">
            <a:tbl>
              <a:tblPr>
                <a:tableStyleId>{5C22544A-7EE6-4342-B048-85BDC9FD1C3A}</a:tableStyleId>
              </a:tblPr>
              <a:tblGrid>
                <a:gridCol w="3751080"/>
              </a:tblGrid>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Bad customer service </a:t>
                      </a:r>
                      <a:r>
                        <a:rPr lang="en-NZ" sz="1050" kern="1200" dirty="0" smtClean="0">
                          <a:solidFill>
                            <a:schemeClr val="tx1">
                              <a:lumMod val="75000"/>
                              <a:lumOff val="25000"/>
                            </a:schemeClr>
                          </a:solidFill>
                          <a:latin typeface="+mn-lt"/>
                          <a:ea typeface="+mn-ea"/>
                          <a:cs typeface="+mn-cs"/>
                        </a:rPr>
                        <a:t>e.g. </a:t>
                      </a:r>
                      <a:r>
                        <a:rPr lang="en-NZ" sz="1050" kern="1200" dirty="0">
                          <a:solidFill>
                            <a:schemeClr val="tx1">
                              <a:lumMod val="75000"/>
                              <a:lumOff val="25000"/>
                            </a:schemeClr>
                          </a:solidFill>
                          <a:latin typeface="+mn-lt"/>
                          <a:ea typeface="+mn-ea"/>
                          <a:cs typeface="+mn-cs"/>
                        </a:rPr>
                        <a:t>bad attitude, rude, unsympathetic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Fault/problem hasn't been fixed/not fixed completely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Inadequate/poor quality job done/poor service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It took a long time to sort out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8893">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Contacted them many times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2197">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Refund issues </a:t>
                      </a:r>
                      <a:r>
                        <a:rPr lang="en-NZ" sz="1050" kern="1200" dirty="0" smtClean="0">
                          <a:solidFill>
                            <a:schemeClr val="tx1">
                              <a:lumMod val="75000"/>
                              <a:lumOff val="25000"/>
                            </a:schemeClr>
                          </a:solidFill>
                          <a:latin typeface="+mn-lt"/>
                          <a:ea typeface="+mn-ea"/>
                          <a:cs typeface="+mn-cs"/>
                        </a:rPr>
                        <a:t>e.g. </a:t>
                      </a:r>
                      <a:r>
                        <a:rPr lang="en-NZ" sz="1050" kern="1200" dirty="0">
                          <a:solidFill>
                            <a:schemeClr val="tx1">
                              <a:lumMod val="75000"/>
                              <a:lumOff val="25000"/>
                            </a:schemeClr>
                          </a:solidFill>
                          <a:latin typeface="+mn-lt"/>
                          <a:ea typeface="+mn-ea"/>
                          <a:cs typeface="+mn-cs"/>
                        </a:rPr>
                        <a:t>They didn't want to provide one, only provided a partial one, very slow to refund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694">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Incurred/may incur unnecessary costs due to this problem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Not compensated in any way/sufficiently for inconvenience caused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Lack of communication/feedback/information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Poor quality product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Resolved/now resolved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Overcharged 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Broke soon after being "fixed"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Replacement also has faults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Worried it will/would happen again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189">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Caused distress/inconvenience while we were waiting to get it sorted out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695">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I don't think they understood the problem (why it's a problem)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Ongoing issue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a:solidFill>
                            <a:schemeClr val="tx1">
                              <a:lumMod val="75000"/>
                              <a:lumOff val="25000"/>
                            </a:schemeClr>
                          </a:solidFill>
                          <a:latin typeface="+mn-lt"/>
                          <a:ea typeface="+mn-ea"/>
                          <a:cs typeface="+mn-cs"/>
                        </a:rPr>
                        <a:t>I had to pay for the repair/excess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158">
                <a:tc>
                  <a:txBody>
                    <a:bodyPr/>
                    <a:lstStyle/>
                    <a:p>
                      <a:pPr marL="0" algn="r" defTabSz="914400" rtl="0" eaLnBrk="1" fontAlgn="ctr" latinLnBrk="0" hangingPunct="1">
                        <a:lnSpc>
                          <a:spcPct val="80000"/>
                        </a:lnSpc>
                      </a:pPr>
                      <a:r>
                        <a:rPr lang="en-NZ" sz="1050" kern="1200" dirty="0" smtClean="0">
                          <a:solidFill>
                            <a:schemeClr val="tx1">
                              <a:lumMod val="75000"/>
                              <a:lumOff val="25000"/>
                            </a:schemeClr>
                          </a:solidFill>
                          <a:latin typeface="+mn-lt"/>
                          <a:ea typeface="+mn-ea"/>
                          <a:cs typeface="+mn-cs"/>
                        </a:rPr>
                        <a:t>Other</a:t>
                      </a:r>
                      <a:endParaRPr lang="en-NZ" sz="1050" kern="1200" dirty="0">
                        <a:solidFill>
                          <a:schemeClr val="tx1">
                            <a:lumMod val="75000"/>
                            <a:lumOff val="25000"/>
                          </a:schemeClr>
                        </a:solidFill>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NZ" dirty="0" smtClean="0"/>
              <a:t>Problem outcomes and reasons why problems were not resolved adequately</a:t>
            </a:r>
            <a:endParaRPr lang="en-NZ" dirty="0"/>
          </a:p>
        </p:txBody>
      </p:sp>
      <p:sp>
        <p:nvSpPr>
          <p:cNvPr id="3" name="Text Placeholder 2"/>
          <p:cNvSpPr>
            <a:spLocks noGrp="1"/>
          </p:cNvSpPr>
          <p:nvPr>
            <p:ph type="body" sz="quarter" idx="10"/>
          </p:nvPr>
        </p:nvSpPr>
        <p:spPr>
          <a:xfrm>
            <a:off x="334297" y="616034"/>
            <a:ext cx="11591734" cy="775597"/>
          </a:xfrm>
        </p:spPr>
        <p:txBody>
          <a:bodyPr/>
          <a:lstStyle/>
          <a:p>
            <a:r>
              <a:rPr lang="en-NZ" sz="1400" dirty="0"/>
              <a:t>P</a:t>
            </a:r>
            <a:r>
              <a:rPr lang="en-NZ" sz="1400" dirty="0" smtClean="0"/>
              <a:t>roblems are resolved to the satisfaction of consumers in four in five (82%) </a:t>
            </a:r>
            <a:r>
              <a:rPr lang="en-NZ" sz="1400" dirty="0"/>
              <a:t>cases </a:t>
            </a:r>
            <a:r>
              <a:rPr lang="en-NZ" sz="1400" dirty="0" smtClean="0"/>
              <a:t>when they contact </a:t>
            </a:r>
            <a:r>
              <a:rPr lang="en-NZ" sz="1400" dirty="0"/>
              <a:t>the seller, provider, tradesperson, or </a:t>
            </a:r>
            <a:r>
              <a:rPr lang="en-NZ" sz="1400" dirty="0" smtClean="0"/>
              <a:t>manufacturer. However, 14% said their problem was resolved, but not to their satisfaction. Problems with services are less likely to be solved to the consumer’s satisfaction compared to problems with products. The most common reason given for this was an experience of poor customer service (19%), which usually related to a perception that the seller did not care about resolving the problem or dealt with the consumer in a begrudging manner.</a:t>
            </a:r>
            <a:endParaRPr lang="en-NZ" sz="1400" dirty="0"/>
          </a:p>
        </p:txBody>
      </p:sp>
      <p:sp>
        <p:nvSpPr>
          <p:cNvPr id="36" name="Rectangle 35"/>
          <p:cNvSpPr/>
          <p:nvPr/>
        </p:nvSpPr>
        <p:spPr>
          <a:xfrm>
            <a:off x="462773" y="178825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334297" y="1378046"/>
            <a:ext cx="2173415" cy="369332"/>
          </a:xfrm>
          <a:prstGeom prst="rect">
            <a:avLst/>
          </a:prstGeom>
        </p:spPr>
        <p:txBody>
          <a:bodyPr wrap="none">
            <a:spAutoFit/>
          </a:bodyPr>
          <a:lstStyle/>
          <a:p>
            <a:r>
              <a:rPr lang="en-NZ" b="1" dirty="0">
                <a:solidFill>
                  <a:schemeClr val="tx1">
                    <a:lumMod val="75000"/>
                    <a:lumOff val="25000"/>
                  </a:schemeClr>
                </a:solidFill>
              </a:rPr>
              <a:t>Outcome of problem</a:t>
            </a:r>
            <a:endParaRPr lang="en-NZ" sz="1400" dirty="0">
              <a:solidFill>
                <a:schemeClr val="tx1">
                  <a:lumMod val="75000"/>
                  <a:lumOff val="25000"/>
                </a:schemeClr>
              </a:solidFill>
            </a:endParaRPr>
          </a:p>
        </p:txBody>
      </p:sp>
      <p:sp>
        <p:nvSpPr>
          <p:cNvPr id="19" name="Text Box 18"/>
          <p:cNvSpPr txBox="1">
            <a:spLocks noChangeArrowheads="1"/>
          </p:cNvSpPr>
          <p:nvPr/>
        </p:nvSpPr>
        <p:spPr bwMode="auto">
          <a:xfrm>
            <a:off x="40500" y="6368601"/>
            <a:ext cx="4826775" cy="507831"/>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t>
            </a:r>
            <a:r>
              <a:rPr lang="en-NZ" sz="900" dirty="0">
                <a:solidFill>
                  <a:schemeClr val="bg1"/>
                </a:solidFill>
                <a:latin typeface="Aril narrow"/>
              </a:rPr>
              <a:t>Those who </a:t>
            </a:r>
            <a:r>
              <a:rPr lang="en-NZ" sz="900" dirty="0" smtClean="0">
                <a:solidFill>
                  <a:schemeClr val="bg1"/>
                </a:solidFill>
                <a:latin typeface="Aril narrow"/>
              </a:rPr>
              <a:t>contacted the seller, provider, tradesperson, or manufacturer about their </a:t>
            </a:r>
            <a:r>
              <a:rPr lang="en-NZ" sz="900" dirty="0">
                <a:solidFill>
                  <a:schemeClr val="bg1"/>
                </a:solidFill>
                <a:latin typeface="Aril narrow"/>
              </a:rPr>
              <a:t>problem (</a:t>
            </a:r>
            <a:r>
              <a:rPr lang="en-NZ" sz="900" dirty="0" smtClean="0">
                <a:solidFill>
                  <a:schemeClr val="bg1"/>
                </a:solidFill>
                <a:latin typeface="Aril narrow"/>
              </a:rPr>
              <a:t>n=820)</a:t>
            </a:r>
          </a:p>
          <a:p>
            <a:r>
              <a:rPr lang="en-US" sz="900" dirty="0" smtClean="0">
                <a:solidFill>
                  <a:schemeClr val="bg1"/>
                </a:solidFill>
                <a:latin typeface="Aril narrow"/>
              </a:rPr>
              <a:t>Source: Q23</a:t>
            </a:r>
            <a:endParaRPr lang="en-NZ" sz="900" dirty="0">
              <a:solidFill>
                <a:schemeClr val="bg1"/>
              </a:solidFill>
              <a:latin typeface="Aril narrow"/>
            </a:endParaRPr>
          </a:p>
        </p:txBody>
      </p:sp>
      <p:graphicFrame>
        <p:nvGraphicFramePr>
          <p:cNvPr id="27" name="Chart 26"/>
          <p:cNvGraphicFramePr/>
          <p:nvPr>
            <p:extLst>
              <p:ext uri="{D42A27DB-BD31-4B8C-83A1-F6EECF244321}">
                <p14:modId xmlns:p14="http://schemas.microsoft.com/office/powerpoint/2010/main" val="824512580"/>
              </p:ext>
            </p:extLst>
          </p:nvPr>
        </p:nvGraphicFramePr>
        <p:xfrm>
          <a:off x="9094442" y="1777283"/>
          <a:ext cx="2536314" cy="449300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18"/>
          <p:cNvSpPr txBox="1">
            <a:spLocks noChangeArrowheads="1"/>
          </p:cNvSpPr>
          <p:nvPr/>
        </p:nvSpPr>
        <p:spPr bwMode="auto">
          <a:xfrm>
            <a:off x="5086349" y="6434590"/>
            <a:ext cx="4162425"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t>
            </a:r>
            <a:r>
              <a:rPr lang="en-NZ" sz="900" dirty="0">
                <a:solidFill>
                  <a:schemeClr val="bg1"/>
                </a:solidFill>
                <a:latin typeface="Aril narrow"/>
              </a:rPr>
              <a:t>Respondents whose problems were not resolved to satisfaction (</a:t>
            </a:r>
            <a:r>
              <a:rPr lang="en-NZ" sz="900" dirty="0" smtClean="0">
                <a:solidFill>
                  <a:schemeClr val="bg1"/>
                </a:solidFill>
                <a:latin typeface="Aril narrow"/>
              </a:rPr>
              <a:t>n=143)</a:t>
            </a:r>
          </a:p>
          <a:p>
            <a:r>
              <a:rPr lang="en-US" sz="900" dirty="0" smtClean="0">
                <a:solidFill>
                  <a:schemeClr val="bg1"/>
                </a:solidFill>
                <a:latin typeface="Aril narrow"/>
              </a:rPr>
              <a:t>Source: Q24</a:t>
            </a:r>
            <a:endParaRPr lang="en-NZ" sz="900" dirty="0">
              <a:solidFill>
                <a:schemeClr val="bg1"/>
              </a:solidFill>
              <a:latin typeface="Aril narrow"/>
            </a:endParaRPr>
          </a:p>
        </p:txBody>
      </p:sp>
      <p:graphicFrame>
        <p:nvGraphicFramePr>
          <p:cNvPr id="28" name="Chart 27"/>
          <p:cNvGraphicFramePr/>
          <p:nvPr>
            <p:extLst>
              <p:ext uri="{D42A27DB-BD31-4B8C-83A1-F6EECF244321}">
                <p14:modId xmlns:p14="http://schemas.microsoft.com/office/powerpoint/2010/main" val="3229623888"/>
              </p:ext>
            </p:extLst>
          </p:nvPr>
        </p:nvGraphicFramePr>
        <p:xfrm>
          <a:off x="651157" y="2543627"/>
          <a:ext cx="3949755" cy="2633168"/>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2700120" y="5014709"/>
            <a:ext cx="1576032" cy="363176"/>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to your satisfaction</a:t>
            </a:r>
          </a:p>
        </p:txBody>
      </p:sp>
      <p:sp>
        <p:nvSpPr>
          <p:cNvPr id="32" name="Rectangle 31"/>
          <p:cNvSpPr/>
          <p:nvPr/>
        </p:nvSpPr>
        <p:spPr>
          <a:xfrm>
            <a:off x="665080" y="2123069"/>
            <a:ext cx="1581063" cy="363176"/>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t>
            </a:r>
            <a:r>
              <a:rPr lang="en-NZ" sz="1100" dirty="0" smtClean="0">
                <a:solidFill>
                  <a:schemeClr val="tx1">
                    <a:lumMod val="75000"/>
                    <a:lumOff val="25000"/>
                  </a:schemeClr>
                </a:solidFill>
              </a:rPr>
              <a:t>and </a:t>
            </a:r>
            <a:r>
              <a:rPr lang="en-NZ" sz="1100" dirty="0">
                <a:solidFill>
                  <a:schemeClr val="tx1">
                    <a:lumMod val="75000"/>
                    <a:lumOff val="25000"/>
                  </a:schemeClr>
                </a:solidFill>
              </a:rPr>
              <a:t>likely to be resolved</a:t>
            </a:r>
          </a:p>
        </p:txBody>
      </p:sp>
      <p:sp>
        <p:nvSpPr>
          <p:cNvPr id="33" name="Rectangle 32"/>
          <p:cNvSpPr/>
          <p:nvPr/>
        </p:nvSpPr>
        <p:spPr>
          <a:xfrm>
            <a:off x="2574487" y="2165750"/>
            <a:ext cx="939812" cy="366575"/>
          </a:xfrm>
          <a:prstGeom prst="rect">
            <a:avLst/>
          </a:prstGeom>
        </p:spPr>
        <p:txBody>
          <a:bodyPr wrap="square">
            <a:spAutoFit/>
          </a:bodyPr>
          <a:lstStyle/>
          <a:p>
            <a:pPr>
              <a:lnSpc>
                <a:spcPct val="80000"/>
              </a:lnSpc>
            </a:pPr>
            <a:r>
              <a:rPr lang="en-NZ" sz="1100" dirty="0">
                <a:solidFill>
                  <a:schemeClr val="tx1">
                    <a:lumMod val="75000"/>
                    <a:lumOff val="25000"/>
                  </a:schemeClr>
                </a:solidFill>
              </a:rPr>
              <a:t>Unlikely to be resolved</a:t>
            </a:r>
          </a:p>
        </p:txBody>
      </p:sp>
      <p:sp>
        <p:nvSpPr>
          <p:cNvPr id="34" name="Rectangle 33"/>
          <p:cNvSpPr/>
          <p:nvPr/>
        </p:nvSpPr>
        <p:spPr>
          <a:xfrm>
            <a:off x="462773" y="2126868"/>
            <a:ext cx="280527" cy="231154"/>
          </a:xfrm>
          <a:prstGeom prst="rect">
            <a:avLst/>
          </a:prstGeom>
        </p:spPr>
        <p:txBody>
          <a:bodyPr wrap="square">
            <a:spAutoFit/>
          </a:bodyPr>
          <a:lstStyle/>
          <a:p>
            <a:pPr>
              <a:lnSpc>
                <a:spcPct val="80000"/>
              </a:lnSpc>
            </a:pPr>
            <a:r>
              <a:rPr lang="en-NZ" sz="1100" dirty="0" smtClean="0">
                <a:solidFill>
                  <a:schemeClr val="tx1">
                    <a:lumMod val="75000"/>
                    <a:lumOff val="25000"/>
                  </a:schemeClr>
                </a:solidFill>
              </a:rPr>
              <a:t>3</a:t>
            </a:r>
            <a:endParaRPr lang="en-NZ" sz="1100" dirty="0">
              <a:solidFill>
                <a:schemeClr val="tx1">
                  <a:lumMod val="75000"/>
                  <a:lumOff val="25000"/>
                </a:schemeClr>
              </a:solidFill>
            </a:endParaRPr>
          </a:p>
        </p:txBody>
      </p:sp>
      <p:grpSp>
        <p:nvGrpSpPr>
          <p:cNvPr id="12" name="Group 11"/>
          <p:cNvGrpSpPr/>
          <p:nvPr/>
        </p:nvGrpSpPr>
        <p:grpSpPr>
          <a:xfrm>
            <a:off x="761222" y="2563578"/>
            <a:ext cx="1645836" cy="348518"/>
            <a:chOff x="6038850" y="-263525"/>
            <a:chExt cx="762000" cy="723900"/>
          </a:xfrm>
        </p:grpSpPr>
        <p:cxnSp>
          <p:nvCxnSpPr>
            <p:cNvPr id="8" name="Straight Connector 7"/>
            <p:cNvCxnSpPr/>
            <p:nvPr/>
          </p:nvCxnSpPr>
          <p:spPr>
            <a:xfrm>
              <a:off x="6038850" y="-263525"/>
              <a:ext cx="76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00850" y="-263525"/>
              <a:ext cx="0" cy="7239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H="1">
            <a:off x="2580306" y="2563578"/>
            <a:ext cx="1645836" cy="348518"/>
            <a:chOff x="6038850" y="-263525"/>
            <a:chExt cx="762000" cy="723900"/>
          </a:xfrm>
        </p:grpSpPr>
        <p:cxnSp>
          <p:nvCxnSpPr>
            <p:cNvPr id="37" name="Straight Connector 36"/>
            <p:cNvCxnSpPr/>
            <p:nvPr/>
          </p:nvCxnSpPr>
          <p:spPr>
            <a:xfrm>
              <a:off x="6038850" y="-263525"/>
              <a:ext cx="76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800850" y="-263525"/>
              <a:ext cx="0" cy="7239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3949376" y="2126868"/>
            <a:ext cx="280527" cy="231154"/>
          </a:xfrm>
          <a:prstGeom prst="rect">
            <a:avLst/>
          </a:prstGeom>
        </p:spPr>
        <p:txBody>
          <a:bodyPr wrap="square">
            <a:spAutoFit/>
          </a:bodyPr>
          <a:lstStyle/>
          <a:p>
            <a:pPr>
              <a:lnSpc>
                <a:spcPct val="80000"/>
              </a:lnSpc>
            </a:pPr>
            <a:r>
              <a:rPr lang="en-NZ" sz="1100" dirty="0" smtClean="0">
                <a:solidFill>
                  <a:schemeClr val="tx1">
                    <a:lumMod val="75000"/>
                    <a:lumOff val="25000"/>
                  </a:schemeClr>
                </a:solidFill>
              </a:rPr>
              <a:t>2</a:t>
            </a:r>
            <a:endParaRPr lang="en-NZ" sz="1100" dirty="0">
              <a:solidFill>
                <a:schemeClr val="tx1">
                  <a:lumMod val="75000"/>
                  <a:lumOff val="25000"/>
                </a:schemeClr>
              </a:solidFill>
            </a:endParaRPr>
          </a:p>
        </p:txBody>
      </p:sp>
      <p:sp>
        <p:nvSpPr>
          <p:cNvPr id="41" name="Rectangle 40"/>
          <p:cNvSpPr/>
          <p:nvPr/>
        </p:nvSpPr>
        <p:spPr>
          <a:xfrm>
            <a:off x="665080" y="2764820"/>
            <a:ext cx="1581063" cy="363176"/>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cxnSp>
        <p:nvCxnSpPr>
          <p:cNvPr id="43" name="Straight Connector 42"/>
          <p:cNvCxnSpPr/>
          <p:nvPr/>
        </p:nvCxnSpPr>
        <p:spPr>
          <a:xfrm>
            <a:off x="761222" y="3136874"/>
            <a:ext cx="122673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2773" y="2804713"/>
            <a:ext cx="381726" cy="227755"/>
          </a:xfrm>
          <a:prstGeom prst="rect">
            <a:avLst/>
          </a:prstGeom>
        </p:spPr>
        <p:txBody>
          <a:bodyPr wrap="square">
            <a:spAutoFit/>
          </a:bodyPr>
          <a:lstStyle/>
          <a:p>
            <a:pPr>
              <a:lnSpc>
                <a:spcPct val="80000"/>
              </a:lnSpc>
            </a:pPr>
            <a:r>
              <a:rPr lang="en-NZ" sz="1100" dirty="0" smtClean="0">
                <a:solidFill>
                  <a:schemeClr val="tx1">
                    <a:lumMod val="75000"/>
                    <a:lumOff val="25000"/>
                  </a:schemeClr>
                </a:solidFill>
              </a:rPr>
              <a:t>14</a:t>
            </a:r>
            <a:endParaRPr lang="en-NZ" sz="1100" dirty="0">
              <a:solidFill>
                <a:schemeClr val="tx1">
                  <a:lumMod val="75000"/>
                  <a:lumOff val="25000"/>
                </a:schemeClr>
              </a:solidFill>
            </a:endParaRPr>
          </a:p>
        </p:txBody>
      </p:sp>
      <p:grpSp>
        <p:nvGrpSpPr>
          <p:cNvPr id="46" name="Group 45"/>
          <p:cNvGrpSpPr/>
          <p:nvPr/>
        </p:nvGrpSpPr>
        <p:grpSpPr>
          <a:xfrm flipH="1" flipV="1">
            <a:off x="2716818" y="4988073"/>
            <a:ext cx="1645836" cy="348518"/>
            <a:chOff x="6038850" y="-263525"/>
            <a:chExt cx="762000" cy="723900"/>
          </a:xfrm>
        </p:grpSpPr>
        <p:cxnSp>
          <p:nvCxnSpPr>
            <p:cNvPr id="47" name="Straight Connector 46"/>
            <p:cNvCxnSpPr/>
            <p:nvPr/>
          </p:nvCxnSpPr>
          <p:spPr>
            <a:xfrm>
              <a:off x="6038850" y="-263525"/>
              <a:ext cx="76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800850" y="-263525"/>
              <a:ext cx="0" cy="7239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3949376" y="4892615"/>
            <a:ext cx="343474" cy="227755"/>
          </a:xfrm>
          <a:prstGeom prst="rect">
            <a:avLst/>
          </a:prstGeom>
        </p:spPr>
        <p:txBody>
          <a:bodyPr wrap="square">
            <a:spAutoFit/>
          </a:bodyPr>
          <a:lstStyle/>
          <a:p>
            <a:pPr>
              <a:lnSpc>
                <a:spcPct val="80000"/>
              </a:lnSpc>
            </a:pPr>
            <a:r>
              <a:rPr lang="en-NZ" sz="1100" dirty="0" smtClean="0">
                <a:solidFill>
                  <a:schemeClr val="tx1">
                    <a:lumMod val="75000"/>
                    <a:lumOff val="25000"/>
                  </a:schemeClr>
                </a:solidFill>
              </a:rPr>
              <a:t>82</a:t>
            </a:r>
            <a:endParaRPr lang="en-NZ" sz="1100" dirty="0">
              <a:solidFill>
                <a:schemeClr val="tx1">
                  <a:lumMod val="75000"/>
                  <a:lumOff val="25000"/>
                </a:schemeClr>
              </a:solidFill>
            </a:endParaRPr>
          </a:p>
        </p:txBody>
      </p:sp>
      <p:sp>
        <p:nvSpPr>
          <p:cNvPr id="42" name="Rectangle 41"/>
          <p:cNvSpPr/>
          <p:nvPr/>
        </p:nvSpPr>
        <p:spPr>
          <a:xfrm>
            <a:off x="432083" y="4686194"/>
            <a:ext cx="1798237" cy="1384995"/>
          </a:xfrm>
          <a:prstGeom prst="rect">
            <a:avLst/>
          </a:prstGeom>
          <a:ln>
            <a:noFill/>
          </a:ln>
        </p:spPr>
        <p:txBody>
          <a:bodyPr wrap="square">
            <a:spAutoFit/>
          </a:bodyPr>
          <a:lstStyle/>
          <a:p>
            <a:r>
              <a:rPr lang="en-NZ" sz="1200" dirty="0" smtClean="0"/>
              <a:t>Those who have problems with </a:t>
            </a:r>
            <a:r>
              <a:rPr lang="en-NZ" sz="1200" b="1" dirty="0" smtClean="0"/>
              <a:t>services</a:t>
            </a:r>
            <a:r>
              <a:rPr lang="en-NZ" sz="1200" dirty="0" smtClean="0"/>
              <a:t> are </a:t>
            </a:r>
            <a:r>
              <a:rPr lang="en-NZ" sz="1200" u="sng" dirty="0" smtClean="0"/>
              <a:t>less likely</a:t>
            </a:r>
            <a:r>
              <a:rPr lang="en-NZ" sz="1200" dirty="0" smtClean="0"/>
              <a:t> to say the problem was resolved to their satisfaction (80%, compared to 84% for problems with products).</a:t>
            </a:r>
            <a:endParaRPr lang="en-NZ" sz="1200" dirty="0"/>
          </a:p>
        </p:txBody>
      </p:sp>
    </p:spTree>
    <p:extLst>
      <p:ext uri="{BB962C8B-B14F-4D97-AF65-F5344CB8AC3E}">
        <p14:creationId xmlns:p14="http://schemas.microsoft.com/office/powerpoint/2010/main" val="1535572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a:extLst>
              <a:ext uri="{FF2B5EF4-FFF2-40B4-BE49-F238E27FC236}">
                <a16:creationId xmlns:a16="http://schemas.microsoft.com/office/drawing/2014/main" xmlns="" id="{E1CBF417-0D98-482F-9D88-65BDB884CF77}"/>
              </a:ext>
            </a:extLst>
          </p:cNvPr>
          <p:cNvSpPr/>
          <p:nvPr/>
        </p:nvSpPr>
        <p:spPr>
          <a:xfrm>
            <a:off x="7916092" y="3227468"/>
            <a:ext cx="4005942" cy="1562246"/>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a:extLst>
              <a:ext uri="{FF2B5EF4-FFF2-40B4-BE49-F238E27FC236}">
                <a16:creationId xmlns:a16="http://schemas.microsoft.com/office/drawing/2014/main" xmlns="" id="{9326659E-9AE7-4851-AA1D-3FE1C6696DC3}"/>
              </a:ext>
            </a:extLst>
          </p:cNvPr>
          <p:cNvSpPr/>
          <p:nvPr/>
        </p:nvSpPr>
        <p:spPr>
          <a:xfrm>
            <a:off x="7907384" y="1550126"/>
            <a:ext cx="4040776" cy="1541417"/>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30">
            <a:extLst>
              <a:ext uri="{FF2B5EF4-FFF2-40B4-BE49-F238E27FC236}">
                <a16:creationId xmlns:a16="http://schemas.microsoft.com/office/drawing/2014/main" xmlns="" id="{85589A75-3285-4F37-9446-2E091DF142DC}"/>
              </a:ext>
            </a:extLst>
          </p:cNvPr>
          <p:cNvSpPr/>
          <p:nvPr/>
        </p:nvSpPr>
        <p:spPr>
          <a:xfrm>
            <a:off x="4285111" y="1550126"/>
            <a:ext cx="3482935" cy="1541417"/>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xmlns="" id="{5523F018-FA73-41EE-A251-0745631F858C}"/>
              </a:ext>
            </a:extLst>
          </p:cNvPr>
          <p:cNvSpPr/>
          <p:nvPr/>
        </p:nvSpPr>
        <p:spPr>
          <a:xfrm>
            <a:off x="4285111" y="3227468"/>
            <a:ext cx="3491643" cy="1562246"/>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xmlns="" id="{A71A45ED-BB95-4D4D-81D5-14C3F5E3D257}"/>
              </a:ext>
            </a:extLst>
          </p:cNvPr>
          <p:cNvSpPr/>
          <p:nvPr/>
        </p:nvSpPr>
        <p:spPr>
          <a:xfrm>
            <a:off x="4293819" y="4937759"/>
            <a:ext cx="7645632" cy="1393372"/>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xmlns="" id="{647C1AB9-11EB-4A24-B156-29FCA8D510AD}"/>
              </a:ext>
            </a:extLst>
          </p:cNvPr>
          <p:cNvSpPr/>
          <p:nvPr/>
        </p:nvSpPr>
        <p:spPr>
          <a:xfrm>
            <a:off x="357545" y="1550126"/>
            <a:ext cx="3700649" cy="2010760"/>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28">
            <a:extLst>
              <a:ext uri="{FF2B5EF4-FFF2-40B4-BE49-F238E27FC236}">
                <a16:creationId xmlns:a16="http://schemas.microsoft.com/office/drawing/2014/main" xmlns="" id="{9E9B378B-4D09-44C1-B7F5-6FB3AC9DBD43}"/>
              </a:ext>
            </a:extLst>
          </p:cNvPr>
          <p:cNvSpPr/>
          <p:nvPr/>
        </p:nvSpPr>
        <p:spPr>
          <a:xfrm>
            <a:off x="357546" y="3692769"/>
            <a:ext cx="3744192" cy="2631748"/>
          </a:xfrm>
          <a:prstGeom prst="rect">
            <a:avLst/>
          </a:prstGeom>
          <a:solidFill>
            <a:schemeClr val="bg1"/>
          </a:solidFill>
          <a:ln>
            <a:solidFill>
              <a:srgbClr val="40404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OBSTACLES TO TAKING ACTION OVER SERVICE-RELATED ISSUES</a:t>
            </a:r>
            <a:endParaRPr lang="en-NZ" dirty="0"/>
          </a:p>
        </p:txBody>
      </p:sp>
      <p:sp>
        <p:nvSpPr>
          <p:cNvPr id="5" name="Rectangle 4"/>
          <p:cNvSpPr/>
          <p:nvPr/>
        </p:nvSpPr>
        <p:spPr>
          <a:xfrm>
            <a:off x="1158603" y="1650457"/>
            <a:ext cx="2681878" cy="480131"/>
          </a:xfrm>
          <a:prstGeom prst="rect">
            <a:avLst/>
          </a:prstGeom>
        </p:spPr>
        <p:txBody>
          <a:bodyPr wrap="square" lIns="0" rIns="0" anchor="ctr">
            <a:spAutoFit/>
          </a:bodyPr>
          <a:lstStyle/>
          <a:p>
            <a:pPr lvl="0">
              <a:lnSpc>
                <a:spcPct val="90000"/>
              </a:lnSpc>
              <a:spcBef>
                <a:spcPts val="1000"/>
              </a:spcBef>
              <a:defRPr/>
            </a:pPr>
            <a:r>
              <a:rPr lang="en-NZ" sz="1400" b="1" dirty="0">
                <a:solidFill>
                  <a:schemeClr val="tx1">
                    <a:lumMod val="65000"/>
                    <a:lumOff val="35000"/>
                  </a:schemeClr>
                </a:solidFill>
              </a:rPr>
              <a:t>KNOWLEDGE DEFICIT OF </a:t>
            </a:r>
            <a:br>
              <a:rPr lang="en-NZ" sz="1400" b="1" dirty="0">
                <a:solidFill>
                  <a:schemeClr val="tx1">
                    <a:lumMod val="65000"/>
                    <a:lumOff val="35000"/>
                  </a:schemeClr>
                </a:solidFill>
              </a:rPr>
            </a:br>
            <a:r>
              <a:rPr lang="en-NZ" sz="1400" b="1" dirty="0">
                <a:solidFill>
                  <a:schemeClr val="tx1">
                    <a:lumMod val="65000"/>
                    <a:lumOff val="35000"/>
                  </a:schemeClr>
                </a:solidFill>
              </a:rPr>
              <a:t>THE SECTOR</a:t>
            </a:r>
          </a:p>
        </p:txBody>
      </p:sp>
      <p:sp>
        <p:nvSpPr>
          <p:cNvPr id="6" name="Rectangle 5"/>
          <p:cNvSpPr/>
          <p:nvPr/>
        </p:nvSpPr>
        <p:spPr>
          <a:xfrm>
            <a:off x="478122" y="2102440"/>
            <a:ext cx="3292103" cy="1384995"/>
          </a:xfrm>
          <a:prstGeom prst="rect">
            <a:avLst/>
          </a:prstGeom>
          <a:noFill/>
        </p:spPr>
        <p:txBody>
          <a:bodyPr wrap="square" lIns="0" rIns="0" anchor="ctr">
            <a:spAutoFit/>
          </a:bodyPr>
          <a:lstStyle/>
          <a:p>
            <a:pPr marL="0" lvl="1">
              <a:defRPr/>
            </a:pPr>
            <a:r>
              <a:rPr lang="en-NZ" sz="1400" dirty="0">
                <a:solidFill>
                  <a:schemeClr val="tx1">
                    <a:lumMod val="65000"/>
                    <a:lumOff val="35000"/>
                  </a:schemeClr>
                </a:solidFill>
              </a:rPr>
              <a:t>People feel inadequate against professionals – that they don’t know enough, will be embarrassed, blamed or simply waved away. (Note this was discussed in the context of their experiences in </a:t>
            </a:r>
            <a:r>
              <a:rPr lang="en-NZ" sz="1400" i="1" dirty="0">
                <a:solidFill>
                  <a:schemeClr val="tx1">
                    <a:lumMod val="65000"/>
                    <a:lumOff val="35000"/>
                  </a:schemeClr>
                </a:solidFill>
              </a:rPr>
              <a:t>various</a:t>
            </a:r>
            <a:r>
              <a:rPr lang="en-NZ" sz="1400" dirty="0">
                <a:solidFill>
                  <a:schemeClr val="tx1">
                    <a:lumMod val="65000"/>
                    <a:lumOff val="35000"/>
                  </a:schemeClr>
                </a:solidFill>
              </a:rPr>
              <a:t> services sectors (from legal, to dentistry to building). </a:t>
            </a:r>
          </a:p>
        </p:txBody>
      </p:sp>
      <p:sp>
        <p:nvSpPr>
          <p:cNvPr id="8" name="Rectangle 7"/>
          <p:cNvSpPr/>
          <p:nvPr/>
        </p:nvSpPr>
        <p:spPr>
          <a:xfrm>
            <a:off x="8656322" y="1708628"/>
            <a:ext cx="3326673" cy="307777"/>
          </a:xfrm>
          <a:prstGeom prst="rect">
            <a:avLst/>
          </a:prstGeom>
        </p:spPr>
        <p:txBody>
          <a:bodyPr wrap="square" lIns="0" rIns="0" anchor="ctr">
            <a:spAutoFit/>
          </a:bodyPr>
          <a:lstStyle/>
          <a:p>
            <a:pPr>
              <a:defRPr/>
            </a:pPr>
            <a:r>
              <a:rPr lang="en-NZ" sz="1400" b="1" dirty="0">
                <a:solidFill>
                  <a:schemeClr val="tx1">
                    <a:lumMod val="65000"/>
                    <a:lumOff val="35000"/>
                  </a:schemeClr>
                </a:solidFill>
              </a:rPr>
              <a:t>FEAR OF LARGER REPERCUSSIONS</a:t>
            </a:r>
          </a:p>
        </p:txBody>
      </p:sp>
      <p:sp>
        <p:nvSpPr>
          <p:cNvPr id="9" name="Rectangle 8"/>
          <p:cNvSpPr/>
          <p:nvPr/>
        </p:nvSpPr>
        <p:spPr>
          <a:xfrm>
            <a:off x="8020594" y="2096075"/>
            <a:ext cx="3640183" cy="1123834"/>
          </a:xfrm>
          <a:prstGeom prst="rect">
            <a:avLst/>
          </a:prstGeom>
          <a:noFill/>
        </p:spPr>
        <p:txBody>
          <a:bodyPr wrap="square" lIns="0" rIns="0" anchor="ctr">
            <a:spAutoFit/>
          </a:bodyPr>
          <a:lstStyle/>
          <a:p>
            <a:pPr>
              <a:defRPr/>
            </a:pPr>
            <a:r>
              <a:rPr lang="en-NZ" sz="1400" dirty="0">
                <a:solidFill>
                  <a:schemeClr val="tx1">
                    <a:lumMod val="65000"/>
                    <a:lumOff val="35000"/>
                  </a:schemeClr>
                </a:solidFill>
              </a:rPr>
              <a:t>Weighing up a personal benefit (especially if a relatively small or short term gain) over the possible impact on extended networks (such as family, friends, community).</a:t>
            </a:r>
          </a:p>
          <a:p>
            <a:pPr marL="171450" indent="-171450">
              <a:buClr>
                <a:schemeClr val="tx1">
                  <a:lumMod val="65000"/>
                  <a:lumOff val="35000"/>
                </a:schemeClr>
              </a:buClr>
              <a:buFont typeface="Calibri" panose="020F0502020204030204" pitchFamily="34" charset="0"/>
              <a:buChar char="-"/>
            </a:pPr>
            <a:endParaRPr lang="en-NZ" sz="1103" dirty="0">
              <a:solidFill>
                <a:schemeClr val="tx1">
                  <a:lumMod val="50000"/>
                  <a:lumOff val="50000"/>
                </a:schemeClr>
              </a:solidFill>
              <a:cs typeface="Arial" panose="020B0604020202020204" pitchFamily="34" charset="0"/>
            </a:endParaRPr>
          </a:p>
        </p:txBody>
      </p:sp>
      <p:sp>
        <p:nvSpPr>
          <p:cNvPr id="11" name="Rectangle 10"/>
          <p:cNvSpPr/>
          <p:nvPr/>
        </p:nvSpPr>
        <p:spPr>
          <a:xfrm>
            <a:off x="1158602" y="3797706"/>
            <a:ext cx="2394495" cy="695575"/>
          </a:xfrm>
          <a:prstGeom prst="rect">
            <a:avLst/>
          </a:prstGeom>
        </p:spPr>
        <p:txBody>
          <a:bodyPr wrap="square" lIns="0" rIns="0" anchor="ctr">
            <a:spAutoFit/>
          </a:bodyPr>
          <a:lstStyle/>
          <a:p>
            <a:pPr marL="0" lvl="1">
              <a:lnSpc>
                <a:spcPct val="90000"/>
              </a:lnSpc>
              <a:spcBef>
                <a:spcPts val="500"/>
              </a:spcBef>
              <a:defRPr/>
            </a:pPr>
            <a:r>
              <a:rPr lang="en-NZ" sz="1400" b="1" dirty="0">
                <a:solidFill>
                  <a:schemeClr val="tx1">
                    <a:lumMod val="65000"/>
                    <a:lumOff val="35000"/>
                  </a:schemeClr>
                </a:solidFill>
              </a:rPr>
              <a:t>KNOWLEDGE DEFICIT </a:t>
            </a:r>
            <a:br>
              <a:rPr lang="en-NZ" sz="1400" b="1" dirty="0">
                <a:solidFill>
                  <a:schemeClr val="tx1">
                    <a:lumMod val="65000"/>
                    <a:lumOff val="35000"/>
                  </a:schemeClr>
                </a:solidFill>
              </a:rPr>
            </a:br>
            <a:r>
              <a:rPr lang="en-NZ" sz="1400" b="1" dirty="0">
                <a:solidFill>
                  <a:schemeClr val="tx1">
                    <a:lumMod val="65000"/>
                    <a:lumOff val="35000"/>
                  </a:schemeClr>
                </a:solidFill>
              </a:rPr>
              <a:t>RE. LEGISLATION E.G. CGA</a:t>
            </a:r>
          </a:p>
          <a:p>
            <a:pPr algn="ctr"/>
            <a:endParaRPr lang="en-NZ" sz="1400" b="1" dirty="0">
              <a:solidFill>
                <a:schemeClr val="bg1"/>
              </a:solidFill>
              <a:cs typeface="Arial" panose="020B0604020202020204" pitchFamily="34" charset="0"/>
            </a:endParaRPr>
          </a:p>
        </p:txBody>
      </p:sp>
      <p:sp>
        <p:nvSpPr>
          <p:cNvPr id="12" name="Rectangle 11"/>
          <p:cNvSpPr/>
          <p:nvPr/>
        </p:nvSpPr>
        <p:spPr>
          <a:xfrm>
            <a:off x="439616" y="4267955"/>
            <a:ext cx="3575036" cy="2201052"/>
          </a:xfrm>
          <a:prstGeom prst="rect">
            <a:avLst/>
          </a:prstGeom>
          <a:noFill/>
        </p:spPr>
        <p:txBody>
          <a:bodyPr wrap="square" lIns="0" rIns="0" anchor="ctr">
            <a:spAutoFit/>
          </a:bodyPr>
          <a:lstStyle/>
          <a:p>
            <a:pPr marL="0" lvl="1">
              <a:defRPr/>
            </a:pPr>
            <a:r>
              <a:rPr lang="en-NZ" sz="1400" dirty="0">
                <a:solidFill>
                  <a:schemeClr val="tx1">
                    <a:lumMod val="65000"/>
                    <a:lumOff val="35000"/>
                  </a:schemeClr>
                </a:solidFill>
              </a:rPr>
              <a:t>There is a change from first being heartened by the content of the CGA and identifying a relevant guarantee to dealing with the uncertainty of its application to achieve a remedy e.g. </a:t>
            </a:r>
            <a:r>
              <a:rPr lang="en-NZ" sz="1400" i="1" dirty="0">
                <a:solidFill>
                  <a:schemeClr val="tx1">
                    <a:lumMod val="65000"/>
                    <a:lumOff val="35000"/>
                  </a:schemeClr>
                </a:solidFill>
              </a:rPr>
              <a:t>“But what is a reasonable amount of time?” </a:t>
            </a:r>
            <a:r>
              <a:rPr lang="en-NZ" sz="1400" dirty="0">
                <a:solidFill>
                  <a:schemeClr val="tx1">
                    <a:lumMod val="65000"/>
                    <a:lumOff val="35000"/>
                  </a:schemeClr>
                </a:solidFill>
              </a:rPr>
              <a:t>What is due </a:t>
            </a:r>
            <a:r>
              <a:rPr lang="en-NZ" sz="1400" i="1" dirty="0">
                <a:solidFill>
                  <a:schemeClr val="tx1">
                    <a:lumMod val="65000"/>
                    <a:lumOff val="35000"/>
                  </a:schemeClr>
                </a:solidFill>
              </a:rPr>
              <a:t>“skill”</a:t>
            </a:r>
            <a:r>
              <a:rPr lang="en-NZ" sz="1400" dirty="0">
                <a:solidFill>
                  <a:schemeClr val="tx1">
                    <a:lumMod val="65000"/>
                    <a:lumOff val="35000"/>
                  </a:schemeClr>
                </a:solidFill>
              </a:rPr>
              <a:t>?; uncertainty in how to apply CGA (or similar) in a concrete / quantifiable way. </a:t>
            </a:r>
            <a:br>
              <a:rPr lang="en-NZ" sz="1400" dirty="0">
                <a:solidFill>
                  <a:schemeClr val="tx1">
                    <a:lumMod val="65000"/>
                    <a:lumOff val="35000"/>
                  </a:schemeClr>
                </a:solidFill>
              </a:rPr>
            </a:br>
            <a:r>
              <a:rPr lang="en-NZ" sz="1400" dirty="0">
                <a:solidFill>
                  <a:schemeClr val="tx1">
                    <a:lumMod val="65000"/>
                    <a:lumOff val="35000"/>
                  </a:schemeClr>
                </a:solidFill>
              </a:rPr>
              <a:t>This is also applicable when using a contract </a:t>
            </a:r>
            <a:br>
              <a:rPr lang="en-NZ" sz="1400" dirty="0">
                <a:solidFill>
                  <a:schemeClr val="tx1">
                    <a:lumMod val="65000"/>
                    <a:lumOff val="35000"/>
                  </a:schemeClr>
                </a:solidFill>
              </a:rPr>
            </a:br>
            <a:r>
              <a:rPr lang="en-NZ" sz="1400" dirty="0">
                <a:solidFill>
                  <a:schemeClr val="tx1">
                    <a:lumMod val="65000"/>
                    <a:lumOff val="35000"/>
                  </a:schemeClr>
                </a:solidFill>
              </a:rPr>
              <a:t>for example.</a:t>
            </a:r>
          </a:p>
          <a:p>
            <a:pPr>
              <a:buClr>
                <a:schemeClr val="tx1">
                  <a:lumMod val="65000"/>
                  <a:lumOff val="35000"/>
                </a:schemeClr>
              </a:buClr>
              <a:buFont typeface="Calibri" panose="020F0502020204030204" pitchFamily="34" charset="0"/>
              <a:buChar char="-"/>
            </a:pPr>
            <a:endParaRPr lang="en-NZ" sz="1103" dirty="0">
              <a:solidFill>
                <a:schemeClr val="tx1">
                  <a:lumMod val="50000"/>
                  <a:lumOff val="50000"/>
                </a:schemeClr>
              </a:solidFill>
              <a:cs typeface="Arial" panose="020B0604020202020204" pitchFamily="34" charset="0"/>
            </a:endParaRPr>
          </a:p>
        </p:txBody>
      </p:sp>
      <p:sp>
        <p:nvSpPr>
          <p:cNvPr id="14" name="Rectangle 13"/>
          <p:cNvSpPr/>
          <p:nvPr/>
        </p:nvSpPr>
        <p:spPr>
          <a:xfrm>
            <a:off x="5063375" y="3277639"/>
            <a:ext cx="3029457" cy="738664"/>
          </a:xfrm>
          <a:prstGeom prst="rect">
            <a:avLst/>
          </a:prstGeom>
        </p:spPr>
        <p:txBody>
          <a:bodyPr wrap="square" lIns="0" rIns="0" anchor="ctr">
            <a:spAutoFit/>
          </a:bodyPr>
          <a:lstStyle/>
          <a:p>
            <a:pPr marL="0" lvl="1" indent="0">
              <a:buNone/>
              <a:defRPr/>
            </a:pPr>
            <a:r>
              <a:rPr lang="en-NZ" sz="1400" b="1" dirty="0">
                <a:solidFill>
                  <a:schemeClr val="tx1">
                    <a:lumMod val="65000"/>
                    <a:lumOff val="35000"/>
                  </a:schemeClr>
                </a:solidFill>
              </a:rPr>
              <a:t>CONTEXT OF SUPPLIER SELECTION:</a:t>
            </a:r>
          </a:p>
          <a:p>
            <a:pPr marL="0" lvl="1" indent="0">
              <a:buNone/>
              <a:defRPr/>
            </a:pPr>
            <a:r>
              <a:rPr lang="en-NZ" sz="1400" b="1" i="1" dirty="0">
                <a:solidFill>
                  <a:schemeClr val="tx1">
                    <a:lumMod val="65000"/>
                    <a:lumOff val="35000"/>
                  </a:schemeClr>
                </a:solidFill>
              </a:rPr>
              <a:t>“THAT IT WAS CHEAP”</a:t>
            </a:r>
          </a:p>
          <a:p>
            <a:pPr algn="ctr"/>
            <a:endParaRPr lang="en-NZ" sz="1400" b="1" dirty="0">
              <a:solidFill>
                <a:schemeClr val="bg1"/>
              </a:solidFill>
              <a:cs typeface="Arial" panose="020B0604020202020204" pitchFamily="34" charset="0"/>
            </a:endParaRPr>
          </a:p>
        </p:txBody>
      </p:sp>
      <p:sp>
        <p:nvSpPr>
          <p:cNvPr id="15" name="Rectangle 14"/>
          <p:cNvSpPr/>
          <p:nvPr/>
        </p:nvSpPr>
        <p:spPr>
          <a:xfrm>
            <a:off x="4389322" y="3815271"/>
            <a:ext cx="3387767" cy="954107"/>
          </a:xfrm>
          <a:prstGeom prst="rect">
            <a:avLst/>
          </a:prstGeom>
          <a:noFill/>
        </p:spPr>
        <p:txBody>
          <a:bodyPr wrap="square" lIns="0" rIns="0" anchor="ctr">
            <a:spAutoFit/>
          </a:bodyPr>
          <a:lstStyle/>
          <a:p>
            <a:pPr marL="0" lvl="1">
              <a:defRPr/>
            </a:pPr>
            <a:r>
              <a:rPr lang="en-NZ" sz="1400" dirty="0">
                <a:solidFill>
                  <a:schemeClr val="tx1">
                    <a:lumMod val="65000"/>
                    <a:lumOff val="35000"/>
                  </a:schemeClr>
                </a:solidFill>
              </a:rPr>
              <a:t>People may feel that if they got a “deal” or found a supplier through networks and benefitted from significant discounting (e.g. </a:t>
            </a:r>
            <a:r>
              <a:rPr lang="en-NZ" sz="1400" i="1" dirty="0">
                <a:solidFill>
                  <a:schemeClr val="tx1">
                    <a:lumMod val="65000"/>
                    <a:lumOff val="35000"/>
                  </a:schemeClr>
                </a:solidFill>
              </a:rPr>
              <a:t>“mates rates”) </a:t>
            </a:r>
            <a:r>
              <a:rPr lang="en-NZ" sz="1400" dirty="0">
                <a:solidFill>
                  <a:schemeClr val="tx1">
                    <a:lumMod val="65000"/>
                    <a:lumOff val="35000"/>
                  </a:schemeClr>
                </a:solidFill>
              </a:rPr>
              <a:t>they lose the right to complain. </a:t>
            </a:r>
          </a:p>
        </p:txBody>
      </p:sp>
      <p:sp>
        <p:nvSpPr>
          <p:cNvPr id="17" name="Rectangle 16"/>
          <p:cNvSpPr/>
          <p:nvPr/>
        </p:nvSpPr>
        <p:spPr>
          <a:xfrm>
            <a:off x="5063375" y="1613534"/>
            <a:ext cx="2626293" cy="523220"/>
          </a:xfrm>
          <a:prstGeom prst="rect">
            <a:avLst/>
          </a:prstGeom>
        </p:spPr>
        <p:txBody>
          <a:bodyPr wrap="square" lIns="0" rIns="0" anchor="ctr">
            <a:spAutoFit/>
          </a:bodyPr>
          <a:lstStyle/>
          <a:p>
            <a:pPr lvl="0">
              <a:defRPr/>
            </a:pPr>
            <a:r>
              <a:rPr lang="en-NZ" sz="1400" b="1" dirty="0">
                <a:solidFill>
                  <a:schemeClr val="tx1">
                    <a:lumMod val="65000"/>
                    <a:lumOff val="35000"/>
                  </a:schemeClr>
                </a:solidFill>
              </a:rPr>
              <a:t>SENSE OF OVERWHELM BY THE </a:t>
            </a:r>
            <a:br>
              <a:rPr lang="en-NZ" sz="1400" b="1" dirty="0">
                <a:solidFill>
                  <a:schemeClr val="tx1">
                    <a:lumMod val="65000"/>
                    <a:lumOff val="35000"/>
                  </a:schemeClr>
                </a:solidFill>
              </a:rPr>
            </a:br>
            <a:r>
              <a:rPr lang="en-NZ" sz="1400" b="1" dirty="0">
                <a:solidFill>
                  <a:schemeClr val="tx1">
                    <a:lumMod val="65000"/>
                    <a:lumOff val="35000"/>
                  </a:schemeClr>
                </a:solidFill>
              </a:rPr>
              <a:t>PROSPECT OF </a:t>
            </a:r>
            <a:r>
              <a:rPr lang="en-NZ" sz="1400" b="1" i="1" dirty="0">
                <a:solidFill>
                  <a:schemeClr val="tx1">
                    <a:lumMod val="65000"/>
                    <a:lumOff val="35000"/>
                  </a:schemeClr>
                </a:solidFill>
              </a:rPr>
              <a:t>“BUILDING A CASE”</a:t>
            </a:r>
          </a:p>
        </p:txBody>
      </p:sp>
      <p:sp>
        <p:nvSpPr>
          <p:cNvPr id="18" name="Rectangle 17"/>
          <p:cNvSpPr/>
          <p:nvPr/>
        </p:nvSpPr>
        <p:spPr>
          <a:xfrm>
            <a:off x="4389322" y="2121850"/>
            <a:ext cx="2786541" cy="1037656"/>
          </a:xfrm>
          <a:prstGeom prst="rect">
            <a:avLst/>
          </a:prstGeom>
          <a:noFill/>
        </p:spPr>
        <p:txBody>
          <a:bodyPr wrap="square" lIns="0" rIns="0" anchor="ctr">
            <a:spAutoFit/>
          </a:bodyPr>
          <a:lstStyle/>
          <a:p>
            <a:pPr marL="0" lvl="1">
              <a:lnSpc>
                <a:spcPct val="90000"/>
              </a:lnSpc>
              <a:spcBef>
                <a:spcPts val="500"/>
              </a:spcBef>
              <a:defRPr/>
            </a:pPr>
            <a:r>
              <a:rPr lang="en-NZ" sz="1400" dirty="0">
                <a:solidFill>
                  <a:schemeClr val="tx1">
                    <a:lumMod val="65000"/>
                    <a:lumOff val="35000"/>
                  </a:schemeClr>
                </a:solidFill>
              </a:rPr>
              <a:t>The sense that the task is all on their shoulders, that it is arduous and in some cases that goal posts will unfairly shift along the way. </a:t>
            </a:r>
          </a:p>
          <a:p>
            <a:pPr indent="-171450">
              <a:buClr>
                <a:schemeClr val="tx1">
                  <a:lumMod val="65000"/>
                  <a:lumOff val="35000"/>
                </a:schemeClr>
              </a:buClr>
              <a:buFont typeface="Calibri" panose="020F0502020204030204" pitchFamily="34" charset="0"/>
              <a:buChar char="-"/>
            </a:pPr>
            <a:endParaRPr lang="en-NZ" sz="1103" dirty="0">
              <a:solidFill>
                <a:schemeClr val="tx1">
                  <a:lumMod val="50000"/>
                  <a:lumOff val="50000"/>
                </a:schemeClr>
              </a:solidFill>
              <a:cs typeface="Arial" panose="020B0604020202020204" pitchFamily="34" charset="0"/>
            </a:endParaRPr>
          </a:p>
        </p:txBody>
      </p:sp>
      <p:sp>
        <p:nvSpPr>
          <p:cNvPr id="20" name="Rectangle 19"/>
          <p:cNvSpPr/>
          <p:nvPr/>
        </p:nvSpPr>
        <p:spPr>
          <a:xfrm>
            <a:off x="5033554" y="5129890"/>
            <a:ext cx="4084320" cy="501676"/>
          </a:xfrm>
          <a:prstGeom prst="rect">
            <a:avLst/>
          </a:prstGeom>
        </p:spPr>
        <p:txBody>
          <a:bodyPr wrap="square" lIns="0" rIns="0" anchor="ctr">
            <a:spAutoFit/>
          </a:bodyPr>
          <a:lstStyle/>
          <a:p>
            <a:pPr lvl="0">
              <a:lnSpc>
                <a:spcPct val="90000"/>
              </a:lnSpc>
              <a:spcBef>
                <a:spcPts val="1000"/>
              </a:spcBef>
              <a:defRPr/>
            </a:pPr>
            <a:r>
              <a:rPr lang="en-NZ" sz="1400" b="1" dirty="0">
                <a:solidFill>
                  <a:schemeClr val="tx1">
                    <a:lumMod val="65000"/>
                    <a:lumOff val="35000"/>
                  </a:schemeClr>
                </a:solidFill>
              </a:rPr>
              <a:t>ANTICIPATED PERSONAL (EMOTIONAL) COST </a:t>
            </a:r>
          </a:p>
          <a:p>
            <a:pPr algn="ctr"/>
            <a:endParaRPr lang="en-NZ" sz="1400" b="1" dirty="0">
              <a:solidFill>
                <a:schemeClr val="bg1"/>
              </a:solidFill>
              <a:cs typeface="Arial" panose="020B0604020202020204" pitchFamily="34" charset="0"/>
            </a:endParaRPr>
          </a:p>
        </p:txBody>
      </p:sp>
      <p:sp>
        <p:nvSpPr>
          <p:cNvPr id="21" name="Rectangle 20"/>
          <p:cNvSpPr/>
          <p:nvPr/>
        </p:nvSpPr>
        <p:spPr>
          <a:xfrm>
            <a:off x="4404610" y="5520237"/>
            <a:ext cx="7105609" cy="924572"/>
          </a:xfrm>
          <a:prstGeom prst="rect">
            <a:avLst/>
          </a:prstGeom>
          <a:noFill/>
        </p:spPr>
        <p:txBody>
          <a:bodyPr wrap="square" lIns="0" rIns="0" anchor="ctr">
            <a:spAutoFit/>
          </a:bodyPr>
          <a:lstStyle/>
          <a:p>
            <a:pPr>
              <a:defRPr/>
            </a:pPr>
            <a:r>
              <a:rPr lang="en-NZ" sz="1400" dirty="0">
                <a:solidFill>
                  <a:schemeClr val="tx1">
                    <a:lumMod val="65000"/>
                    <a:lumOff val="35000"/>
                  </a:schemeClr>
                </a:solidFill>
              </a:rPr>
              <a:t>Consideration of the emotional cost is large. Examples range from being fearful of an individual (threats, harassment) to the discomfort around confrontation, concern over damaging existing relationships (beyond the issue), and a general sense that the process will ‘take a toll’. </a:t>
            </a:r>
          </a:p>
          <a:p>
            <a:pPr indent="-171450">
              <a:buClr>
                <a:schemeClr val="tx1">
                  <a:lumMod val="65000"/>
                  <a:lumOff val="35000"/>
                </a:schemeClr>
              </a:buClr>
              <a:buFont typeface="Calibri" panose="020F0502020204030204" pitchFamily="34" charset="0"/>
              <a:buChar char="-"/>
            </a:pPr>
            <a:endParaRPr lang="en-NZ" sz="1103" dirty="0">
              <a:solidFill>
                <a:schemeClr val="tx1">
                  <a:lumMod val="50000"/>
                  <a:lumOff val="50000"/>
                </a:schemeClr>
              </a:solidFill>
              <a:cs typeface="Arial" panose="020B0604020202020204" pitchFamily="34" charset="0"/>
            </a:endParaRPr>
          </a:p>
        </p:txBody>
      </p:sp>
      <p:sp>
        <p:nvSpPr>
          <p:cNvPr id="23" name="Rectangle 22"/>
          <p:cNvSpPr/>
          <p:nvPr/>
        </p:nvSpPr>
        <p:spPr>
          <a:xfrm>
            <a:off x="8682279" y="3359059"/>
            <a:ext cx="3370216" cy="649858"/>
          </a:xfrm>
          <a:prstGeom prst="rect">
            <a:avLst/>
          </a:prstGeom>
        </p:spPr>
        <p:txBody>
          <a:bodyPr wrap="square" lIns="0" rIns="0" anchor="ctr">
            <a:spAutoFit/>
          </a:bodyPr>
          <a:lstStyle/>
          <a:p>
            <a:pPr>
              <a:defRPr/>
            </a:pPr>
            <a:r>
              <a:rPr lang="en-NZ" sz="1400" b="1" dirty="0">
                <a:solidFill>
                  <a:schemeClr val="tx1">
                    <a:lumMod val="65000"/>
                    <a:lumOff val="35000"/>
                  </a:schemeClr>
                </a:solidFill>
              </a:rPr>
              <a:t>UNEQUAL POWER DYNAMICS</a:t>
            </a:r>
          </a:p>
          <a:p>
            <a:pPr algn="ctr"/>
            <a:endParaRPr lang="en-NZ" sz="2223" b="1" dirty="0">
              <a:solidFill>
                <a:schemeClr val="bg1"/>
              </a:solidFill>
              <a:cs typeface="Arial" panose="020B0604020202020204" pitchFamily="34" charset="0"/>
            </a:endParaRPr>
          </a:p>
        </p:txBody>
      </p:sp>
      <p:sp>
        <p:nvSpPr>
          <p:cNvPr id="24" name="Rectangle 23"/>
          <p:cNvSpPr/>
          <p:nvPr/>
        </p:nvSpPr>
        <p:spPr>
          <a:xfrm>
            <a:off x="7862333" y="3714096"/>
            <a:ext cx="3824570" cy="1061829"/>
          </a:xfrm>
          <a:prstGeom prst="rect">
            <a:avLst/>
          </a:prstGeom>
          <a:noFill/>
        </p:spPr>
        <p:txBody>
          <a:bodyPr wrap="square" lIns="0" rIns="0" anchor="ctr">
            <a:spAutoFit/>
          </a:bodyPr>
          <a:lstStyle/>
          <a:p>
            <a:pPr marL="177800" lvl="1">
              <a:lnSpc>
                <a:spcPct val="90000"/>
              </a:lnSpc>
              <a:spcBef>
                <a:spcPts val="500"/>
              </a:spcBef>
              <a:defRPr/>
            </a:pPr>
            <a:r>
              <a:rPr lang="en-NZ" sz="1400" dirty="0">
                <a:solidFill>
                  <a:schemeClr val="tx1">
                    <a:lumMod val="65000"/>
                    <a:lumOff val="35000"/>
                  </a:schemeClr>
                </a:solidFill>
              </a:rPr>
              <a:t>There can be an underpinning sense of vulnerability in taking on a large service organisation.  The concern is that taking action could have larger ramifications for the person because of the ‘power’ of the company.</a:t>
            </a:r>
          </a:p>
        </p:txBody>
      </p:sp>
      <p:grpSp>
        <p:nvGrpSpPr>
          <p:cNvPr id="4" name="Group 3"/>
          <p:cNvGrpSpPr/>
          <p:nvPr/>
        </p:nvGrpSpPr>
        <p:grpSpPr>
          <a:xfrm>
            <a:off x="510865" y="3814208"/>
            <a:ext cx="434015" cy="434015"/>
            <a:chOff x="510865" y="3814208"/>
            <a:chExt cx="434015" cy="434015"/>
          </a:xfrm>
        </p:grpSpPr>
        <p:sp>
          <p:nvSpPr>
            <p:cNvPr id="42" name="Oval 41">
              <a:extLst>
                <a:ext uri="{FF2B5EF4-FFF2-40B4-BE49-F238E27FC236}">
                  <a16:creationId xmlns:a16="http://schemas.microsoft.com/office/drawing/2014/main" xmlns="" id="{4B52C8F3-A19E-488F-93E8-3F8CDF3F7824}"/>
                </a:ext>
              </a:extLst>
            </p:cNvPr>
            <p:cNvSpPr/>
            <p:nvPr/>
          </p:nvSpPr>
          <p:spPr>
            <a:xfrm>
              <a:off x="510865" y="3814208"/>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13" name="Freeform 5">
              <a:extLst>
                <a:ext uri="{FF2B5EF4-FFF2-40B4-BE49-F238E27FC236}">
                  <a16:creationId xmlns:a16="http://schemas.microsoft.com/office/drawing/2014/main" xmlns="" id="{80DCBF87-691F-474B-9A46-1E7FF1A06343}"/>
                </a:ext>
              </a:extLst>
            </p:cNvPr>
            <p:cNvSpPr>
              <a:spLocks noEditPoints="1"/>
            </p:cNvSpPr>
            <p:nvPr/>
          </p:nvSpPr>
          <p:spPr bwMode="auto">
            <a:xfrm>
              <a:off x="617855" y="3890393"/>
              <a:ext cx="244565" cy="298430"/>
            </a:xfrm>
            <a:custGeom>
              <a:avLst/>
              <a:gdLst>
                <a:gd name="T0" fmla="*/ 840 w 1473"/>
                <a:gd name="T1" fmla="*/ 1580 h 1797"/>
                <a:gd name="T2" fmla="*/ 724 w 1473"/>
                <a:gd name="T3" fmla="*/ 1582 h 1797"/>
                <a:gd name="T4" fmla="*/ 521 w 1473"/>
                <a:gd name="T5" fmla="*/ 1380 h 1797"/>
                <a:gd name="T6" fmla="*/ 519 w 1473"/>
                <a:gd name="T7" fmla="*/ 1263 h 1797"/>
                <a:gd name="T8" fmla="*/ 937 w 1473"/>
                <a:gd name="T9" fmla="*/ 845 h 1797"/>
                <a:gd name="T10" fmla="*/ 1054 w 1473"/>
                <a:gd name="T11" fmla="*/ 843 h 1797"/>
                <a:gd name="T12" fmla="*/ 1256 w 1473"/>
                <a:gd name="T13" fmla="*/ 1046 h 1797"/>
                <a:gd name="T14" fmla="*/ 1258 w 1473"/>
                <a:gd name="T15" fmla="*/ 1162 h 1797"/>
                <a:gd name="T16" fmla="*/ 1140 w 1473"/>
                <a:gd name="T17" fmla="*/ 1280 h 1797"/>
                <a:gd name="T18" fmla="*/ 1347 w 1473"/>
                <a:gd name="T19" fmla="*/ 1487 h 1797"/>
                <a:gd name="T20" fmla="*/ 1347 w 1473"/>
                <a:gd name="T21" fmla="*/ 27 h 1797"/>
                <a:gd name="T22" fmla="*/ 1320 w 1473"/>
                <a:gd name="T23" fmla="*/ 0 h 1797"/>
                <a:gd name="T24" fmla="*/ 323 w 1473"/>
                <a:gd name="T25" fmla="*/ 0 h 1797"/>
                <a:gd name="T26" fmla="*/ 323 w 1473"/>
                <a:gd name="T27" fmla="*/ 1671 h 1797"/>
                <a:gd name="T28" fmla="*/ 1163 w 1473"/>
                <a:gd name="T29" fmla="*/ 1671 h 1797"/>
                <a:gd name="T30" fmla="*/ 956 w 1473"/>
                <a:gd name="T31" fmla="*/ 1464 h 1797"/>
                <a:gd name="T32" fmla="*/ 840 w 1473"/>
                <a:gd name="T33" fmla="*/ 1580 h 1797"/>
                <a:gd name="T34" fmla="*/ 511 w 1473"/>
                <a:gd name="T35" fmla="*/ 256 h 1797"/>
                <a:gd name="T36" fmla="*/ 525 w 1473"/>
                <a:gd name="T37" fmla="*/ 243 h 1797"/>
                <a:gd name="T38" fmla="*/ 1145 w 1473"/>
                <a:gd name="T39" fmla="*/ 243 h 1797"/>
                <a:gd name="T40" fmla="*/ 1158 w 1473"/>
                <a:gd name="T41" fmla="*/ 256 h 1797"/>
                <a:gd name="T42" fmla="*/ 1158 w 1473"/>
                <a:gd name="T43" fmla="*/ 580 h 1797"/>
                <a:gd name="T44" fmla="*/ 1145 w 1473"/>
                <a:gd name="T45" fmla="*/ 593 h 1797"/>
                <a:gd name="T46" fmla="*/ 525 w 1473"/>
                <a:gd name="T47" fmla="*/ 593 h 1797"/>
                <a:gd name="T48" fmla="*/ 511 w 1473"/>
                <a:gd name="T49" fmla="*/ 580 h 1797"/>
                <a:gd name="T50" fmla="*/ 511 w 1473"/>
                <a:gd name="T51" fmla="*/ 256 h 1797"/>
                <a:gd name="T52" fmla="*/ 27 w 1473"/>
                <a:gd name="T53" fmla="*/ 0 h 1797"/>
                <a:gd name="T54" fmla="*/ 269 w 1473"/>
                <a:gd name="T55" fmla="*/ 0 h 1797"/>
                <a:gd name="T56" fmla="*/ 269 w 1473"/>
                <a:gd name="T57" fmla="*/ 1671 h 1797"/>
                <a:gd name="T58" fmla="*/ 27 w 1473"/>
                <a:gd name="T59" fmla="*/ 1671 h 1797"/>
                <a:gd name="T60" fmla="*/ 0 w 1473"/>
                <a:gd name="T61" fmla="*/ 1644 h 1797"/>
                <a:gd name="T62" fmla="*/ 0 w 1473"/>
                <a:gd name="T63" fmla="*/ 27 h 1797"/>
                <a:gd name="T64" fmla="*/ 27 w 1473"/>
                <a:gd name="T65" fmla="*/ 0 h 1797"/>
                <a:gd name="T66" fmla="*/ 557 w 1473"/>
                <a:gd name="T67" fmla="*/ 1301 h 1797"/>
                <a:gd name="T68" fmla="*/ 583 w 1473"/>
                <a:gd name="T69" fmla="*/ 1276 h 1797"/>
                <a:gd name="T70" fmla="*/ 825 w 1473"/>
                <a:gd name="T71" fmla="*/ 1519 h 1797"/>
                <a:gd name="T72" fmla="*/ 800 w 1473"/>
                <a:gd name="T73" fmla="*/ 1544 h 1797"/>
                <a:gd name="T74" fmla="*/ 762 w 1473"/>
                <a:gd name="T75" fmla="*/ 1544 h 1797"/>
                <a:gd name="T76" fmla="*/ 557 w 1473"/>
                <a:gd name="T77" fmla="*/ 1339 h 1797"/>
                <a:gd name="T78" fmla="*/ 557 w 1473"/>
                <a:gd name="T79" fmla="*/ 1301 h 1797"/>
                <a:gd name="T80" fmla="*/ 1220 w 1473"/>
                <a:gd name="T81" fmla="*/ 1124 h 1797"/>
                <a:gd name="T82" fmla="*/ 1195 w 1473"/>
                <a:gd name="T83" fmla="*/ 1149 h 1797"/>
                <a:gd name="T84" fmla="*/ 952 w 1473"/>
                <a:gd name="T85" fmla="*/ 907 h 1797"/>
                <a:gd name="T86" fmla="*/ 977 w 1473"/>
                <a:gd name="T87" fmla="*/ 881 h 1797"/>
                <a:gd name="T88" fmla="*/ 1015 w 1473"/>
                <a:gd name="T89" fmla="*/ 881 h 1797"/>
                <a:gd name="T90" fmla="*/ 1220 w 1473"/>
                <a:gd name="T91" fmla="*/ 1086 h 1797"/>
                <a:gd name="T92" fmla="*/ 1220 w 1473"/>
                <a:gd name="T93" fmla="*/ 1124 h 1797"/>
                <a:gd name="T94" fmla="*/ 1462 w 1473"/>
                <a:gd name="T95" fmla="*/ 1717 h 1797"/>
                <a:gd name="T96" fmla="*/ 1393 w 1473"/>
                <a:gd name="T97" fmla="*/ 1786 h 1797"/>
                <a:gd name="T98" fmla="*/ 1355 w 1473"/>
                <a:gd name="T99" fmla="*/ 1786 h 1797"/>
                <a:gd name="T100" fmla="*/ 956 w 1473"/>
                <a:gd name="T101" fmla="*/ 1388 h 1797"/>
                <a:gd name="T102" fmla="*/ 844 w 1473"/>
                <a:gd name="T103" fmla="*/ 1499 h 1797"/>
                <a:gd name="T104" fmla="*/ 602 w 1473"/>
                <a:gd name="T105" fmla="*/ 1257 h 1797"/>
                <a:gd name="T106" fmla="*/ 933 w 1473"/>
                <a:gd name="T107" fmla="*/ 926 h 1797"/>
                <a:gd name="T108" fmla="*/ 1175 w 1473"/>
                <a:gd name="T109" fmla="*/ 1168 h 1797"/>
                <a:gd name="T110" fmla="*/ 1064 w 1473"/>
                <a:gd name="T111" fmla="*/ 1280 h 1797"/>
                <a:gd name="T112" fmla="*/ 1462 w 1473"/>
                <a:gd name="T113" fmla="*/ 1679 h 1797"/>
                <a:gd name="T114" fmla="*/ 1462 w 1473"/>
                <a:gd name="T115" fmla="*/ 171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1797">
                  <a:moveTo>
                    <a:pt x="840" y="1580"/>
                  </a:moveTo>
                  <a:cubicBezTo>
                    <a:pt x="804" y="1616"/>
                    <a:pt x="753" y="1611"/>
                    <a:pt x="724" y="1582"/>
                  </a:cubicBezTo>
                  <a:cubicBezTo>
                    <a:pt x="521" y="1380"/>
                    <a:pt x="521" y="1380"/>
                    <a:pt x="521" y="1380"/>
                  </a:cubicBezTo>
                  <a:cubicBezTo>
                    <a:pt x="485" y="1343"/>
                    <a:pt x="490" y="1293"/>
                    <a:pt x="519" y="1263"/>
                  </a:cubicBezTo>
                  <a:cubicBezTo>
                    <a:pt x="937" y="845"/>
                    <a:pt x="937" y="845"/>
                    <a:pt x="937" y="845"/>
                  </a:cubicBezTo>
                  <a:cubicBezTo>
                    <a:pt x="974" y="809"/>
                    <a:pt x="1024" y="814"/>
                    <a:pt x="1054" y="843"/>
                  </a:cubicBezTo>
                  <a:cubicBezTo>
                    <a:pt x="1256" y="1046"/>
                    <a:pt x="1256" y="1046"/>
                    <a:pt x="1256" y="1046"/>
                  </a:cubicBezTo>
                  <a:cubicBezTo>
                    <a:pt x="1292" y="1082"/>
                    <a:pt x="1288" y="1133"/>
                    <a:pt x="1258" y="1162"/>
                  </a:cubicBezTo>
                  <a:cubicBezTo>
                    <a:pt x="1140" y="1280"/>
                    <a:pt x="1140" y="1280"/>
                    <a:pt x="1140" y="1280"/>
                  </a:cubicBezTo>
                  <a:cubicBezTo>
                    <a:pt x="1347" y="1487"/>
                    <a:pt x="1347" y="1487"/>
                    <a:pt x="1347" y="1487"/>
                  </a:cubicBezTo>
                  <a:cubicBezTo>
                    <a:pt x="1347" y="27"/>
                    <a:pt x="1347" y="27"/>
                    <a:pt x="1347" y="27"/>
                  </a:cubicBezTo>
                  <a:cubicBezTo>
                    <a:pt x="1347" y="12"/>
                    <a:pt x="1335" y="0"/>
                    <a:pt x="1320" y="0"/>
                  </a:cubicBezTo>
                  <a:cubicBezTo>
                    <a:pt x="323" y="0"/>
                    <a:pt x="323" y="0"/>
                    <a:pt x="323" y="0"/>
                  </a:cubicBezTo>
                  <a:cubicBezTo>
                    <a:pt x="323" y="1671"/>
                    <a:pt x="323" y="1671"/>
                    <a:pt x="323" y="1671"/>
                  </a:cubicBezTo>
                  <a:cubicBezTo>
                    <a:pt x="1163" y="1671"/>
                    <a:pt x="1163" y="1671"/>
                    <a:pt x="1163" y="1671"/>
                  </a:cubicBezTo>
                  <a:cubicBezTo>
                    <a:pt x="956" y="1464"/>
                    <a:pt x="956" y="1464"/>
                    <a:pt x="956" y="1464"/>
                  </a:cubicBezTo>
                  <a:lnTo>
                    <a:pt x="840" y="1580"/>
                  </a:lnTo>
                  <a:close/>
                  <a:moveTo>
                    <a:pt x="511" y="256"/>
                  </a:moveTo>
                  <a:cubicBezTo>
                    <a:pt x="511" y="249"/>
                    <a:pt x="517" y="243"/>
                    <a:pt x="525" y="243"/>
                  </a:cubicBezTo>
                  <a:cubicBezTo>
                    <a:pt x="1145" y="243"/>
                    <a:pt x="1145" y="243"/>
                    <a:pt x="1145" y="243"/>
                  </a:cubicBezTo>
                  <a:cubicBezTo>
                    <a:pt x="1152" y="243"/>
                    <a:pt x="1158" y="249"/>
                    <a:pt x="1158" y="256"/>
                  </a:cubicBezTo>
                  <a:cubicBezTo>
                    <a:pt x="1158" y="580"/>
                    <a:pt x="1158" y="580"/>
                    <a:pt x="1158" y="580"/>
                  </a:cubicBezTo>
                  <a:cubicBezTo>
                    <a:pt x="1158" y="587"/>
                    <a:pt x="1152" y="593"/>
                    <a:pt x="1145" y="593"/>
                  </a:cubicBezTo>
                  <a:cubicBezTo>
                    <a:pt x="525" y="593"/>
                    <a:pt x="525" y="593"/>
                    <a:pt x="525" y="593"/>
                  </a:cubicBezTo>
                  <a:cubicBezTo>
                    <a:pt x="517" y="593"/>
                    <a:pt x="511" y="587"/>
                    <a:pt x="511" y="580"/>
                  </a:cubicBezTo>
                  <a:lnTo>
                    <a:pt x="511" y="256"/>
                  </a:lnTo>
                  <a:close/>
                  <a:moveTo>
                    <a:pt x="27" y="0"/>
                  </a:moveTo>
                  <a:cubicBezTo>
                    <a:pt x="269" y="0"/>
                    <a:pt x="269" y="0"/>
                    <a:pt x="269" y="0"/>
                  </a:cubicBezTo>
                  <a:cubicBezTo>
                    <a:pt x="269" y="1671"/>
                    <a:pt x="269" y="1671"/>
                    <a:pt x="269" y="1671"/>
                  </a:cubicBezTo>
                  <a:cubicBezTo>
                    <a:pt x="27" y="1671"/>
                    <a:pt x="27" y="1671"/>
                    <a:pt x="27" y="1671"/>
                  </a:cubicBezTo>
                  <a:cubicBezTo>
                    <a:pt x="12" y="1671"/>
                    <a:pt x="0" y="1659"/>
                    <a:pt x="0" y="1644"/>
                  </a:cubicBezTo>
                  <a:cubicBezTo>
                    <a:pt x="0" y="27"/>
                    <a:pt x="0" y="27"/>
                    <a:pt x="0" y="27"/>
                  </a:cubicBezTo>
                  <a:cubicBezTo>
                    <a:pt x="0" y="12"/>
                    <a:pt x="12" y="0"/>
                    <a:pt x="27" y="0"/>
                  </a:cubicBezTo>
                  <a:close/>
                  <a:moveTo>
                    <a:pt x="557" y="1301"/>
                  </a:moveTo>
                  <a:cubicBezTo>
                    <a:pt x="583" y="1276"/>
                    <a:pt x="583" y="1276"/>
                    <a:pt x="583" y="1276"/>
                  </a:cubicBezTo>
                  <a:cubicBezTo>
                    <a:pt x="825" y="1519"/>
                    <a:pt x="825" y="1519"/>
                    <a:pt x="825" y="1519"/>
                  </a:cubicBezTo>
                  <a:cubicBezTo>
                    <a:pt x="800" y="1544"/>
                    <a:pt x="800" y="1544"/>
                    <a:pt x="800" y="1544"/>
                  </a:cubicBezTo>
                  <a:cubicBezTo>
                    <a:pt x="789" y="1554"/>
                    <a:pt x="772" y="1554"/>
                    <a:pt x="762" y="1544"/>
                  </a:cubicBezTo>
                  <a:cubicBezTo>
                    <a:pt x="557" y="1339"/>
                    <a:pt x="557" y="1339"/>
                    <a:pt x="557" y="1339"/>
                  </a:cubicBezTo>
                  <a:cubicBezTo>
                    <a:pt x="547" y="1329"/>
                    <a:pt x="547" y="1312"/>
                    <a:pt x="557" y="1301"/>
                  </a:cubicBezTo>
                  <a:close/>
                  <a:moveTo>
                    <a:pt x="1220" y="1124"/>
                  </a:moveTo>
                  <a:cubicBezTo>
                    <a:pt x="1195" y="1149"/>
                    <a:pt x="1195" y="1149"/>
                    <a:pt x="1195" y="1149"/>
                  </a:cubicBezTo>
                  <a:cubicBezTo>
                    <a:pt x="952" y="907"/>
                    <a:pt x="952" y="907"/>
                    <a:pt x="952" y="907"/>
                  </a:cubicBezTo>
                  <a:cubicBezTo>
                    <a:pt x="977" y="881"/>
                    <a:pt x="977" y="881"/>
                    <a:pt x="977" y="881"/>
                  </a:cubicBezTo>
                  <a:cubicBezTo>
                    <a:pt x="988" y="871"/>
                    <a:pt x="1005" y="871"/>
                    <a:pt x="1015" y="881"/>
                  </a:cubicBezTo>
                  <a:cubicBezTo>
                    <a:pt x="1220" y="1086"/>
                    <a:pt x="1220" y="1086"/>
                    <a:pt x="1220" y="1086"/>
                  </a:cubicBezTo>
                  <a:cubicBezTo>
                    <a:pt x="1230" y="1096"/>
                    <a:pt x="1230" y="1113"/>
                    <a:pt x="1220" y="1124"/>
                  </a:cubicBezTo>
                  <a:close/>
                  <a:moveTo>
                    <a:pt x="1462" y="1717"/>
                  </a:moveTo>
                  <a:cubicBezTo>
                    <a:pt x="1393" y="1786"/>
                    <a:pt x="1393" y="1786"/>
                    <a:pt x="1393" y="1786"/>
                  </a:cubicBezTo>
                  <a:cubicBezTo>
                    <a:pt x="1382" y="1797"/>
                    <a:pt x="1365" y="1797"/>
                    <a:pt x="1355" y="1786"/>
                  </a:cubicBezTo>
                  <a:cubicBezTo>
                    <a:pt x="956" y="1388"/>
                    <a:pt x="956" y="1388"/>
                    <a:pt x="956" y="1388"/>
                  </a:cubicBezTo>
                  <a:cubicBezTo>
                    <a:pt x="844" y="1499"/>
                    <a:pt x="844" y="1499"/>
                    <a:pt x="844" y="1499"/>
                  </a:cubicBezTo>
                  <a:cubicBezTo>
                    <a:pt x="602" y="1257"/>
                    <a:pt x="602" y="1257"/>
                    <a:pt x="602" y="1257"/>
                  </a:cubicBezTo>
                  <a:cubicBezTo>
                    <a:pt x="933" y="926"/>
                    <a:pt x="933" y="926"/>
                    <a:pt x="933" y="926"/>
                  </a:cubicBezTo>
                  <a:cubicBezTo>
                    <a:pt x="1175" y="1168"/>
                    <a:pt x="1175" y="1168"/>
                    <a:pt x="1175" y="1168"/>
                  </a:cubicBezTo>
                  <a:cubicBezTo>
                    <a:pt x="1064" y="1280"/>
                    <a:pt x="1064" y="1280"/>
                    <a:pt x="1064" y="1280"/>
                  </a:cubicBezTo>
                  <a:cubicBezTo>
                    <a:pt x="1462" y="1679"/>
                    <a:pt x="1462" y="1679"/>
                    <a:pt x="1462" y="1679"/>
                  </a:cubicBezTo>
                  <a:cubicBezTo>
                    <a:pt x="1473" y="1689"/>
                    <a:pt x="1473" y="1706"/>
                    <a:pt x="1462" y="1717"/>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grpSp>
      <p:grpSp>
        <p:nvGrpSpPr>
          <p:cNvPr id="7" name="Group 6"/>
          <p:cNvGrpSpPr/>
          <p:nvPr/>
        </p:nvGrpSpPr>
        <p:grpSpPr>
          <a:xfrm>
            <a:off x="4447139" y="5043457"/>
            <a:ext cx="434015" cy="434015"/>
            <a:chOff x="4447139" y="5043457"/>
            <a:chExt cx="434015" cy="434015"/>
          </a:xfrm>
        </p:grpSpPr>
        <p:sp>
          <p:nvSpPr>
            <p:cNvPr id="45" name="Oval 44">
              <a:extLst>
                <a:ext uri="{FF2B5EF4-FFF2-40B4-BE49-F238E27FC236}">
                  <a16:creationId xmlns:a16="http://schemas.microsoft.com/office/drawing/2014/main" xmlns="" id="{DA8289A0-0D02-4D55-B635-A7DFD16692B1}"/>
                </a:ext>
              </a:extLst>
            </p:cNvPr>
            <p:cNvSpPr/>
            <p:nvPr/>
          </p:nvSpPr>
          <p:spPr>
            <a:xfrm>
              <a:off x="4447139" y="5043457"/>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16" name="Heart 15">
              <a:extLst>
                <a:ext uri="{FF2B5EF4-FFF2-40B4-BE49-F238E27FC236}">
                  <a16:creationId xmlns:a16="http://schemas.microsoft.com/office/drawing/2014/main" xmlns="" id="{2B1993B5-6E69-46AB-88A9-34CAA05A2EC6}"/>
                </a:ext>
              </a:extLst>
            </p:cNvPr>
            <p:cNvSpPr/>
            <p:nvPr/>
          </p:nvSpPr>
          <p:spPr>
            <a:xfrm>
              <a:off x="4537166" y="5164183"/>
              <a:ext cx="252548" cy="233842"/>
            </a:xfrm>
            <a:prstGeom prst="hear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 name="Group 2"/>
          <p:cNvGrpSpPr/>
          <p:nvPr/>
        </p:nvGrpSpPr>
        <p:grpSpPr>
          <a:xfrm>
            <a:off x="510865" y="1655823"/>
            <a:ext cx="434015" cy="434015"/>
            <a:chOff x="510865" y="1655823"/>
            <a:chExt cx="434015" cy="434015"/>
          </a:xfrm>
        </p:grpSpPr>
        <p:sp>
          <p:nvSpPr>
            <p:cNvPr id="41" name="Oval 40">
              <a:extLst>
                <a:ext uri="{FF2B5EF4-FFF2-40B4-BE49-F238E27FC236}">
                  <a16:creationId xmlns:a16="http://schemas.microsoft.com/office/drawing/2014/main" xmlns="" id="{0DF3C275-9DA7-44D7-9006-3374498F84E1}"/>
                </a:ext>
              </a:extLst>
            </p:cNvPr>
            <p:cNvSpPr/>
            <p:nvPr/>
          </p:nvSpPr>
          <p:spPr>
            <a:xfrm>
              <a:off x="510865" y="165582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9" name="Freeform 681">
              <a:extLst>
                <a:ext uri="{FF2B5EF4-FFF2-40B4-BE49-F238E27FC236}">
                  <a16:creationId xmlns:a16="http://schemas.microsoft.com/office/drawing/2014/main" xmlns="" id="{CE224D82-88AC-4784-8574-E09665922BEB}"/>
                </a:ext>
              </a:extLst>
            </p:cNvPr>
            <p:cNvSpPr>
              <a:spLocks/>
            </p:cNvSpPr>
            <p:nvPr/>
          </p:nvSpPr>
          <p:spPr bwMode="auto">
            <a:xfrm>
              <a:off x="600168" y="1743474"/>
              <a:ext cx="244563" cy="288530"/>
            </a:xfrm>
            <a:custGeom>
              <a:avLst/>
              <a:gdLst>
                <a:gd name="T0" fmla="*/ 71 w 71"/>
                <a:gd name="T1" fmla="*/ 37 h 84"/>
                <a:gd name="T2" fmla="*/ 65 w 71"/>
                <a:gd name="T3" fmla="*/ 33 h 84"/>
                <a:gd name="T4" fmla="*/ 58 w 71"/>
                <a:gd name="T5" fmla="*/ 34 h 84"/>
                <a:gd name="T6" fmla="*/ 58 w 71"/>
                <a:gd name="T7" fmla="*/ 34 h 84"/>
                <a:gd name="T8" fmla="*/ 66 w 71"/>
                <a:gd name="T9" fmla="*/ 32 h 84"/>
                <a:gd name="T10" fmla="*/ 70 w 71"/>
                <a:gd name="T11" fmla="*/ 25 h 84"/>
                <a:gd name="T12" fmla="*/ 64 w 71"/>
                <a:gd name="T13" fmla="*/ 21 h 84"/>
                <a:gd name="T14" fmla="*/ 63 w 71"/>
                <a:gd name="T15" fmla="*/ 21 h 84"/>
                <a:gd name="T16" fmla="*/ 66 w 71"/>
                <a:gd name="T17" fmla="*/ 15 h 84"/>
                <a:gd name="T18" fmla="*/ 59 w 71"/>
                <a:gd name="T19" fmla="*/ 11 h 84"/>
                <a:gd name="T20" fmla="*/ 58 w 71"/>
                <a:gd name="T21" fmla="*/ 11 h 84"/>
                <a:gd name="T22" fmla="*/ 59 w 71"/>
                <a:gd name="T23" fmla="*/ 5 h 84"/>
                <a:gd name="T24" fmla="*/ 54 w 71"/>
                <a:gd name="T25" fmla="*/ 1 h 84"/>
                <a:gd name="T26" fmla="*/ 40 w 71"/>
                <a:gd name="T27" fmla="*/ 4 h 84"/>
                <a:gd name="T28" fmla="*/ 24 w 71"/>
                <a:gd name="T29" fmla="*/ 8 h 84"/>
                <a:gd name="T30" fmla="*/ 0 w 71"/>
                <a:gd name="T31" fmla="*/ 20 h 84"/>
                <a:gd name="T32" fmla="*/ 1 w 71"/>
                <a:gd name="T33" fmla="*/ 46 h 84"/>
                <a:gd name="T34" fmla="*/ 16 w 71"/>
                <a:gd name="T35" fmla="*/ 47 h 84"/>
                <a:gd name="T36" fmla="*/ 35 w 71"/>
                <a:gd name="T37" fmla="*/ 66 h 84"/>
                <a:gd name="T38" fmla="*/ 41 w 71"/>
                <a:gd name="T39" fmla="*/ 81 h 84"/>
                <a:gd name="T40" fmla="*/ 49 w 71"/>
                <a:gd name="T41" fmla="*/ 67 h 84"/>
                <a:gd name="T42" fmla="*/ 42 w 71"/>
                <a:gd name="T43" fmla="*/ 50 h 84"/>
                <a:gd name="T44" fmla="*/ 45 w 71"/>
                <a:gd name="T45" fmla="*/ 49 h 84"/>
                <a:gd name="T46" fmla="*/ 67 w 71"/>
                <a:gd name="T47" fmla="*/ 44 h 84"/>
                <a:gd name="T48" fmla="*/ 71 w 71"/>
                <a:gd name="T4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4">
                  <a:moveTo>
                    <a:pt x="71" y="37"/>
                  </a:moveTo>
                  <a:cubicBezTo>
                    <a:pt x="70" y="34"/>
                    <a:pt x="67" y="32"/>
                    <a:pt x="65" y="33"/>
                  </a:cubicBezTo>
                  <a:cubicBezTo>
                    <a:pt x="58" y="34"/>
                    <a:pt x="58" y="34"/>
                    <a:pt x="58" y="34"/>
                  </a:cubicBezTo>
                  <a:cubicBezTo>
                    <a:pt x="58" y="34"/>
                    <a:pt x="58" y="34"/>
                    <a:pt x="58" y="34"/>
                  </a:cubicBezTo>
                  <a:cubicBezTo>
                    <a:pt x="66" y="32"/>
                    <a:pt x="66" y="32"/>
                    <a:pt x="66" y="32"/>
                  </a:cubicBezTo>
                  <a:cubicBezTo>
                    <a:pt x="69" y="31"/>
                    <a:pt x="71" y="28"/>
                    <a:pt x="70" y="25"/>
                  </a:cubicBezTo>
                  <a:cubicBezTo>
                    <a:pt x="70" y="22"/>
                    <a:pt x="67" y="20"/>
                    <a:pt x="64" y="21"/>
                  </a:cubicBezTo>
                  <a:cubicBezTo>
                    <a:pt x="63" y="21"/>
                    <a:pt x="63" y="21"/>
                    <a:pt x="63" y="21"/>
                  </a:cubicBezTo>
                  <a:cubicBezTo>
                    <a:pt x="65" y="20"/>
                    <a:pt x="66" y="18"/>
                    <a:pt x="66" y="15"/>
                  </a:cubicBezTo>
                  <a:cubicBezTo>
                    <a:pt x="65" y="12"/>
                    <a:pt x="62" y="10"/>
                    <a:pt x="59" y="11"/>
                  </a:cubicBezTo>
                  <a:cubicBezTo>
                    <a:pt x="58" y="11"/>
                    <a:pt x="58" y="11"/>
                    <a:pt x="58" y="11"/>
                  </a:cubicBezTo>
                  <a:cubicBezTo>
                    <a:pt x="59" y="10"/>
                    <a:pt x="60" y="8"/>
                    <a:pt x="59" y="5"/>
                  </a:cubicBezTo>
                  <a:cubicBezTo>
                    <a:pt x="59" y="2"/>
                    <a:pt x="56" y="0"/>
                    <a:pt x="54" y="1"/>
                  </a:cubicBezTo>
                  <a:cubicBezTo>
                    <a:pt x="40" y="4"/>
                    <a:pt x="40" y="4"/>
                    <a:pt x="40" y="4"/>
                  </a:cubicBezTo>
                  <a:cubicBezTo>
                    <a:pt x="35" y="5"/>
                    <a:pt x="29" y="6"/>
                    <a:pt x="24" y="8"/>
                  </a:cubicBezTo>
                  <a:cubicBezTo>
                    <a:pt x="9" y="13"/>
                    <a:pt x="7" y="19"/>
                    <a:pt x="0" y="20"/>
                  </a:cubicBezTo>
                  <a:cubicBezTo>
                    <a:pt x="0" y="32"/>
                    <a:pt x="0" y="36"/>
                    <a:pt x="1" y="46"/>
                  </a:cubicBezTo>
                  <a:cubicBezTo>
                    <a:pt x="1" y="48"/>
                    <a:pt x="16" y="46"/>
                    <a:pt x="16" y="47"/>
                  </a:cubicBezTo>
                  <a:cubicBezTo>
                    <a:pt x="16" y="47"/>
                    <a:pt x="34" y="64"/>
                    <a:pt x="35" y="66"/>
                  </a:cubicBezTo>
                  <a:cubicBezTo>
                    <a:pt x="36" y="67"/>
                    <a:pt x="41" y="81"/>
                    <a:pt x="41" y="81"/>
                  </a:cubicBezTo>
                  <a:cubicBezTo>
                    <a:pt x="41" y="81"/>
                    <a:pt x="51" y="84"/>
                    <a:pt x="49" y="67"/>
                  </a:cubicBezTo>
                  <a:cubicBezTo>
                    <a:pt x="47" y="50"/>
                    <a:pt x="42" y="50"/>
                    <a:pt x="42" y="50"/>
                  </a:cubicBezTo>
                  <a:cubicBezTo>
                    <a:pt x="45" y="49"/>
                    <a:pt x="45" y="49"/>
                    <a:pt x="45" y="49"/>
                  </a:cubicBezTo>
                  <a:cubicBezTo>
                    <a:pt x="67" y="44"/>
                    <a:pt x="67" y="44"/>
                    <a:pt x="67" y="44"/>
                  </a:cubicBezTo>
                  <a:cubicBezTo>
                    <a:pt x="70" y="43"/>
                    <a:pt x="71" y="40"/>
                    <a:pt x="71" y="37"/>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grpSp>
      <p:grpSp>
        <p:nvGrpSpPr>
          <p:cNvPr id="25" name="Group 24"/>
          <p:cNvGrpSpPr/>
          <p:nvPr/>
        </p:nvGrpSpPr>
        <p:grpSpPr>
          <a:xfrm>
            <a:off x="8043779" y="3303238"/>
            <a:ext cx="434015" cy="434015"/>
            <a:chOff x="8043779" y="3303238"/>
            <a:chExt cx="434015" cy="434015"/>
          </a:xfrm>
        </p:grpSpPr>
        <p:sp>
          <p:nvSpPr>
            <p:cNvPr id="47" name="Oval 46">
              <a:extLst>
                <a:ext uri="{FF2B5EF4-FFF2-40B4-BE49-F238E27FC236}">
                  <a16:creationId xmlns:a16="http://schemas.microsoft.com/office/drawing/2014/main" xmlns="" id="{DCAB0264-4706-4074-A03C-37CD0566F3BF}"/>
                </a:ext>
              </a:extLst>
            </p:cNvPr>
            <p:cNvSpPr/>
            <p:nvPr/>
          </p:nvSpPr>
          <p:spPr>
            <a:xfrm>
              <a:off x="8043779" y="3303238"/>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26" name="Freeform 9">
              <a:extLst>
                <a:ext uri="{FF2B5EF4-FFF2-40B4-BE49-F238E27FC236}">
                  <a16:creationId xmlns:a16="http://schemas.microsoft.com/office/drawing/2014/main" xmlns="" id="{92418B29-5B54-492F-BC95-CC4DADAFB7C6}"/>
                </a:ext>
              </a:extLst>
            </p:cNvPr>
            <p:cNvSpPr>
              <a:spLocks noEditPoints="1"/>
            </p:cNvSpPr>
            <p:nvPr/>
          </p:nvSpPr>
          <p:spPr bwMode="auto">
            <a:xfrm>
              <a:off x="8136255" y="3396026"/>
              <a:ext cx="258107" cy="226740"/>
            </a:xfrm>
            <a:custGeom>
              <a:avLst/>
              <a:gdLst>
                <a:gd name="T0" fmla="*/ 544 w 3037"/>
                <a:gd name="T1" fmla="*/ 0 h 2666"/>
                <a:gd name="T2" fmla="*/ 1299 w 3037"/>
                <a:gd name="T3" fmla="*/ 182 h 2666"/>
                <a:gd name="T4" fmla="*/ 1538 w 3037"/>
                <a:gd name="T5" fmla="*/ 53 h 2666"/>
                <a:gd name="T6" fmla="*/ 1822 w 3037"/>
                <a:gd name="T7" fmla="*/ 308 h 2666"/>
                <a:gd name="T8" fmla="*/ 2577 w 3037"/>
                <a:gd name="T9" fmla="*/ 490 h 2666"/>
                <a:gd name="T10" fmla="*/ 2532 w 3037"/>
                <a:gd name="T11" fmla="*/ 675 h 2666"/>
                <a:gd name="T12" fmla="*/ 2441 w 3037"/>
                <a:gd name="T13" fmla="*/ 653 h 2666"/>
                <a:gd name="T14" fmla="*/ 2879 w 3037"/>
                <a:gd name="T15" fmla="*/ 1633 h 2666"/>
                <a:gd name="T16" fmla="*/ 3037 w 3037"/>
                <a:gd name="T17" fmla="*/ 1633 h 2666"/>
                <a:gd name="T18" fmla="*/ 2704 w 3037"/>
                <a:gd name="T19" fmla="*/ 1948 h 2666"/>
                <a:gd name="T20" fmla="*/ 2039 w 3037"/>
                <a:gd name="T21" fmla="*/ 1948 h 2666"/>
                <a:gd name="T22" fmla="*/ 1706 w 3037"/>
                <a:gd name="T23" fmla="*/ 1633 h 2666"/>
                <a:gd name="T24" fmla="*/ 1864 w 3037"/>
                <a:gd name="T25" fmla="*/ 1633 h 2666"/>
                <a:gd name="T26" fmla="*/ 2316 w 3037"/>
                <a:gd name="T27" fmla="*/ 623 h 2666"/>
                <a:gd name="T28" fmla="*/ 1777 w 3037"/>
                <a:gd name="T29" fmla="*/ 493 h 2666"/>
                <a:gd name="T30" fmla="*/ 1633 w 3037"/>
                <a:gd name="T31" fmla="*/ 606 h 2666"/>
                <a:gd name="T32" fmla="*/ 1633 w 3037"/>
                <a:gd name="T33" fmla="*/ 2286 h 2666"/>
                <a:gd name="T34" fmla="*/ 2869 w 3037"/>
                <a:gd name="T35" fmla="*/ 2286 h 2666"/>
                <a:gd name="T36" fmla="*/ 2869 w 3037"/>
                <a:gd name="T37" fmla="*/ 2666 h 2666"/>
                <a:gd name="T38" fmla="*/ 207 w 3037"/>
                <a:gd name="T39" fmla="*/ 2666 h 2666"/>
                <a:gd name="T40" fmla="*/ 207 w 3037"/>
                <a:gd name="T41" fmla="*/ 2286 h 2666"/>
                <a:gd name="T42" fmla="*/ 1443 w 3037"/>
                <a:gd name="T43" fmla="*/ 2286 h 2666"/>
                <a:gd name="T44" fmla="*/ 1443 w 3037"/>
                <a:gd name="T45" fmla="*/ 606 h 2666"/>
                <a:gd name="T46" fmla="*/ 1254 w 3037"/>
                <a:gd name="T47" fmla="*/ 367 h 2666"/>
                <a:gd name="T48" fmla="*/ 729 w 3037"/>
                <a:gd name="T49" fmla="*/ 241 h 2666"/>
                <a:gd name="T50" fmla="*/ 1170 w 3037"/>
                <a:gd name="T51" fmla="*/ 1225 h 2666"/>
                <a:gd name="T52" fmla="*/ 1331 w 3037"/>
                <a:gd name="T53" fmla="*/ 1225 h 2666"/>
                <a:gd name="T54" fmla="*/ 998 w 3037"/>
                <a:gd name="T55" fmla="*/ 1540 h 2666"/>
                <a:gd name="T56" fmla="*/ 333 w 3037"/>
                <a:gd name="T57" fmla="*/ 1540 h 2666"/>
                <a:gd name="T58" fmla="*/ 0 w 3037"/>
                <a:gd name="T59" fmla="*/ 1225 h 2666"/>
                <a:gd name="T60" fmla="*/ 174 w 3037"/>
                <a:gd name="T61" fmla="*/ 1225 h 2666"/>
                <a:gd name="T62" fmla="*/ 626 w 3037"/>
                <a:gd name="T63" fmla="*/ 216 h 2666"/>
                <a:gd name="T64" fmla="*/ 499 w 3037"/>
                <a:gd name="T65" fmla="*/ 185 h 2666"/>
                <a:gd name="T66" fmla="*/ 544 w 3037"/>
                <a:gd name="T67" fmla="*/ 0 h 2666"/>
                <a:gd name="T68" fmla="*/ 672 w 3037"/>
                <a:gd name="T69" fmla="*/ 346 h 2666"/>
                <a:gd name="T70" fmla="*/ 279 w 3037"/>
                <a:gd name="T71" fmla="*/ 1225 h 2666"/>
                <a:gd name="T72" fmla="*/ 666 w 3037"/>
                <a:gd name="T73" fmla="*/ 1225 h 2666"/>
                <a:gd name="T74" fmla="*/ 1066 w 3037"/>
                <a:gd name="T75" fmla="*/ 1225 h 2666"/>
                <a:gd name="T76" fmla="*/ 672 w 3037"/>
                <a:gd name="T77" fmla="*/ 346 h 2666"/>
                <a:gd name="T78" fmla="*/ 2372 w 3037"/>
                <a:gd name="T79" fmla="*/ 731 h 2666"/>
                <a:gd name="T80" fmla="*/ 1968 w 3037"/>
                <a:gd name="T81" fmla="*/ 1633 h 2666"/>
                <a:gd name="T82" fmla="*/ 2371 w 3037"/>
                <a:gd name="T83" fmla="*/ 1633 h 2666"/>
                <a:gd name="T84" fmla="*/ 2775 w 3037"/>
                <a:gd name="T85" fmla="*/ 1633 h 2666"/>
                <a:gd name="T86" fmla="*/ 2372 w 3037"/>
                <a:gd name="T87" fmla="*/ 731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37" h="2666">
                  <a:moveTo>
                    <a:pt x="544" y="0"/>
                  </a:moveTo>
                  <a:cubicBezTo>
                    <a:pt x="1299" y="182"/>
                    <a:pt x="1299" y="182"/>
                    <a:pt x="1299" y="182"/>
                  </a:cubicBezTo>
                  <a:cubicBezTo>
                    <a:pt x="1352" y="102"/>
                    <a:pt x="1442" y="53"/>
                    <a:pt x="1538" y="53"/>
                  </a:cubicBezTo>
                  <a:cubicBezTo>
                    <a:pt x="1684" y="53"/>
                    <a:pt x="1806" y="163"/>
                    <a:pt x="1822" y="308"/>
                  </a:cubicBezTo>
                  <a:cubicBezTo>
                    <a:pt x="2577" y="490"/>
                    <a:pt x="2577" y="490"/>
                    <a:pt x="2577" y="490"/>
                  </a:cubicBezTo>
                  <a:cubicBezTo>
                    <a:pt x="2532" y="675"/>
                    <a:pt x="2532" y="675"/>
                    <a:pt x="2532" y="675"/>
                  </a:cubicBezTo>
                  <a:cubicBezTo>
                    <a:pt x="2441" y="653"/>
                    <a:pt x="2441" y="653"/>
                    <a:pt x="2441" y="653"/>
                  </a:cubicBezTo>
                  <a:cubicBezTo>
                    <a:pt x="2879" y="1633"/>
                    <a:pt x="2879" y="1633"/>
                    <a:pt x="2879" y="1633"/>
                  </a:cubicBezTo>
                  <a:cubicBezTo>
                    <a:pt x="3037" y="1633"/>
                    <a:pt x="3037" y="1633"/>
                    <a:pt x="3037" y="1633"/>
                  </a:cubicBezTo>
                  <a:cubicBezTo>
                    <a:pt x="3037" y="1763"/>
                    <a:pt x="2910" y="1883"/>
                    <a:pt x="2704" y="1948"/>
                  </a:cubicBezTo>
                  <a:cubicBezTo>
                    <a:pt x="2498" y="2013"/>
                    <a:pt x="2245" y="2013"/>
                    <a:pt x="2039" y="1948"/>
                  </a:cubicBezTo>
                  <a:cubicBezTo>
                    <a:pt x="1833" y="1883"/>
                    <a:pt x="1706" y="1763"/>
                    <a:pt x="1706" y="1633"/>
                  </a:cubicBezTo>
                  <a:cubicBezTo>
                    <a:pt x="1864" y="1633"/>
                    <a:pt x="1864" y="1633"/>
                    <a:pt x="1864" y="1633"/>
                  </a:cubicBezTo>
                  <a:cubicBezTo>
                    <a:pt x="2316" y="623"/>
                    <a:pt x="2316" y="623"/>
                    <a:pt x="2316" y="623"/>
                  </a:cubicBezTo>
                  <a:cubicBezTo>
                    <a:pt x="1777" y="493"/>
                    <a:pt x="1777" y="493"/>
                    <a:pt x="1777" y="493"/>
                  </a:cubicBezTo>
                  <a:cubicBezTo>
                    <a:pt x="1743" y="546"/>
                    <a:pt x="1692" y="585"/>
                    <a:pt x="1633" y="606"/>
                  </a:cubicBezTo>
                  <a:cubicBezTo>
                    <a:pt x="1633" y="2286"/>
                    <a:pt x="1633" y="2286"/>
                    <a:pt x="1633" y="2286"/>
                  </a:cubicBezTo>
                  <a:cubicBezTo>
                    <a:pt x="2869" y="2286"/>
                    <a:pt x="2869" y="2286"/>
                    <a:pt x="2869" y="2286"/>
                  </a:cubicBezTo>
                  <a:cubicBezTo>
                    <a:pt x="2869" y="2666"/>
                    <a:pt x="2869" y="2666"/>
                    <a:pt x="2869" y="2666"/>
                  </a:cubicBezTo>
                  <a:cubicBezTo>
                    <a:pt x="207" y="2666"/>
                    <a:pt x="207" y="2666"/>
                    <a:pt x="207" y="2666"/>
                  </a:cubicBezTo>
                  <a:cubicBezTo>
                    <a:pt x="207" y="2286"/>
                    <a:pt x="207" y="2286"/>
                    <a:pt x="207" y="2286"/>
                  </a:cubicBezTo>
                  <a:cubicBezTo>
                    <a:pt x="1443" y="2286"/>
                    <a:pt x="1443" y="2286"/>
                    <a:pt x="1443" y="2286"/>
                  </a:cubicBezTo>
                  <a:cubicBezTo>
                    <a:pt x="1443" y="606"/>
                    <a:pt x="1443" y="606"/>
                    <a:pt x="1443" y="606"/>
                  </a:cubicBezTo>
                  <a:cubicBezTo>
                    <a:pt x="1339" y="570"/>
                    <a:pt x="1266" y="477"/>
                    <a:pt x="1254" y="367"/>
                  </a:cubicBezTo>
                  <a:cubicBezTo>
                    <a:pt x="729" y="241"/>
                    <a:pt x="729" y="241"/>
                    <a:pt x="729" y="241"/>
                  </a:cubicBezTo>
                  <a:cubicBezTo>
                    <a:pt x="1170" y="1225"/>
                    <a:pt x="1170" y="1225"/>
                    <a:pt x="1170" y="1225"/>
                  </a:cubicBezTo>
                  <a:cubicBezTo>
                    <a:pt x="1331" y="1225"/>
                    <a:pt x="1331" y="1225"/>
                    <a:pt x="1331" y="1225"/>
                  </a:cubicBezTo>
                  <a:cubicBezTo>
                    <a:pt x="1331" y="1355"/>
                    <a:pt x="1204" y="1475"/>
                    <a:pt x="998" y="1540"/>
                  </a:cubicBezTo>
                  <a:cubicBezTo>
                    <a:pt x="792" y="1605"/>
                    <a:pt x="539" y="1605"/>
                    <a:pt x="333" y="1540"/>
                  </a:cubicBezTo>
                  <a:cubicBezTo>
                    <a:pt x="127" y="1475"/>
                    <a:pt x="0" y="1355"/>
                    <a:pt x="0" y="1225"/>
                  </a:cubicBezTo>
                  <a:cubicBezTo>
                    <a:pt x="174" y="1225"/>
                    <a:pt x="174" y="1225"/>
                    <a:pt x="174" y="1225"/>
                  </a:cubicBezTo>
                  <a:cubicBezTo>
                    <a:pt x="626" y="216"/>
                    <a:pt x="626" y="216"/>
                    <a:pt x="626" y="216"/>
                  </a:cubicBezTo>
                  <a:cubicBezTo>
                    <a:pt x="499" y="185"/>
                    <a:pt x="499" y="185"/>
                    <a:pt x="499" y="185"/>
                  </a:cubicBezTo>
                  <a:lnTo>
                    <a:pt x="544" y="0"/>
                  </a:lnTo>
                  <a:close/>
                  <a:moveTo>
                    <a:pt x="672" y="346"/>
                  </a:moveTo>
                  <a:cubicBezTo>
                    <a:pt x="279" y="1225"/>
                    <a:pt x="279" y="1225"/>
                    <a:pt x="279" y="1225"/>
                  </a:cubicBezTo>
                  <a:cubicBezTo>
                    <a:pt x="666" y="1225"/>
                    <a:pt x="666" y="1225"/>
                    <a:pt x="666" y="1225"/>
                  </a:cubicBezTo>
                  <a:cubicBezTo>
                    <a:pt x="1066" y="1225"/>
                    <a:pt x="1066" y="1225"/>
                    <a:pt x="1066" y="1225"/>
                  </a:cubicBezTo>
                  <a:lnTo>
                    <a:pt x="672" y="346"/>
                  </a:lnTo>
                  <a:close/>
                  <a:moveTo>
                    <a:pt x="2372" y="731"/>
                  </a:moveTo>
                  <a:cubicBezTo>
                    <a:pt x="1968" y="1633"/>
                    <a:pt x="1968" y="1633"/>
                    <a:pt x="1968" y="1633"/>
                  </a:cubicBezTo>
                  <a:cubicBezTo>
                    <a:pt x="2371" y="1633"/>
                    <a:pt x="2371" y="1633"/>
                    <a:pt x="2371" y="1633"/>
                  </a:cubicBezTo>
                  <a:cubicBezTo>
                    <a:pt x="2775" y="1633"/>
                    <a:pt x="2775" y="1633"/>
                    <a:pt x="2775" y="1633"/>
                  </a:cubicBezTo>
                  <a:lnTo>
                    <a:pt x="2372" y="731"/>
                  </a:lnTo>
                  <a:close/>
                </a:path>
              </a:pathLst>
            </a:custGeom>
            <a:solidFill>
              <a:srgbClr val="82A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9"/>
          <p:cNvGrpSpPr/>
          <p:nvPr/>
        </p:nvGrpSpPr>
        <p:grpSpPr>
          <a:xfrm>
            <a:off x="4447139" y="3301241"/>
            <a:ext cx="434015" cy="434015"/>
            <a:chOff x="4447139" y="3301241"/>
            <a:chExt cx="434015" cy="434015"/>
          </a:xfrm>
        </p:grpSpPr>
        <p:sp>
          <p:nvSpPr>
            <p:cNvPr id="44" name="Oval 43">
              <a:extLst>
                <a:ext uri="{FF2B5EF4-FFF2-40B4-BE49-F238E27FC236}">
                  <a16:creationId xmlns:a16="http://schemas.microsoft.com/office/drawing/2014/main" xmlns="" id="{563FD51E-28E3-4A00-BADC-AD25D9351D4C}"/>
                </a:ext>
              </a:extLst>
            </p:cNvPr>
            <p:cNvSpPr/>
            <p:nvPr/>
          </p:nvSpPr>
          <p:spPr>
            <a:xfrm>
              <a:off x="4447139" y="3301241"/>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30" name="Group 12">
              <a:extLst>
                <a:ext uri="{FF2B5EF4-FFF2-40B4-BE49-F238E27FC236}">
                  <a16:creationId xmlns:a16="http://schemas.microsoft.com/office/drawing/2014/main" xmlns="" id="{45F53345-2A34-412D-A230-5D27A0B27D5A}"/>
                </a:ext>
              </a:extLst>
            </p:cNvPr>
            <p:cNvGrpSpPr>
              <a:grpSpLocks noChangeAspect="1"/>
            </p:cNvGrpSpPr>
            <p:nvPr/>
          </p:nvGrpSpPr>
          <p:grpSpPr bwMode="auto">
            <a:xfrm>
              <a:off x="4567512" y="3387635"/>
              <a:ext cx="230912" cy="288006"/>
              <a:chOff x="447" y="0"/>
              <a:chExt cx="3462" cy="4318"/>
            </a:xfrm>
            <a:solidFill>
              <a:srgbClr val="82AB1D"/>
            </a:solidFill>
          </p:grpSpPr>
          <p:sp>
            <p:nvSpPr>
              <p:cNvPr id="35" name="Freeform 13">
                <a:extLst>
                  <a:ext uri="{FF2B5EF4-FFF2-40B4-BE49-F238E27FC236}">
                    <a16:creationId xmlns:a16="http://schemas.microsoft.com/office/drawing/2014/main" xmlns="" id="{7DC4AA2A-8D4D-4D57-B2CB-26D8D8E91158}"/>
                  </a:ext>
                </a:extLst>
              </p:cNvPr>
              <p:cNvSpPr>
                <a:spLocks noEditPoints="1"/>
              </p:cNvSpPr>
              <p:nvPr/>
            </p:nvSpPr>
            <p:spPr bwMode="auto">
              <a:xfrm>
                <a:off x="1103" y="0"/>
                <a:ext cx="2806" cy="2805"/>
              </a:xfrm>
              <a:custGeom>
                <a:avLst/>
                <a:gdLst>
                  <a:gd name="T0" fmla="*/ 523 w 1428"/>
                  <a:gd name="T1" fmla="*/ 2 h 1428"/>
                  <a:gd name="T2" fmla="*/ 54 w 1428"/>
                  <a:gd name="T3" fmla="*/ 0 h 1428"/>
                  <a:gd name="T4" fmla="*/ 0 w 1428"/>
                  <a:gd name="T5" fmla="*/ 54 h 1428"/>
                  <a:gd name="T6" fmla="*/ 3 w 1428"/>
                  <a:gd name="T7" fmla="*/ 525 h 1428"/>
                  <a:gd name="T8" fmla="*/ 19 w 1428"/>
                  <a:gd name="T9" fmla="*/ 563 h 1428"/>
                  <a:gd name="T10" fmla="*/ 183 w 1428"/>
                  <a:gd name="T11" fmla="*/ 727 h 1428"/>
                  <a:gd name="T12" fmla="*/ 183 w 1428"/>
                  <a:gd name="T13" fmla="*/ 727 h 1428"/>
                  <a:gd name="T14" fmla="*/ 506 w 1428"/>
                  <a:gd name="T15" fmla="*/ 1053 h 1428"/>
                  <a:gd name="T16" fmla="*/ 781 w 1428"/>
                  <a:gd name="T17" fmla="*/ 778 h 1428"/>
                  <a:gd name="T18" fmla="*/ 781 w 1428"/>
                  <a:gd name="T19" fmla="*/ 778 h 1428"/>
                  <a:gd name="T20" fmla="*/ 972 w 1428"/>
                  <a:gd name="T21" fmla="*/ 587 h 1428"/>
                  <a:gd name="T22" fmla="*/ 1026 w 1428"/>
                  <a:gd name="T23" fmla="*/ 641 h 1428"/>
                  <a:gd name="T24" fmla="*/ 1091 w 1428"/>
                  <a:gd name="T25" fmla="*/ 765 h 1428"/>
                  <a:gd name="T26" fmla="*/ 1048 w 1428"/>
                  <a:gd name="T27" fmla="*/ 902 h 1428"/>
                  <a:gd name="T28" fmla="*/ 703 w 1428"/>
                  <a:gd name="T29" fmla="*/ 1247 h 1428"/>
                  <a:gd name="T30" fmla="*/ 862 w 1428"/>
                  <a:gd name="T31" fmla="*/ 1406 h 1428"/>
                  <a:gd name="T32" fmla="*/ 937 w 1428"/>
                  <a:gd name="T33" fmla="*/ 1406 h 1428"/>
                  <a:gd name="T34" fmla="*/ 1406 w 1428"/>
                  <a:gd name="T35" fmla="*/ 937 h 1428"/>
                  <a:gd name="T36" fmla="*/ 1406 w 1428"/>
                  <a:gd name="T37" fmla="*/ 862 h 1428"/>
                  <a:gd name="T38" fmla="*/ 563 w 1428"/>
                  <a:gd name="T39" fmla="*/ 19 h 1428"/>
                  <a:gd name="T40" fmla="*/ 523 w 1428"/>
                  <a:gd name="T41" fmla="*/ 2 h 1428"/>
                  <a:gd name="T42" fmla="*/ 356 w 1428"/>
                  <a:gd name="T43" fmla="*/ 358 h 1428"/>
                  <a:gd name="T44" fmla="*/ 215 w 1428"/>
                  <a:gd name="T45" fmla="*/ 358 h 1428"/>
                  <a:gd name="T46" fmla="*/ 215 w 1428"/>
                  <a:gd name="T47" fmla="*/ 218 h 1428"/>
                  <a:gd name="T48" fmla="*/ 356 w 1428"/>
                  <a:gd name="T49" fmla="*/ 218 h 1428"/>
                  <a:gd name="T50" fmla="*/ 356 w 1428"/>
                  <a:gd name="T51" fmla="*/ 358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8" h="1428">
                    <a:moveTo>
                      <a:pt x="523" y="2"/>
                    </a:moveTo>
                    <a:cubicBezTo>
                      <a:pt x="54" y="0"/>
                      <a:pt x="54" y="0"/>
                      <a:pt x="54" y="0"/>
                    </a:cubicBezTo>
                    <a:cubicBezTo>
                      <a:pt x="24" y="0"/>
                      <a:pt x="0" y="24"/>
                      <a:pt x="0" y="54"/>
                    </a:cubicBezTo>
                    <a:cubicBezTo>
                      <a:pt x="3" y="525"/>
                      <a:pt x="3" y="525"/>
                      <a:pt x="3" y="525"/>
                    </a:cubicBezTo>
                    <a:cubicBezTo>
                      <a:pt x="3" y="538"/>
                      <a:pt x="8" y="552"/>
                      <a:pt x="19" y="563"/>
                    </a:cubicBezTo>
                    <a:cubicBezTo>
                      <a:pt x="183" y="727"/>
                      <a:pt x="183" y="727"/>
                      <a:pt x="183" y="727"/>
                    </a:cubicBezTo>
                    <a:cubicBezTo>
                      <a:pt x="183" y="727"/>
                      <a:pt x="183" y="727"/>
                      <a:pt x="183" y="727"/>
                    </a:cubicBezTo>
                    <a:cubicBezTo>
                      <a:pt x="506" y="1053"/>
                      <a:pt x="506" y="1053"/>
                      <a:pt x="506" y="1053"/>
                    </a:cubicBezTo>
                    <a:cubicBezTo>
                      <a:pt x="781" y="778"/>
                      <a:pt x="781" y="778"/>
                      <a:pt x="781" y="778"/>
                    </a:cubicBezTo>
                    <a:cubicBezTo>
                      <a:pt x="781" y="778"/>
                      <a:pt x="781" y="778"/>
                      <a:pt x="781" y="778"/>
                    </a:cubicBezTo>
                    <a:cubicBezTo>
                      <a:pt x="972" y="587"/>
                      <a:pt x="972" y="587"/>
                      <a:pt x="972" y="587"/>
                    </a:cubicBezTo>
                    <a:cubicBezTo>
                      <a:pt x="1026" y="641"/>
                      <a:pt x="1026" y="641"/>
                      <a:pt x="1026" y="641"/>
                    </a:cubicBezTo>
                    <a:cubicBezTo>
                      <a:pt x="1061" y="676"/>
                      <a:pt x="1083" y="719"/>
                      <a:pt x="1091" y="765"/>
                    </a:cubicBezTo>
                    <a:cubicBezTo>
                      <a:pt x="1099" y="819"/>
                      <a:pt x="1083" y="867"/>
                      <a:pt x="1048" y="902"/>
                    </a:cubicBezTo>
                    <a:cubicBezTo>
                      <a:pt x="703" y="1247"/>
                      <a:pt x="703" y="1247"/>
                      <a:pt x="703" y="1247"/>
                    </a:cubicBezTo>
                    <a:cubicBezTo>
                      <a:pt x="862" y="1406"/>
                      <a:pt x="862" y="1406"/>
                      <a:pt x="862" y="1406"/>
                    </a:cubicBezTo>
                    <a:cubicBezTo>
                      <a:pt x="884" y="1428"/>
                      <a:pt x="919" y="1428"/>
                      <a:pt x="937" y="1406"/>
                    </a:cubicBezTo>
                    <a:cubicBezTo>
                      <a:pt x="1406" y="937"/>
                      <a:pt x="1406" y="937"/>
                      <a:pt x="1406" y="937"/>
                    </a:cubicBezTo>
                    <a:cubicBezTo>
                      <a:pt x="1428" y="916"/>
                      <a:pt x="1428" y="881"/>
                      <a:pt x="1406" y="862"/>
                    </a:cubicBezTo>
                    <a:cubicBezTo>
                      <a:pt x="563" y="19"/>
                      <a:pt x="563" y="19"/>
                      <a:pt x="563" y="19"/>
                    </a:cubicBezTo>
                    <a:cubicBezTo>
                      <a:pt x="552" y="8"/>
                      <a:pt x="539" y="2"/>
                      <a:pt x="523" y="2"/>
                    </a:cubicBezTo>
                    <a:close/>
                    <a:moveTo>
                      <a:pt x="356" y="358"/>
                    </a:moveTo>
                    <a:cubicBezTo>
                      <a:pt x="318" y="396"/>
                      <a:pt x="253" y="396"/>
                      <a:pt x="215" y="358"/>
                    </a:cubicBezTo>
                    <a:cubicBezTo>
                      <a:pt x="178" y="320"/>
                      <a:pt x="178" y="256"/>
                      <a:pt x="215" y="218"/>
                    </a:cubicBezTo>
                    <a:cubicBezTo>
                      <a:pt x="253" y="180"/>
                      <a:pt x="318" y="180"/>
                      <a:pt x="356" y="218"/>
                    </a:cubicBezTo>
                    <a:cubicBezTo>
                      <a:pt x="393" y="256"/>
                      <a:pt x="393" y="318"/>
                      <a:pt x="356" y="3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6" name="Freeform 14">
                <a:extLst>
                  <a:ext uri="{FF2B5EF4-FFF2-40B4-BE49-F238E27FC236}">
                    <a16:creationId xmlns:a16="http://schemas.microsoft.com/office/drawing/2014/main" xmlns="" id="{BD0674B2-33D0-4CCB-8CDC-EC8768EBC8C4}"/>
                  </a:ext>
                </a:extLst>
              </p:cNvPr>
              <p:cNvSpPr>
                <a:spLocks noEditPoints="1"/>
              </p:cNvSpPr>
              <p:nvPr/>
            </p:nvSpPr>
            <p:spPr bwMode="auto">
              <a:xfrm>
                <a:off x="447" y="1338"/>
                <a:ext cx="2672" cy="2980"/>
              </a:xfrm>
              <a:custGeom>
                <a:avLst/>
                <a:gdLst>
                  <a:gd name="T0" fmla="*/ 162 w 1360"/>
                  <a:gd name="T1" fmla="*/ 1218 h 1517"/>
                  <a:gd name="T2" fmla="*/ 337 w 1360"/>
                  <a:gd name="T3" fmla="*/ 1140 h 1517"/>
                  <a:gd name="T4" fmla="*/ 374 w 1360"/>
                  <a:gd name="T5" fmla="*/ 1091 h 1517"/>
                  <a:gd name="T6" fmla="*/ 380 w 1360"/>
                  <a:gd name="T7" fmla="*/ 1086 h 1517"/>
                  <a:gd name="T8" fmla="*/ 541 w 1360"/>
                  <a:gd name="T9" fmla="*/ 924 h 1517"/>
                  <a:gd name="T10" fmla="*/ 665 w 1360"/>
                  <a:gd name="T11" fmla="*/ 817 h 1517"/>
                  <a:gd name="T12" fmla="*/ 711 w 1360"/>
                  <a:gd name="T13" fmla="*/ 782 h 1517"/>
                  <a:gd name="T14" fmla="*/ 719 w 1360"/>
                  <a:gd name="T15" fmla="*/ 838 h 1517"/>
                  <a:gd name="T16" fmla="*/ 730 w 1360"/>
                  <a:gd name="T17" fmla="*/ 989 h 1517"/>
                  <a:gd name="T18" fmla="*/ 730 w 1360"/>
                  <a:gd name="T19" fmla="*/ 1226 h 1517"/>
                  <a:gd name="T20" fmla="*/ 722 w 1360"/>
                  <a:gd name="T21" fmla="*/ 1288 h 1517"/>
                  <a:gd name="T22" fmla="*/ 773 w 1360"/>
                  <a:gd name="T23" fmla="*/ 1450 h 1517"/>
                  <a:gd name="T24" fmla="*/ 902 w 1360"/>
                  <a:gd name="T25" fmla="*/ 1517 h 1517"/>
                  <a:gd name="T26" fmla="*/ 972 w 1360"/>
                  <a:gd name="T27" fmla="*/ 1498 h 1517"/>
                  <a:gd name="T28" fmla="*/ 1032 w 1360"/>
                  <a:gd name="T29" fmla="*/ 1447 h 1517"/>
                  <a:gd name="T30" fmla="*/ 1083 w 1360"/>
                  <a:gd name="T31" fmla="*/ 1285 h 1517"/>
                  <a:gd name="T32" fmla="*/ 1032 w 1360"/>
                  <a:gd name="T33" fmla="*/ 1124 h 1517"/>
                  <a:gd name="T34" fmla="*/ 902 w 1360"/>
                  <a:gd name="T35" fmla="*/ 1056 h 1517"/>
                  <a:gd name="T36" fmla="*/ 881 w 1360"/>
                  <a:gd name="T37" fmla="*/ 1059 h 1517"/>
                  <a:gd name="T38" fmla="*/ 843 w 1360"/>
                  <a:gd name="T39" fmla="*/ 1064 h 1517"/>
                  <a:gd name="T40" fmla="*/ 843 w 1360"/>
                  <a:gd name="T41" fmla="*/ 666 h 1517"/>
                  <a:gd name="T42" fmla="*/ 1333 w 1360"/>
                  <a:gd name="T43" fmla="*/ 175 h 1517"/>
                  <a:gd name="T44" fmla="*/ 1358 w 1360"/>
                  <a:gd name="T45" fmla="*/ 95 h 1517"/>
                  <a:gd name="T46" fmla="*/ 1312 w 1360"/>
                  <a:gd name="T47" fmla="*/ 8 h 1517"/>
                  <a:gd name="T48" fmla="*/ 1304 w 1360"/>
                  <a:gd name="T49" fmla="*/ 0 h 1517"/>
                  <a:gd name="T50" fmla="*/ 843 w 1360"/>
                  <a:gd name="T51" fmla="*/ 461 h 1517"/>
                  <a:gd name="T52" fmla="*/ 698 w 1360"/>
                  <a:gd name="T53" fmla="*/ 318 h 1517"/>
                  <a:gd name="T54" fmla="*/ 698 w 1360"/>
                  <a:gd name="T55" fmla="*/ 606 h 1517"/>
                  <a:gd name="T56" fmla="*/ 409 w 1360"/>
                  <a:gd name="T57" fmla="*/ 895 h 1517"/>
                  <a:gd name="T58" fmla="*/ 388 w 1360"/>
                  <a:gd name="T59" fmla="*/ 865 h 1517"/>
                  <a:gd name="T60" fmla="*/ 374 w 1360"/>
                  <a:gd name="T61" fmla="*/ 849 h 1517"/>
                  <a:gd name="T62" fmla="*/ 261 w 1360"/>
                  <a:gd name="T63" fmla="*/ 803 h 1517"/>
                  <a:gd name="T64" fmla="*/ 86 w 1360"/>
                  <a:gd name="T65" fmla="*/ 881 h 1517"/>
                  <a:gd name="T66" fmla="*/ 8 w 1360"/>
                  <a:gd name="T67" fmla="*/ 1032 h 1517"/>
                  <a:gd name="T68" fmla="*/ 51 w 1360"/>
                  <a:gd name="T69" fmla="*/ 1172 h 1517"/>
                  <a:gd name="T70" fmla="*/ 162 w 1360"/>
                  <a:gd name="T71" fmla="*/ 1218 h 1517"/>
                  <a:gd name="T72" fmla="*/ 902 w 1360"/>
                  <a:gd name="T73" fmla="*/ 1215 h 1517"/>
                  <a:gd name="T74" fmla="*/ 940 w 1360"/>
                  <a:gd name="T75" fmla="*/ 1285 h 1517"/>
                  <a:gd name="T76" fmla="*/ 902 w 1360"/>
                  <a:gd name="T77" fmla="*/ 1355 h 1517"/>
                  <a:gd name="T78" fmla="*/ 865 w 1360"/>
                  <a:gd name="T79" fmla="*/ 1285 h 1517"/>
                  <a:gd name="T80" fmla="*/ 902 w 1360"/>
                  <a:gd name="T81" fmla="*/ 1215 h 1517"/>
                  <a:gd name="T82" fmla="*/ 183 w 1360"/>
                  <a:gd name="T83" fmla="*/ 984 h 1517"/>
                  <a:gd name="T84" fmla="*/ 242 w 1360"/>
                  <a:gd name="T85" fmla="*/ 954 h 1517"/>
                  <a:gd name="T86" fmla="*/ 261 w 1360"/>
                  <a:gd name="T87" fmla="*/ 959 h 1517"/>
                  <a:gd name="T88" fmla="*/ 237 w 1360"/>
                  <a:gd name="T89" fmla="*/ 1037 h 1517"/>
                  <a:gd name="T90" fmla="*/ 178 w 1360"/>
                  <a:gd name="T91" fmla="*/ 1067 h 1517"/>
                  <a:gd name="T92" fmla="*/ 159 w 1360"/>
                  <a:gd name="T93" fmla="*/ 1062 h 1517"/>
                  <a:gd name="T94" fmla="*/ 183 w 1360"/>
                  <a:gd name="T95" fmla="*/ 984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0" h="1517">
                    <a:moveTo>
                      <a:pt x="162" y="1218"/>
                    </a:moveTo>
                    <a:cubicBezTo>
                      <a:pt x="223" y="1218"/>
                      <a:pt x="288" y="1188"/>
                      <a:pt x="337" y="1140"/>
                    </a:cubicBezTo>
                    <a:cubicBezTo>
                      <a:pt x="350" y="1126"/>
                      <a:pt x="364" y="1110"/>
                      <a:pt x="374" y="1091"/>
                    </a:cubicBezTo>
                    <a:cubicBezTo>
                      <a:pt x="380" y="1086"/>
                      <a:pt x="380" y="1086"/>
                      <a:pt x="380" y="1086"/>
                    </a:cubicBezTo>
                    <a:cubicBezTo>
                      <a:pt x="541" y="924"/>
                      <a:pt x="541" y="924"/>
                      <a:pt x="541" y="924"/>
                    </a:cubicBezTo>
                    <a:cubicBezTo>
                      <a:pt x="576" y="889"/>
                      <a:pt x="617" y="854"/>
                      <a:pt x="665" y="817"/>
                    </a:cubicBezTo>
                    <a:cubicBezTo>
                      <a:pt x="711" y="782"/>
                      <a:pt x="711" y="782"/>
                      <a:pt x="711" y="782"/>
                    </a:cubicBezTo>
                    <a:cubicBezTo>
                      <a:pt x="719" y="838"/>
                      <a:pt x="719" y="838"/>
                      <a:pt x="719" y="838"/>
                    </a:cubicBezTo>
                    <a:cubicBezTo>
                      <a:pt x="725" y="892"/>
                      <a:pt x="730" y="943"/>
                      <a:pt x="730" y="989"/>
                    </a:cubicBezTo>
                    <a:cubicBezTo>
                      <a:pt x="730" y="1226"/>
                      <a:pt x="730" y="1226"/>
                      <a:pt x="730" y="1226"/>
                    </a:cubicBezTo>
                    <a:cubicBezTo>
                      <a:pt x="725" y="1248"/>
                      <a:pt x="722" y="1269"/>
                      <a:pt x="722" y="1288"/>
                    </a:cubicBezTo>
                    <a:cubicBezTo>
                      <a:pt x="722" y="1350"/>
                      <a:pt x="741" y="1407"/>
                      <a:pt x="773" y="1450"/>
                    </a:cubicBezTo>
                    <a:cubicBezTo>
                      <a:pt x="808" y="1493"/>
                      <a:pt x="854" y="1517"/>
                      <a:pt x="902" y="1517"/>
                    </a:cubicBezTo>
                    <a:cubicBezTo>
                      <a:pt x="927" y="1517"/>
                      <a:pt x="951" y="1512"/>
                      <a:pt x="972" y="1498"/>
                    </a:cubicBezTo>
                    <a:cubicBezTo>
                      <a:pt x="994" y="1487"/>
                      <a:pt x="1016" y="1469"/>
                      <a:pt x="1032" y="1447"/>
                    </a:cubicBezTo>
                    <a:cubicBezTo>
                      <a:pt x="1067" y="1404"/>
                      <a:pt x="1083" y="1347"/>
                      <a:pt x="1083" y="1285"/>
                    </a:cubicBezTo>
                    <a:cubicBezTo>
                      <a:pt x="1083" y="1223"/>
                      <a:pt x="1064" y="1167"/>
                      <a:pt x="1032" y="1124"/>
                    </a:cubicBezTo>
                    <a:cubicBezTo>
                      <a:pt x="997" y="1081"/>
                      <a:pt x="951" y="1056"/>
                      <a:pt x="902" y="1056"/>
                    </a:cubicBezTo>
                    <a:cubicBezTo>
                      <a:pt x="894" y="1056"/>
                      <a:pt x="889" y="1056"/>
                      <a:pt x="881" y="1059"/>
                    </a:cubicBezTo>
                    <a:cubicBezTo>
                      <a:pt x="843" y="1064"/>
                      <a:pt x="843" y="1064"/>
                      <a:pt x="843" y="1064"/>
                    </a:cubicBezTo>
                    <a:cubicBezTo>
                      <a:pt x="843" y="666"/>
                      <a:pt x="843" y="666"/>
                      <a:pt x="843" y="666"/>
                    </a:cubicBezTo>
                    <a:cubicBezTo>
                      <a:pt x="1333" y="175"/>
                      <a:pt x="1333" y="175"/>
                      <a:pt x="1333" y="175"/>
                    </a:cubicBezTo>
                    <a:cubicBezTo>
                      <a:pt x="1352" y="157"/>
                      <a:pt x="1360" y="127"/>
                      <a:pt x="1358" y="95"/>
                    </a:cubicBezTo>
                    <a:cubicBezTo>
                      <a:pt x="1352" y="62"/>
                      <a:pt x="1336" y="33"/>
                      <a:pt x="1312" y="8"/>
                    </a:cubicBezTo>
                    <a:cubicBezTo>
                      <a:pt x="1304" y="0"/>
                      <a:pt x="1304" y="0"/>
                      <a:pt x="1304" y="0"/>
                    </a:cubicBezTo>
                    <a:cubicBezTo>
                      <a:pt x="843" y="461"/>
                      <a:pt x="843" y="461"/>
                      <a:pt x="843" y="461"/>
                    </a:cubicBezTo>
                    <a:cubicBezTo>
                      <a:pt x="698" y="318"/>
                      <a:pt x="698" y="318"/>
                      <a:pt x="698" y="318"/>
                    </a:cubicBezTo>
                    <a:cubicBezTo>
                      <a:pt x="698" y="606"/>
                      <a:pt x="698" y="606"/>
                      <a:pt x="698" y="606"/>
                    </a:cubicBezTo>
                    <a:cubicBezTo>
                      <a:pt x="409" y="895"/>
                      <a:pt x="409" y="895"/>
                      <a:pt x="409" y="895"/>
                    </a:cubicBezTo>
                    <a:cubicBezTo>
                      <a:pt x="388" y="865"/>
                      <a:pt x="388" y="865"/>
                      <a:pt x="388" y="865"/>
                    </a:cubicBezTo>
                    <a:cubicBezTo>
                      <a:pt x="382" y="860"/>
                      <a:pt x="380" y="854"/>
                      <a:pt x="374" y="849"/>
                    </a:cubicBezTo>
                    <a:cubicBezTo>
                      <a:pt x="345" y="819"/>
                      <a:pt x="304" y="803"/>
                      <a:pt x="261" y="803"/>
                    </a:cubicBezTo>
                    <a:cubicBezTo>
                      <a:pt x="199" y="803"/>
                      <a:pt x="135" y="833"/>
                      <a:pt x="86" y="881"/>
                    </a:cubicBezTo>
                    <a:cubicBezTo>
                      <a:pt x="43" y="924"/>
                      <a:pt x="16" y="978"/>
                      <a:pt x="8" y="1032"/>
                    </a:cubicBezTo>
                    <a:cubicBezTo>
                      <a:pt x="0" y="1089"/>
                      <a:pt x="16" y="1137"/>
                      <a:pt x="51" y="1172"/>
                    </a:cubicBezTo>
                    <a:cubicBezTo>
                      <a:pt x="75" y="1202"/>
                      <a:pt x="118" y="1218"/>
                      <a:pt x="162" y="1218"/>
                    </a:cubicBezTo>
                    <a:close/>
                    <a:moveTo>
                      <a:pt x="902" y="1215"/>
                    </a:moveTo>
                    <a:cubicBezTo>
                      <a:pt x="919" y="1215"/>
                      <a:pt x="940" y="1245"/>
                      <a:pt x="940" y="1285"/>
                    </a:cubicBezTo>
                    <a:cubicBezTo>
                      <a:pt x="940" y="1328"/>
                      <a:pt x="916" y="1355"/>
                      <a:pt x="902" y="1355"/>
                    </a:cubicBezTo>
                    <a:cubicBezTo>
                      <a:pt x="889" y="1355"/>
                      <a:pt x="865" y="1326"/>
                      <a:pt x="865" y="1285"/>
                    </a:cubicBezTo>
                    <a:cubicBezTo>
                      <a:pt x="865" y="1245"/>
                      <a:pt x="886" y="1215"/>
                      <a:pt x="902" y="1215"/>
                    </a:cubicBezTo>
                    <a:close/>
                    <a:moveTo>
                      <a:pt x="183" y="984"/>
                    </a:moveTo>
                    <a:cubicBezTo>
                      <a:pt x="202" y="965"/>
                      <a:pt x="223" y="954"/>
                      <a:pt x="242" y="954"/>
                    </a:cubicBezTo>
                    <a:cubicBezTo>
                      <a:pt x="248" y="954"/>
                      <a:pt x="256" y="954"/>
                      <a:pt x="261" y="959"/>
                    </a:cubicBezTo>
                    <a:cubicBezTo>
                      <a:pt x="272" y="970"/>
                      <a:pt x="269" y="1008"/>
                      <a:pt x="237" y="1037"/>
                    </a:cubicBezTo>
                    <a:cubicBezTo>
                      <a:pt x="218" y="1056"/>
                      <a:pt x="197" y="1067"/>
                      <a:pt x="178" y="1067"/>
                    </a:cubicBezTo>
                    <a:cubicBezTo>
                      <a:pt x="172" y="1067"/>
                      <a:pt x="164" y="1067"/>
                      <a:pt x="159" y="1062"/>
                    </a:cubicBezTo>
                    <a:cubicBezTo>
                      <a:pt x="148" y="1051"/>
                      <a:pt x="153" y="1013"/>
                      <a:pt x="183" y="9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grpSp>
        <p:nvGrpSpPr>
          <p:cNvPr id="22" name="Group 21"/>
          <p:cNvGrpSpPr/>
          <p:nvPr/>
        </p:nvGrpSpPr>
        <p:grpSpPr>
          <a:xfrm>
            <a:off x="8043779" y="1655823"/>
            <a:ext cx="434015" cy="434015"/>
            <a:chOff x="8043779" y="1655823"/>
            <a:chExt cx="434015" cy="434015"/>
          </a:xfrm>
        </p:grpSpPr>
        <p:sp>
          <p:nvSpPr>
            <p:cNvPr id="46" name="Oval 45">
              <a:extLst>
                <a:ext uri="{FF2B5EF4-FFF2-40B4-BE49-F238E27FC236}">
                  <a16:creationId xmlns:a16="http://schemas.microsoft.com/office/drawing/2014/main" xmlns="" id="{45CBDE91-DD85-4481-BE0D-2A856A1550B5}"/>
                </a:ext>
              </a:extLst>
            </p:cNvPr>
            <p:cNvSpPr/>
            <p:nvPr/>
          </p:nvSpPr>
          <p:spPr>
            <a:xfrm>
              <a:off x="8043779" y="165582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48" name="Freeform 692">
              <a:extLst>
                <a:ext uri="{FF2B5EF4-FFF2-40B4-BE49-F238E27FC236}">
                  <a16:creationId xmlns:a16="http://schemas.microsoft.com/office/drawing/2014/main" xmlns="" id="{15FE0E27-735B-468D-8286-3FD79833EA8B}"/>
                </a:ext>
              </a:extLst>
            </p:cNvPr>
            <p:cNvSpPr>
              <a:spLocks noEditPoints="1"/>
            </p:cNvSpPr>
            <p:nvPr/>
          </p:nvSpPr>
          <p:spPr bwMode="auto">
            <a:xfrm>
              <a:off x="8146593" y="1740664"/>
              <a:ext cx="248471" cy="226329"/>
            </a:xfrm>
            <a:custGeom>
              <a:avLst/>
              <a:gdLst>
                <a:gd name="T0" fmla="*/ 77 w 80"/>
                <a:gd name="T1" fmla="*/ 65 h 74"/>
                <a:gd name="T2" fmla="*/ 66 w 80"/>
                <a:gd name="T3" fmla="*/ 44 h 74"/>
                <a:gd name="T4" fmla="*/ 56 w 80"/>
                <a:gd name="T5" fmla="*/ 25 h 74"/>
                <a:gd name="T6" fmla="*/ 45 w 80"/>
                <a:gd name="T7" fmla="*/ 5 h 74"/>
                <a:gd name="T8" fmla="*/ 35 w 80"/>
                <a:gd name="T9" fmla="*/ 5 h 74"/>
                <a:gd name="T10" fmla="*/ 24 w 80"/>
                <a:gd name="T11" fmla="*/ 25 h 74"/>
                <a:gd name="T12" fmla="*/ 14 w 80"/>
                <a:gd name="T13" fmla="*/ 44 h 74"/>
                <a:gd name="T14" fmla="*/ 3 w 80"/>
                <a:gd name="T15" fmla="*/ 65 h 74"/>
                <a:gd name="T16" fmla="*/ 8 w 80"/>
                <a:gd name="T17" fmla="*/ 74 h 74"/>
                <a:gd name="T18" fmla="*/ 29 w 80"/>
                <a:gd name="T19" fmla="*/ 74 h 74"/>
                <a:gd name="T20" fmla="*/ 50 w 80"/>
                <a:gd name="T21" fmla="*/ 74 h 74"/>
                <a:gd name="T22" fmla="*/ 71 w 80"/>
                <a:gd name="T23" fmla="*/ 74 h 74"/>
                <a:gd name="T24" fmla="*/ 77 w 80"/>
                <a:gd name="T25" fmla="*/ 65 h 74"/>
                <a:gd name="T26" fmla="*/ 45 w 80"/>
                <a:gd name="T27" fmla="*/ 64 h 74"/>
                <a:gd name="T28" fmla="*/ 34 w 80"/>
                <a:gd name="T29" fmla="*/ 64 h 74"/>
                <a:gd name="T30" fmla="*/ 34 w 80"/>
                <a:gd name="T31" fmla="*/ 53 h 74"/>
                <a:gd name="T32" fmla="*/ 45 w 80"/>
                <a:gd name="T33" fmla="*/ 53 h 74"/>
                <a:gd name="T34" fmla="*/ 45 w 80"/>
                <a:gd name="T35" fmla="*/ 64 h 74"/>
                <a:gd name="T36" fmla="*/ 45 w 80"/>
                <a:gd name="T37" fmla="*/ 48 h 74"/>
                <a:gd name="T38" fmla="*/ 34 w 80"/>
                <a:gd name="T39" fmla="*/ 48 h 74"/>
                <a:gd name="T40" fmla="*/ 34 w 80"/>
                <a:gd name="T41" fmla="*/ 27 h 74"/>
                <a:gd name="T42" fmla="*/ 45 w 80"/>
                <a:gd name="T43" fmla="*/ 27 h 74"/>
                <a:gd name="T44" fmla="*/ 45 w 80"/>
                <a:gd name="T45"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4">
                  <a:moveTo>
                    <a:pt x="77" y="65"/>
                  </a:moveTo>
                  <a:cubicBezTo>
                    <a:pt x="66" y="44"/>
                    <a:pt x="66" y="44"/>
                    <a:pt x="66" y="44"/>
                  </a:cubicBezTo>
                  <a:cubicBezTo>
                    <a:pt x="63" y="39"/>
                    <a:pt x="59" y="30"/>
                    <a:pt x="56" y="25"/>
                  </a:cubicBezTo>
                  <a:cubicBezTo>
                    <a:pt x="45" y="5"/>
                    <a:pt x="45" y="5"/>
                    <a:pt x="45" y="5"/>
                  </a:cubicBezTo>
                  <a:cubicBezTo>
                    <a:pt x="42" y="0"/>
                    <a:pt x="37" y="0"/>
                    <a:pt x="35" y="5"/>
                  </a:cubicBezTo>
                  <a:cubicBezTo>
                    <a:pt x="24" y="25"/>
                    <a:pt x="24" y="25"/>
                    <a:pt x="24" y="25"/>
                  </a:cubicBezTo>
                  <a:cubicBezTo>
                    <a:pt x="21" y="30"/>
                    <a:pt x="16" y="39"/>
                    <a:pt x="14" y="44"/>
                  </a:cubicBezTo>
                  <a:cubicBezTo>
                    <a:pt x="3" y="65"/>
                    <a:pt x="3" y="65"/>
                    <a:pt x="3" y="65"/>
                  </a:cubicBezTo>
                  <a:cubicBezTo>
                    <a:pt x="0" y="70"/>
                    <a:pt x="2" y="74"/>
                    <a:pt x="8" y="74"/>
                  </a:cubicBezTo>
                  <a:cubicBezTo>
                    <a:pt x="29" y="74"/>
                    <a:pt x="29" y="74"/>
                    <a:pt x="29" y="74"/>
                  </a:cubicBezTo>
                  <a:cubicBezTo>
                    <a:pt x="35" y="74"/>
                    <a:pt x="44" y="74"/>
                    <a:pt x="50" y="74"/>
                  </a:cubicBezTo>
                  <a:cubicBezTo>
                    <a:pt x="71" y="74"/>
                    <a:pt x="71" y="74"/>
                    <a:pt x="71" y="74"/>
                  </a:cubicBezTo>
                  <a:cubicBezTo>
                    <a:pt x="77" y="74"/>
                    <a:pt x="80" y="70"/>
                    <a:pt x="77" y="65"/>
                  </a:cubicBezTo>
                  <a:close/>
                  <a:moveTo>
                    <a:pt x="45" y="64"/>
                  </a:moveTo>
                  <a:cubicBezTo>
                    <a:pt x="34" y="64"/>
                    <a:pt x="34" y="64"/>
                    <a:pt x="34" y="64"/>
                  </a:cubicBezTo>
                  <a:cubicBezTo>
                    <a:pt x="34" y="53"/>
                    <a:pt x="34" y="53"/>
                    <a:pt x="34" y="53"/>
                  </a:cubicBezTo>
                  <a:cubicBezTo>
                    <a:pt x="45" y="53"/>
                    <a:pt x="45" y="53"/>
                    <a:pt x="45" y="53"/>
                  </a:cubicBezTo>
                  <a:lnTo>
                    <a:pt x="45" y="64"/>
                  </a:lnTo>
                  <a:close/>
                  <a:moveTo>
                    <a:pt x="45" y="48"/>
                  </a:moveTo>
                  <a:cubicBezTo>
                    <a:pt x="34" y="48"/>
                    <a:pt x="34" y="48"/>
                    <a:pt x="34" y="48"/>
                  </a:cubicBezTo>
                  <a:cubicBezTo>
                    <a:pt x="34" y="27"/>
                    <a:pt x="34" y="27"/>
                    <a:pt x="34" y="27"/>
                  </a:cubicBezTo>
                  <a:cubicBezTo>
                    <a:pt x="45" y="27"/>
                    <a:pt x="45" y="27"/>
                    <a:pt x="45" y="27"/>
                  </a:cubicBezTo>
                  <a:lnTo>
                    <a:pt x="45" y="48"/>
                  </a:ln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grpSp>
      <p:grpSp>
        <p:nvGrpSpPr>
          <p:cNvPr id="19" name="Group 18"/>
          <p:cNvGrpSpPr/>
          <p:nvPr/>
        </p:nvGrpSpPr>
        <p:grpSpPr>
          <a:xfrm>
            <a:off x="4447139" y="1655823"/>
            <a:ext cx="434015" cy="434015"/>
            <a:chOff x="4447139" y="1655823"/>
            <a:chExt cx="434015" cy="434015"/>
          </a:xfrm>
        </p:grpSpPr>
        <p:sp>
          <p:nvSpPr>
            <p:cNvPr id="43" name="Oval 42">
              <a:extLst>
                <a:ext uri="{FF2B5EF4-FFF2-40B4-BE49-F238E27FC236}">
                  <a16:creationId xmlns:a16="http://schemas.microsoft.com/office/drawing/2014/main" xmlns="" id="{EB4A4077-7AF0-4189-AB2E-8E551BBC6F03}"/>
                </a:ext>
              </a:extLst>
            </p:cNvPr>
            <p:cNvSpPr/>
            <p:nvPr/>
          </p:nvSpPr>
          <p:spPr>
            <a:xfrm>
              <a:off x="4447139" y="165582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51" name="Freeform 18">
              <a:extLst>
                <a:ext uri="{FF2B5EF4-FFF2-40B4-BE49-F238E27FC236}">
                  <a16:creationId xmlns:a16="http://schemas.microsoft.com/office/drawing/2014/main" xmlns="" id="{AAE76CDA-826E-4CE7-BDB2-1BC9519C042A}"/>
                </a:ext>
              </a:extLst>
            </p:cNvPr>
            <p:cNvSpPr>
              <a:spLocks noEditPoints="1"/>
            </p:cNvSpPr>
            <p:nvPr/>
          </p:nvSpPr>
          <p:spPr bwMode="auto">
            <a:xfrm>
              <a:off x="4533763" y="1733124"/>
              <a:ext cx="290785" cy="303050"/>
            </a:xfrm>
            <a:custGeom>
              <a:avLst/>
              <a:gdLst>
                <a:gd name="T0" fmla="*/ 1255 w 2483"/>
                <a:gd name="T1" fmla="*/ 14 h 2588"/>
                <a:gd name="T2" fmla="*/ 456 w 2483"/>
                <a:gd name="T3" fmla="*/ 269 h 2588"/>
                <a:gd name="T4" fmla="*/ 181 w 2483"/>
                <a:gd name="T5" fmla="*/ 899 h 2588"/>
                <a:gd name="T6" fmla="*/ 215 w 2483"/>
                <a:gd name="T7" fmla="*/ 1211 h 2588"/>
                <a:gd name="T8" fmla="*/ 15 w 2483"/>
                <a:gd name="T9" fmla="*/ 1483 h 2588"/>
                <a:gd name="T10" fmla="*/ 18 w 2483"/>
                <a:gd name="T11" fmla="*/ 1555 h 2588"/>
                <a:gd name="T12" fmla="*/ 149 w 2483"/>
                <a:gd name="T13" fmla="*/ 1613 h 2588"/>
                <a:gd name="T14" fmla="*/ 199 w 2483"/>
                <a:gd name="T15" fmla="*/ 1687 h 2588"/>
                <a:gd name="T16" fmla="*/ 165 w 2483"/>
                <a:gd name="T17" fmla="*/ 1775 h 2588"/>
                <a:gd name="T18" fmla="*/ 167 w 2483"/>
                <a:gd name="T19" fmla="*/ 1805 h 2588"/>
                <a:gd name="T20" fmla="*/ 215 w 2483"/>
                <a:gd name="T21" fmla="*/ 1840 h 2588"/>
                <a:gd name="T22" fmla="*/ 208 w 2483"/>
                <a:gd name="T23" fmla="*/ 1869 h 2588"/>
                <a:gd name="T24" fmla="*/ 223 w 2483"/>
                <a:gd name="T25" fmla="*/ 1973 h 2588"/>
                <a:gd name="T26" fmla="*/ 277 w 2483"/>
                <a:gd name="T27" fmla="*/ 2097 h 2588"/>
                <a:gd name="T28" fmla="*/ 293 w 2483"/>
                <a:gd name="T29" fmla="*/ 2255 h 2588"/>
                <a:gd name="T30" fmla="*/ 892 w 2483"/>
                <a:gd name="T31" fmla="*/ 2332 h 2588"/>
                <a:gd name="T32" fmla="*/ 1755 w 2483"/>
                <a:gd name="T33" fmla="*/ 2064 h 2588"/>
                <a:gd name="T34" fmla="*/ 1920 w 2483"/>
                <a:gd name="T35" fmla="*/ 1647 h 2588"/>
                <a:gd name="T36" fmla="*/ 1255 w 2483"/>
                <a:gd name="T37" fmla="*/ 14 h 2588"/>
                <a:gd name="T38" fmla="*/ 791 w 2483"/>
                <a:gd name="T39" fmla="*/ 1115 h 2588"/>
                <a:gd name="T40" fmla="*/ 503 w 2483"/>
                <a:gd name="T41" fmla="*/ 552 h 2588"/>
                <a:gd name="T42" fmla="*/ 717 w 2483"/>
                <a:gd name="T43" fmla="*/ 459 h 2588"/>
                <a:gd name="T44" fmla="*/ 956 w 2483"/>
                <a:gd name="T45" fmla="*/ 1032 h 2588"/>
                <a:gd name="T46" fmla="*/ 791 w 2483"/>
                <a:gd name="T47" fmla="*/ 1115 h 2588"/>
                <a:gd name="T48" fmla="*/ 983 w 2483"/>
                <a:gd name="T49" fmla="*/ 1288 h 2588"/>
                <a:gd name="T50" fmla="*/ 861 w 2483"/>
                <a:gd name="T51" fmla="*/ 1247 h 2588"/>
                <a:gd name="T52" fmla="*/ 900 w 2483"/>
                <a:gd name="T53" fmla="*/ 1126 h 2588"/>
                <a:gd name="T54" fmla="*/ 1023 w 2483"/>
                <a:gd name="T55" fmla="*/ 1166 h 2588"/>
                <a:gd name="T56" fmla="*/ 983 w 2483"/>
                <a:gd name="T57" fmla="*/ 1288 h 2588"/>
                <a:gd name="T58" fmla="*/ 1209 w 2483"/>
                <a:gd name="T59" fmla="*/ 933 h 2588"/>
                <a:gd name="T60" fmla="*/ 1145 w 2483"/>
                <a:gd name="T61" fmla="*/ 871 h 2588"/>
                <a:gd name="T62" fmla="*/ 1207 w 2483"/>
                <a:gd name="T63" fmla="*/ 807 h 2588"/>
                <a:gd name="T64" fmla="*/ 1271 w 2483"/>
                <a:gd name="T65" fmla="*/ 870 h 2588"/>
                <a:gd name="T66" fmla="*/ 1209 w 2483"/>
                <a:gd name="T67" fmla="*/ 933 h 2588"/>
                <a:gd name="T68" fmla="*/ 1270 w 2483"/>
                <a:gd name="T69" fmla="*/ 766 h 2588"/>
                <a:gd name="T70" fmla="*/ 1142 w 2483"/>
                <a:gd name="T71" fmla="*/ 767 h 2588"/>
                <a:gd name="T72" fmla="*/ 1135 w 2483"/>
                <a:gd name="T73" fmla="*/ 328 h 2588"/>
                <a:gd name="T74" fmla="*/ 1297 w 2483"/>
                <a:gd name="T75" fmla="*/ 335 h 2588"/>
                <a:gd name="T76" fmla="*/ 1270 w 2483"/>
                <a:gd name="T77" fmla="*/ 766 h 2588"/>
                <a:gd name="T78" fmla="*/ 1445 w 2483"/>
                <a:gd name="T79" fmla="*/ 1290 h 2588"/>
                <a:gd name="T80" fmla="*/ 1332 w 2483"/>
                <a:gd name="T81" fmla="*/ 1308 h 2588"/>
                <a:gd name="T82" fmla="*/ 1314 w 2483"/>
                <a:gd name="T83" fmla="*/ 1195 h 2588"/>
                <a:gd name="T84" fmla="*/ 1426 w 2483"/>
                <a:gd name="T85" fmla="*/ 1176 h 2588"/>
                <a:gd name="T86" fmla="*/ 1445 w 2483"/>
                <a:gd name="T87" fmla="*/ 1290 h 2588"/>
                <a:gd name="T88" fmla="*/ 1880 w 2483"/>
                <a:gd name="T89" fmla="*/ 755 h 2588"/>
                <a:gd name="T90" fmla="*/ 1524 w 2483"/>
                <a:gd name="T91" fmla="*/ 1181 h 2588"/>
                <a:gd name="T92" fmla="*/ 1390 w 2483"/>
                <a:gd name="T93" fmla="*/ 1085 h 2588"/>
                <a:gd name="T94" fmla="*/ 1717 w 2483"/>
                <a:gd name="T95" fmla="*/ 624 h 2588"/>
                <a:gd name="T96" fmla="*/ 1880 w 2483"/>
                <a:gd name="T97" fmla="*/ 755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588">
                  <a:moveTo>
                    <a:pt x="1255" y="14"/>
                  </a:moveTo>
                  <a:cubicBezTo>
                    <a:pt x="1045" y="0"/>
                    <a:pt x="722" y="26"/>
                    <a:pt x="456" y="269"/>
                  </a:cubicBezTo>
                  <a:cubicBezTo>
                    <a:pt x="295" y="416"/>
                    <a:pt x="149" y="559"/>
                    <a:pt x="181" y="899"/>
                  </a:cubicBezTo>
                  <a:cubicBezTo>
                    <a:pt x="187" y="969"/>
                    <a:pt x="262" y="1065"/>
                    <a:pt x="215" y="1211"/>
                  </a:cubicBezTo>
                  <a:cubicBezTo>
                    <a:pt x="195" y="1273"/>
                    <a:pt x="62" y="1410"/>
                    <a:pt x="15" y="1483"/>
                  </a:cubicBezTo>
                  <a:cubicBezTo>
                    <a:pt x="0" y="1505"/>
                    <a:pt x="1" y="1535"/>
                    <a:pt x="18" y="1555"/>
                  </a:cubicBezTo>
                  <a:cubicBezTo>
                    <a:pt x="39" y="1578"/>
                    <a:pt x="78" y="1606"/>
                    <a:pt x="149" y="1613"/>
                  </a:cubicBezTo>
                  <a:cubicBezTo>
                    <a:pt x="171" y="1615"/>
                    <a:pt x="208" y="1618"/>
                    <a:pt x="199" y="1687"/>
                  </a:cubicBezTo>
                  <a:cubicBezTo>
                    <a:pt x="196" y="1706"/>
                    <a:pt x="175" y="1753"/>
                    <a:pt x="165" y="1775"/>
                  </a:cubicBezTo>
                  <a:cubicBezTo>
                    <a:pt x="160" y="1785"/>
                    <a:pt x="160" y="1797"/>
                    <a:pt x="167" y="1805"/>
                  </a:cubicBezTo>
                  <a:cubicBezTo>
                    <a:pt x="174" y="1816"/>
                    <a:pt x="191" y="1823"/>
                    <a:pt x="215" y="1840"/>
                  </a:cubicBezTo>
                  <a:cubicBezTo>
                    <a:pt x="222" y="1844"/>
                    <a:pt x="226" y="1851"/>
                    <a:pt x="208" y="1869"/>
                  </a:cubicBezTo>
                  <a:cubicBezTo>
                    <a:pt x="190" y="1888"/>
                    <a:pt x="177" y="1900"/>
                    <a:pt x="223" y="1973"/>
                  </a:cubicBezTo>
                  <a:cubicBezTo>
                    <a:pt x="239" y="1999"/>
                    <a:pt x="287" y="2030"/>
                    <a:pt x="277" y="2097"/>
                  </a:cubicBezTo>
                  <a:cubicBezTo>
                    <a:pt x="271" y="2138"/>
                    <a:pt x="249" y="2216"/>
                    <a:pt x="293" y="2255"/>
                  </a:cubicBezTo>
                  <a:cubicBezTo>
                    <a:pt x="446" y="2391"/>
                    <a:pt x="895" y="2273"/>
                    <a:pt x="892" y="2332"/>
                  </a:cubicBezTo>
                  <a:cubicBezTo>
                    <a:pt x="877" y="2588"/>
                    <a:pt x="1816" y="2323"/>
                    <a:pt x="1755" y="2064"/>
                  </a:cubicBezTo>
                  <a:cubicBezTo>
                    <a:pt x="1728" y="1954"/>
                    <a:pt x="1679" y="1836"/>
                    <a:pt x="1920" y="1647"/>
                  </a:cubicBezTo>
                  <a:cubicBezTo>
                    <a:pt x="2260" y="1378"/>
                    <a:pt x="2483" y="95"/>
                    <a:pt x="1255" y="14"/>
                  </a:cubicBezTo>
                  <a:close/>
                  <a:moveTo>
                    <a:pt x="791" y="1115"/>
                  </a:moveTo>
                  <a:cubicBezTo>
                    <a:pt x="791" y="1115"/>
                    <a:pt x="524" y="593"/>
                    <a:pt x="503" y="552"/>
                  </a:cubicBezTo>
                  <a:cubicBezTo>
                    <a:pt x="481" y="509"/>
                    <a:pt x="688" y="399"/>
                    <a:pt x="717" y="459"/>
                  </a:cubicBezTo>
                  <a:cubicBezTo>
                    <a:pt x="764" y="551"/>
                    <a:pt x="956" y="1032"/>
                    <a:pt x="956" y="1032"/>
                  </a:cubicBezTo>
                  <a:lnTo>
                    <a:pt x="791" y="1115"/>
                  </a:lnTo>
                  <a:close/>
                  <a:moveTo>
                    <a:pt x="983" y="1288"/>
                  </a:moveTo>
                  <a:cubicBezTo>
                    <a:pt x="935" y="1312"/>
                    <a:pt x="884" y="1293"/>
                    <a:pt x="861" y="1247"/>
                  </a:cubicBezTo>
                  <a:cubicBezTo>
                    <a:pt x="837" y="1200"/>
                    <a:pt x="853" y="1150"/>
                    <a:pt x="900" y="1126"/>
                  </a:cubicBezTo>
                  <a:cubicBezTo>
                    <a:pt x="949" y="1101"/>
                    <a:pt x="998" y="1119"/>
                    <a:pt x="1023" y="1166"/>
                  </a:cubicBezTo>
                  <a:cubicBezTo>
                    <a:pt x="1046" y="1212"/>
                    <a:pt x="1032" y="1263"/>
                    <a:pt x="983" y="1288"/>
                  </a:cubicBezTo>
                  <a:close/>
                  <a:moveTo>
                    <a:pt x="1209" y="933"/>
                  </a:moveTo>
                  <a:cubicBezTo>
                    <a:pt x="1172" y="934"/>
                    <a:pt x="1146" y="907"/>
                    <a:pt x="1145" y="871"/>
                  </a:cubicBezTo>
                  <a:cubicBezTo>
                    <a:pt x="1145" y="834"/>
                    <a:pt x="1170" y="808"/>
                    <a:pt x="1207" y="807"/>
                  </a:cubicBezTo>
                  <a:cubicBezTo>
                    <a:pt x="1245" y="807"/>
                    <a:pt x="1270" y="833"/>
                    <a:pt x="1271" y="870"/>
                  </a:cubicBezTo>
                  <a:cubicBezTo>
                    <a:pt x="1272" y="906"/>
                    <a:pt x="1247" y="933"/>
                    <a:pt x="1209" y="933"/>
                  </a:cubicBezTo>
                  <a:close/>
                  <a:moveTo>
                    <a:pt x="1270" y="766"/>
                  </a:moveTo>
                  <a:cubicBezTo>
                    <a:pt x="1142" y="767"/>
                    <a:pt x="1142" y="767"/>
                    <a:pt x="1142" y="767"/>
                  </a:cubicBezTo>
                  <a:cubicBezTo>
                    <a:pt x="1142" y="767"/>
                    <a:pt x="1136" y="360"/>
                    <a:pt x="1135" y="328"/>
                  </a:cubicBezTo>
                  <a:cubicBezTo>
                    <a:pt x="1135" y="295"/>
                    <a:pt x="1297" y="290"/>
                    <a:pt x="1297" y="335"/>
                  </a:cubicBezTo>
                  <a:cubicBezTo>
                    <a:pt x="1299" y="407"/>
                    <a:pt x="1270" y="766"/>
                    <a:pt x="1270" y="766"/>
                  </a:cubicBezTo>
                  <a:close/>
                  <a:moveTo>
                    <a:pt x="1445" y="1290"/>
                  </a:moveTo>
                  <a:cubicBezTo>
                    <a:pt x="1419" y="1328"/>
                    <a:pt x="1372" y="1337"/>
                    <a:pt x="1332" y="1308"/>
                  </a:cubicBezTo>
                  <a:cubicBezTo>
                    <a:pt x="1293" y="1280"/>
                    <a:pt x="1287" y="1233"/>
                    <a:pt x="1314" y="1195"/>
                  </a:cubicBezTo>
                  <a:cubicBezTo>
                    <a:pt x="1341" y="1156"/>
                    <a:pt x="1388" y="1148"/>
                    <a:pt x="1426" y="1176"/>
                  </a:cubicBezTo>
                  <a:cubicBezTo>
                    <a:pt x="1466" y="1204"/>
                    <a:pt x="1472" y="1251"/>
                    <a:pt x="1445" y="1290"/>
                  </a:cubicBezTo>
                  <a:close/>
                  <a:moveTo>
                    <a:pt x="1880" y="755"/>
                  </a:moveTo>
                  <a:cubicBezTo>
                    <a:pt x="1827" y="831"/>
                    <a:pt x="1524" y="1181"/>
                    <a:pt x="1524" y="1181"/>
                  </a:cubicBezTo>
                  <a:cubicBezTo>
                    <a:pt x="1390" y="1085"/>
                    <a:pt x="1390" y="1085"/>
                    <a:pt x="1390" y="1085"/>
                  </a:cubicBezTo>
                  <a:cubicBezTo>
                    <a:pt x="1390" y="1085"/>
                    <a:pt x="1693" y="658"/>
                    <a:pt x="1717" y="624"/>
                  </a:cubicBezTo>
                  <a:cubicBezTo>
                    <a:pt x="1742" y="589"/>
                    <a:pt x="1915" y="708"/>
                    <a:pt x="1880" y="755"/>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49" name="Text Placeholder 2"/>
          <p:cNvSpPr txBox="1">
            <a:spLocks/>
          </p:cNvSpPr>
          <p:nvPr/>
        </p:nvSpPr>
        <p:spPr>
          <a:xfrm>
            <a:off x="230400" y="845375"/>
            <a:ext cx="11591734" cy="443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600" dirty="0" smtClean="0">
                <a:solidFill>
                  <a:schemeClr val="tx1">
                    <a:lumMod val="65000"/>
                    <a:lumOff val="35000"/>
                  </a:schemeClr>
                </a:solidFill>
              </a:rPr>
              <a:t>The challenge for many people in taking action over a service-related issue is overcoming multiple obstacles (both real and perceived).</a:t>
            </a:r>
            <a:endParaRPr lang="en-NZ" sz="1600" dirty="0">
              <a:solidFill>
                <a:schemeClr val="tx1">
                  <a:lumMod val="65000"/>
                  <a:lumOff val="35000"/>
                </a:schemeClr>
              </a:solidFill>
            </a:endParaRPr>
          </a:p>
        </p:txBody>
      </p:sp>
    </p:spTree>
    <p:extLst>
      <p:ext uri="{BB962C8B-B14F-4D97-AF65-F5344CB8AC3E}">
        <p14:creationId xmlns:p14="http://schemas.microsoft.com/office/powerpoint/2010/main" val="53981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380364" y="1762778"/>
            <a:ext cx="11591734" cy="443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6" name="Chart 25"/>
          <p:cNvGraphicFramePr/>
          <p:nvPr>
            <p:extLst>
              <p:ext uri="{D42A27DB-BD31-4B8C-83A1-F6EECF244321}">
                <p14:modId xmlns:p14="http://schemas.microsoft.com/office/powerpoint/2010/main" val="1712840536"/>
              </p:ext>
            </p:extLst>
          </p:nvPr>
        </p:nvGraphicFramePr>
        <p:xfrm>
          <a:off x="6422035" y="1924050"/>
          <a:ext cx="2536314" cy="43462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4297" y="45157"/>
            <a:ext cx="9851922" cy="566257"/>
          </a:xfrm>
        </p:spPr>
        <p:txBody>
          <a:bodyPr/>
          <a:lstStyle/>
          <a:p>
            <a:r>
              <a:rPr lang="en-NZ" dirty="0" smtClean="0"/>
              <a:t>Reasons consumers do not take action to resolve their problems</a:t>
            </a:r>
            <a:endParaRPr lang="en-NZ" dirty="0"/>
          </a:p>
        </p:txBody>
      </p:sp>
      <p:sp>
        <p:nvSpPr>
          <p:cNvPr id="3" name="Text Placeholder 2"/>
          <p:cNvSpPr>
            <a:spLocks noGrp="1"/>
          </p:cNvSpPr>
          <p:nvPr>
            <p:ph type="body" sz="quarter" idx="10"/>
          </p:nvPr>
        </p:nvSpPr>
        <p:spPr>
          <a:xfrm>
            <a:off x="334297" y="564174"/>
            <a:ext cx="11591734" cy="793038"/>
          </a:xfrm>
        </p:spPr>
        <p:txBody>
          <a:bodyPr/>
          <a:lstStyle/>
          <a:p>
            <a:r>
              <a:rPr lang="en-NZ" sz="1200" dirty="0" smtClean="0"/>
              <a:t>Consumers do not always take action to resolve their problems – they choose not to in 21% of cases. </a:t>
            </a:r>
          </a:p>
          <a:p>
            <a:r>
              <a:rPr lang="en-NZ" sz="1200" dirty="0" smtClean="0"/>
              <a:t>Many of the reasons given by survey respondents for not taking action relate to the obstacles and motivations identified earlier. Consumers most often balk at the thought of the time involved, which is related to their perception that they will need to ‘build a case’ against the seller, provider, or tradesperson, and that the value of the problem does not warrant the time or effort involved.</a:t>
            </a:r>
            <a:endParaRPr lang="en-NZ" sz="1200" dirty="0"/>
          </a:p>
        </p:txBody>
      </p:sp>
      <p:sp>
        <p:nvSpPr>
          <p:cNvPr id="22" name="Rectangle 21"/>
          <p:cNvSpPr/>
          <p:nvPr/>
        </p:nvSpPr>
        <p:spPr>
          <a:xfrm>
            <a:off x="6839283" y="1788254"/>
            <a:ext cx="1027782" cy="276999"/>
          </a:xfrm>
          <a:prstGeom prst="rect">
            <a:avLst/>
          </a:prstGeom>
        </p:spPr>
        <p:txBody>
          <a:bodyPr wrap="none">
            <a:spAutoFit/>
          </a:bodyPr>
          <a:lstStyle/>
          <a:p>
            <a:pPr algn="ctr" fontAlgn="b"/>
            <a:r>
              <a:rPr lang="en-NZ" sz="1200" dirty="0" smtClean="0">
                <a:solidFill>
                  <a:schemeClr val="tx1">
                    <a:lumMod val="75000"/>
                    <a:lumOff val="25000"/>
                  </a:schemeClr>
                </a:solidFill>
              </a:rPr>
              <a:t>ALL REASONS</a:t>
            </a:r>
            <a:endParaRPr lang="en-NZ" sz="1200" dirty="0">
              <a:solidFill>
                <a:schemeClr val="tx1">
                  <a:lumMod val="75000"/>
                  <a:lumOff val="25000"/>
                </a:schemeClr>
              </a:solidFill>
            </a:endParaRPr>
          </a:p>
        </p:txBody>
      </p:sp>
      <p:sp>
        <p:nvSpPr>
          <p:cNvPr id="36" name="Rectangle 35"/>
          <p:cNvSpPr/>
          <p:nvPr/>
        </p:nvSpPr>
        <p:spPr>
          <a:xfrm>
            <a:off x="462773" y="178825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334297" y="1378046"/>
            <a:ext cx="2967992" cy="369332"/>
          </a:xfrm>
          <a:prstGeom prst="rect">
            <a:avLst/>
          </a:prstGeom>
        </p:spPr>
        <p:txBody>
          <a:bodyPr wrap="none">
            <a:spAutoFit/>
          </a:bodyPr>
          <a:lstStyle/>
          <a:p>
            <a:r>
              <a:rPr lang="en-NZ" b="1" dirty="0">
                <a:solidFill>
                  <a:schemeClr val="tx1">
                    <a:lumMod val="75000"/>
                    <a:lumOff val="25000"/>
                  </a:schemeClr>
                </a:solidFill>
              </a:rPr>
              <a:t>Reasons for not taking </a:t>
            </a:r>
            <a:r>
              <a:rPr lang="en-NZ" b="1" dirty="0" smtClean="0">
                <a:solidFill>
                  <a:schemeClr val="tx1">
                    <a:lumMod val="75000"/>
                    <a:lumOff val="25000"/>
                  </a:schemeClr>
                </a:solidFill>
              </a:rPr>
              <a:t>action</a:t>
            </a:r>
            <a:endParaRPr lang="en-NZ" sz="1400" dirty="0">
              <a:solidFill>
                <a:schemeClr val="tx1">
                  <a:lumMod val="75000"/>
                  <a:lumOff val="25000"/>
                </a:schemeClr>
              </a:solidFill>
            </a:endParaRPr>
          </a:p>
        </p:txBody>
      </p:sp>
      <p:sp>
        <p:nvSpPr>
          <p:cNvPr id="19"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a:solidFill>
                  <a:schemeClr val="bg1"/>
                </a:solidFill>
                <a:latin typeface="Aril narrow"/>
              </a:rPr>
              <a:t>Base: </a:t>
            </a:r>
            <a:r>
              <a:rPr lang="en-NZ" sz="900" dirty="0">
                <a:solidFill>
                  <a:schemeClr val="bg1"/>
                </a:solidFill>
                <a:latin typeface="Aril narrow"/>
              </a:rPr>
              <a:t>Respondents who did not take action to resolve the </a:t>
            </a:r>
            <a:r>
              <a:rPr lang="en-NZ" sz="900" dirty="0" smtClean="0">
                <a:solidFill>
                  <a:schemeClr val="bg1"/>
                </a:solidFill>
                <a:latin typeface="Aril narrow"/>
              </a:rPr>
              <a:t>problem</a:t>
            </a:r>
            <a:r>
              <a:rPr lang="en-US" sz="900" dirty="0" smtClean="0">
                <a:solidFill>
                  <a:schemeClr val="bg1"/>
                </a:solidFill>
                <a:latin typeface="Aril narrow"/>
              </a:rPr>
              <a:t> </a:t>
            </a:r>
            <a:r>
              <a:rPr lang="en-US" sz="900" dirty="0">
                <a:solidFill>
                  <a:schemeClr val="bg1"/>
                </a:solidFill>
                <a:latin typeface="Aril narrow"/>
              </a:rPr>
              <a:t>(</a:t>
            </a:r>
            <a:r>
              <a:rPr lang="en-US" sz="900" dirty="0" smtClean="0">
                <a:solidFill>
                  <a:schemeClr val="bg1"/>
                </a:solidFill>
                <a:latin typeface="Aril narrow"/>
              </a:rPr>
              <a:t>n=329)</a:t>
            </a:r>
          </a:p>
          <a:p>
            <a:r>
              <a:rPr lang="en-US" sz="900" dirty="0">
                <a:solidFill>
                  <a:schemeClr val="bg1"/>
                </a:solidFill>
                <a:latin typeface="Aril narrow"/>
              </a:rPr>
              <a:t>Source: Q12a &amp; Q12b</a:t>
            </a:r>
            <a:endParaRPr lang="en-NZ" sz="900" dirty="0">
              <a:solidFill>
                <a:schemeClr val="bg1"/>
              </a:solidFill>
              <a:latin typeface="Aril narrow"/>
            </a:endParaRPr>
          </a:p>
        </p:txBody>
      </p:sp>
      <p:graphicFrame>
        <p:nvGraphicFramePr>
          <p:cNvPr id="27" name="Chart 26"/>
          <p:cNvGraphicFramePr/>
          <p:nvPr>
            <p:extLst>
              <p:ext uri="{D42A27DB-BD31-4B8C-83A1-F6EECF244321}">
                <p14:modId xmlns:p14="http://schemas.microsoft.com/office/powerpoint/2010/main" val="819309279"/>
              </p:ext>
            </p:extLst>
          </p:nvPr>
        </p:nvGraphicFramePr>
        <p:xfrm>
          <a:off x="9078248" y="1924050"/>
          <a:ext cx="2536314" cy="4346238"/>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9007719" y="1788254"/>
            <a:ext cx="1168846" cy="276999"/>
          </a:xfrm>
          <a:prstGeom prst="rect">
            <a:avLst/>
          </a:prstGeom>
        </p:spPr>
        <p:txBody>
          <a:bodyPr wrap="none">
            <a:spAutoFit/>
          </a:bodyPr>
          <a:lstStyle/>
          <a:p>
            <a:pPr algn="ctr" fontAlgn="b"/>
            <a:r>
              <a:rPr lang="en-NZ" sz="1200" dirty="0" smtClean="0">
                <a:solidFill>
                  <a:schemeClr val="tx1">
                    <a:lumMod val="75000"/>
                    <a:lumOff val="25000"/>
                  </a:schemeClr>
                </a:solidFill>
              </a:rPr>
              <a:t>MAIN REASONS</a:t>
            </a:r>
            <a:endParaRPr lang="en-NZ" sz="1200" dirty="0">
              <a:solidFill>
                <a:schemeClr val="tx1">
                  <a:lumMod val="75000"/>
                  <a:lumOff val="25000"/>
                </a:schemeClr>
              </a:solidFill>
            </a:endParaRPr>
          </a:p>
        </p:txBody>
      </p:sp>
      <p:sp>
        <p:nvSpPr>
          <p:cNvPr id="17" name="Left Brace 16"/>
          <p:cNvSpPr/>
          <p:nvPr/>
        </p:nvSpPr>
        <p:spPr>
          <a:xfrm>
            <a:off x="2614387" y="2021047"/>
            <a:ext cx="167444" cy="874409"/>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Left Brace 17"/>
          <p:cNvSpPr/>
          <p:nvPr/>
        </p:nvSpPr>
        <p:spPr>
          <a:xfrm>
            <a:off x="2510519" y="2527385"/>
            <a:ext cx="126158" cy="368071"/>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1" name="Left Brace 20"/>
          <p:cNvSpPr/>
          <p:nvPr/>
        </p:nvSpPr>
        <p:spPr>
          <a:xfrm>
            <a:off x="2614386" y="3633389"/>
            <a:ext cx="145702" cy="845395"/>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3" name="Left Brace 22"/>
          <p:cNvSpPr/>
          <p:nvPr/>
        </p:nvSpPr>
        <p:spPr>
          <a:xfrm>
            <a:off x="2592459" y="4720373"/>
            <a:ext cx="167629" cy="703884"/>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4" name="Oval 23">
            <a:extLst>
              <a:ext uri="{FF2B5EF4-FFF2-40B4-BE49-F238E27FC236}">
                <a16:creationId xmlns:a16="http://schemas.microsoft.com/office/drawing/2014/main" xmlns="" id="{EB4A4077-7AF0-4189-AB2E-8E551BBC6F03}"/>
              </a:ext>
            </a:extLst>
          </p:cNvPr>
          <p:cNvSpPr/>
          <p:nvPr/>
        </p:nvSpPr>
        <p:spPr>
          <a:xfrm>
            <a:off x="2099667" y="3037950"/>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25" name="Freeform 18">
            <a:extLst>
              <a:ext uri="{FF2B5EF4-FFF2-40B4-BE49-F238E27FC236}">
                <a16:creationId xmlns:a16="http://schemas.microsoft.com/office/drawing/2014/main" xmlns="" id="{AAE76CDA-826E-4CE7-BDB2-1BC9519C042A}"/>
              </a:ext>
            </a:extLst>
          </p:cNvPr>
          <p:cNvSpPr>
            <a:spLocks noEditPoints="1"/>
          </p:cNvSpPr>
          <p:nvPr/>
        </p:nvSpPr>
        <p:spPr bwMode="auto">
          <a:xfrm>
            <a:off x="2171281" y="3121506"/>
            <a:ext cx="290785" cy="303050"/>
          </a:xfrm>
          <a:custGeom>
            <a:avLst/>
            <a:gdLst>
              <a:gd name="T0" fmla="*/ 1255 w 2483"/>
              <a:gd name="T1" fmla="*/ 14 h 2588"/>
              <a:gd name="T2" fmla="*/ 456 w 2483"/>
              <a:gd name="T3" fmla="*/ 269 h 2588"/>
              <a:gd name="T4" fmla="*/ 181 w 2483"/>
              <a:gd name="T5" fmla="*/ 899 h 2588"/>
              <a:gd name="T6" fmla="*/ 215 w 2483"/>
              <a:gd name="T7" fmla="*/ 1211 h 2588"/>
              <a:gd name="T8" fmla="*/ 15 w 2483"/>
              <a:gd name="T9" fmla="*/ 1483 h 2588"/>
              <a:gd name="T10" fmla="*/ 18 w 2483"/>
              <a:gd name="T11" fmla="*/ 1555 h 2588"/>
              <a:gd name="T12" fmla="*/ 149 w 2483"/>
              <a:gd name="T13" fmla="*/ 1613 h 2588"/>
              <a:gd name="T14" fmla="*/ 199 w 2483"/>
              <a:gd name="T15" fmla="*/ 1687 h 2588"/>
              <a:gd name="T16" fmla="*/ 165 w 2483"/>
              <a:gd name="T17" fmla="*/ 1775 h 2588"/>
              <a:gd name="T18" fmla="*/ 167 w 2483"/>
              <a:gd name="T19" fmla="*/ 1805 h 2588"/>
              <a:gd name="T20" fmla="*/ 215 w 2483"/>
              <a:gd name="T21" fmla="*/ 1840 h 2588"/>
              <a:gd name="T22" fmla="*/ 208 w 2483"/>
              <a:gd name="T23" fmla="*/ 1869 h 2588"/>
              <a:gd name="T24" fmla="*/ 223 w 2483"/>
              <a:gd name="T25" fmla="*/ 1973 h 2588"/>
              <a:gd name="T26" fmla="*/ 277 w 2483"/>
              <a:gd name="T27" fmla="*/ 2097 h 2588"/>
              <a:gd name="T28" fmla="*/ 293 w 2483"/>
              <a:gd name="T29" fmla="*/ 2255 h 2588"/>
              <a:gd name="T30" fmla="*/ 892 w 2483"/>
              <a:gd name="T31" fmla="*/ 2332 h 2588"/>
              <a:gd name="T32" fmla="*/ 1755 w 2483"/>
              <a:gd name="T33" fmla="*/ 2064 h 2588"/>
              <a:gd name="T34" fmla="*/ 1920 w 2483"/>
              <a:gd name="T35" fmla="*/ 1647 h 2588"/>
              <a:gd name="T36" fmla="*/ 1255 w 2483"/>
              <a:gd name="T37" fmla="*/ 14 h 2588"/>
              <a:gd name="T38" fmla="*/ 791 w 2483"/>
              <a:gd name="T39" fmla="*/ 1115 h 2588"/>
              <a:gd name="T40" fmla="*/ 503 w 2483"/>
              <a:gd name="T41" fmla="*/ 552 h 2588"/>
              <a:gd name="T42" fmla="*/ 717 w 2483"/>
              <a:gd name="T43" fmla="*/ 459 h 2588"/>
              <a:gd name="T44" fmla="*/ 956 w 2483"/>
              <a:gd name="T45" fmla="*/ 1032 h 2588"/>
              <a:gd name="T46" fmla="*/ 791 w 2483"/>
              <a:gd name="T47" fmla="*/ 1115 h 2588"/>
              <a:gd name="T48" fmla="*/ 983 w 2483"/>
              <a:gd name="T49" fmla="*/ 1288 h 2588"/>
              <a:gd name="T50" fmla="*/ 861 w 2483"/>
              <a:gd name="T51" fmla="*/ 1247 h 2588"/>
              <a:gd name="T52" fmla="*/ 900 w 2483"/>
              <a:gd name="T53" fmla="*/ 1126 h 2588"/>
              <a:gd name="T54" fmla="*/ 1023 w 2483"/>
              <a:gd name="T55" fmla="*/ 1166 h 2588"/>
              <a:gd name="T56" fmla="*/ 983 w 2483"/>
              <a:gd name="T57" fmla="*/ 1288 h 2588"/>
              <a:gd name="T58" fmla="*/ 1209 w 2483"/>
              <a:gd name="T59" fmla="*/ 933 h 2588"/>
              <a:gd name="T60" fmla="*/ 1145 w 2483"/>
              <a:gd name="T61" fmla="*/ 871 h 2588"/>
              <a:gd name="T62" fmla="*/ 1207 w 2483"/>
              <a:gd name="T63" fmla="*/ 807 h 2588"/>
              <a:gd name="T64" fmla="*/ 1271 w 2483"/>
              <a:gd name="T65" fmla="*/ 870 h 2588"/>
              <a:gd name="T66" fmla="*/ 1209 w 2483"/>
              <a:gd name="T67" fmla="*/ 933 h 2588"/>
              <a:gd name="T68" fmla="*/ 1270 w 2483"/>
              <a:gd name="T69" fmla="*/ 766 h 2588"/>
              <a:gd name="T70" fmla="*/ 1142 w 2483"/>
              <a:gd name="T71" fmla="*/ 767 h 2588"/>
              <a:gd name="T72" fmla="*/ 1135 w 2483"/>
              <a:gd name="T73" fmla="*/ 328 h 2588"/>
              <a:gd name="T74" fmla="*/ 1297 w 2483"/>
              <a:gd name="T75" fmla="*/ 335 h 2588"/>
              <a:gd name="T76" fmla="*/ 1270 w 2483"/>
              <a:gd name="T77" fmla="*/ 766 h 2588"/>
              <a:gd name="T78" fmla="*/ 1445 w 2483"/>
              <a:gd name="T79" fmla="*/ 1290 h 2588"/>
              <a:gd name="T80" fmla="*/ 1332 w 2483"/>
              <a:gd name="T81" fmla="*/ 1308 h 2588"/>
              <a:gd name="T82" fmla="*/ 1314 w 2483"/>
              <a:gd name="T83" fmla="*/ 1195 h 2588"/>
              <a:gd name="T84" fmla="*/ 1426 w 2483"/>
              <a:gd name="T85" fmla="*/ 1176 h 2588"/>
              <a:gd name="T86" fmla="*/ 1445 w 2483"/>
              <a:gd name="T87" fmla="*/ 1290 h 2588"/>
              <a:gd name="T88" fmla="*/ 1880 w 2483"/>
              <a:gd name="T89" fmla="*/ 755 h 2588"/>
              <a:gd name="T90" fmla="*/ 1524 w 2483"/>
              <a:gd name="T91" fmla="*/ 1181 h 2588"/>
              <a:gd name="T92" fmla="*/ 1390 w 2483"/>
              <a:gd name="T93" fmla="*/ 1085 h 2588"/>
              <a:gd name="T94" fmla="*/ 1717 w 2483"/>
              <a:gd name="T95" fmla="*/ 624 h 2588"/>
              <a:gd name="T96" fmla="*/ 1880 w 2483"/>
              <a:gd name="T97" fmla="*/ 755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588">
                <a:moveTo>
                  <a:pt x="1255" y="14"/>
                </a:moveTo>
                <a:cubicBezTo>
                  <a:pt x="1045" y="0"/>
                  <a:pt x="722" y="26"/>
                  <a:pt x="456" y="269"/>
                </a:cubicBezTo>
                <a:cubicBezTo>
                  <a:pt x="295" y="416"/>
                  <a:pt x="149" y="559"/>
                  <a:pt x="181" y="899"/>
                </a:cubicBezTo>
                <a:cubicBezTo>
                  <a:pt x="187" y="969"/>
                  <a:pt x="262" y="1065"/>
                  <a:pt x="215" y="1211"/>
                </a:cubicBezTo>
                <a:cubicBezTo>
                  <a:pt x="195" y="1273"/>
                  <a:pt x="62" y="1410"/>
                  <a:pt x="15" y="1483"/>
                </a:cubicBezTo>
                <a:cubicBezTo>
                  <a:pt x="0" y="1505"/>
                  <a:pt x="1" y="1535"/>
                  <a:pt x="18" y="1555"/>
                </a:cubicBezTo>
                <a:cubicBezTo>
                  <a:pt x="39" y="1578"/>
                  <a:pt x="78" y="1606"/>
                  <a:pt x="149" y="1613"/>
                </a:cubicBezTo>
                <a:cubicBezTo>
                  <a:pt x="171" y="1615"/>
                  <a:pt x="208" y="1618"/>
                  <a:pt x="199" y="1687"/>
                </a:cubicBezTo>
                <a:cubicBezTo>
                  <a:pt x="196" y="1706"/>
                  <a:pt x="175" y="1753"/>
                  <a:pt x="165" y="1775"/>
                </a:cubicBezTo>
                <a:cubicBezTo>
                  <a:pt x="160" y="1785"/>
                  <a:pt x="160" y="1797"/>
                  <a:pt x="167" y="1805"/>
                </a:cubicBezTo>
                <a:cubicBezTo>
                  <a:pt x="174" y="1816"/>
                  <a:pt x="191" y="1823"/>
                  <a:pt x="215" y="1840"/>
                </a:cubicBezTo>
                <a:cubicBezTo>
                  <a:pt x="222" y="1844"/>
                  <a:pt x="226" y="1851"/>
                  <a:pt x="208" y="1869"/>
                </a:cubicBezTo>
                <a:cubicBezTo>
                  <a:pt x="190" y="1888"/>
                  <a:pt x="177" y="1900"/>
                  <a:pt x="223" y="1973"/>
                </a:cubicBezTo>
                <a:cubicBezTo>
                  <a:pt x="239" y="1999"/>
                  <a:pt x="287" y="2030"/>
                  <a:pt x="277" y="2097"/>
                </a:cubicBezTo>
                <a:cubicBezTo>
                  <a:pt x="271" y="2138"/>
                  <a:pt x="249" y="2216"/>
                  <a:pt x="293" y="2255"/>
                </a:cubicBezTo>
                <a:cubicBezTo>
                  <a:pt x="446" y="2391"/>
                  <a:pt x="895" y="2273"/>
                  <a:pt x="892" y="2332"/>
                </a:cubicBezTo>
                <a:cubicBezTo>
                  <a:pt x="877" y="2588"/>
                  <a:pt x="1816" y="2323"/>
                  <a:pt x="1755" y="2064"/>
                </a:cubicBezTo>
                <a:cubicBezTo>
                  <a:pt x="1728" y="1954"/>
                  <a:pt x="1679" y="1836"/>
                  <a:pt x="1920" y="1647"/>
                </a:cubicBezTo>
                <a:cubicBezTo>
                  <a:pt x="2260" y="1378"/>
                  <a:pt x="2483" y="95"/>
                  <a:pt x="1255" y="14"/>
                </a:cubicBezTo>
                <a:close/>
                <a:moveTo>
                  <a:pt x="791" y="1115"/>
                </a:moveTo>
                <a:cubicBezTo>
                  <a:pt x="791" y="1115"/>
                  <a:pt x="524" y="593"/>
                  <a:pt x="503" y="552"/>
                </a:cubicBezTo>
                <a:cubicBezTo>
                  <a:pt x="481" y="509"/>
                  <a:pt x="688" y="399"/>
                  <a:pt x="717" y="459"/>
                </a:cubicBezTo>
                <a:cubicBezTo>
                  <a:pt x="764" y="551"/>
                  <a:pt x="956" y="1032"/>
                  <a:pt x="956" y="1032"/>
                </a:cubicBezTo>
                <a:lnTo>
                  <a:pt x="791" y="1115"/>
                </a:lnTo>
                <a:close/>
                <a:moveTo>
                  <a:pt x="983" y="1288"/>
                </a:moveTo>
                <a:cubicBezTo>
                  <a:pt x="935" y="1312"/>
                  <a:pt x="884" y="1293"/>
                  <a:pt x="861" y="1247"/>
                </a:cubicBezTo>
                <a:cubicBezTo>
                  <a:pt x="837" y="1200"/>
                  <a:pt x="853" y="1150"/>
                  <a:pt x="900" y="1126"/>
                </a:cubicBezTo>
                <a:cubicBezTo>
                  <a:pt x="949" y="1101"/>
                  <a:pt x="998" y="1119"/>
                  <a:pt x="1023" y="1166"/>
                </a:cubicBezTo>
                <a:cubicBezTo>
                  <a:pt x="1046" y="1212"/>
                  <a:pt x="1032" y="1263"/>
                  <a:pt x="983" y="1288"/>
                </a:cubicBezTo>
                <a:close/>
                <a:moveTo>
                  <a:pt x="1209" y="933"/>
                </a:moveTo>
                <a:cubicBezTo>
                  <a:pt x="1172" y="934"/>
                  <a:pt x="1146" y="907"/>
                  <a:pt x="1145" y="871"/>
                </a:cubicBezTo>
                <a:cubicBezTo>
                  <a:pt x="1145" y="834"/>
                  <a:pt x="1170" y="808"/>
                  <a:pt x="1207" y="807"/>
                </a:cubicBezTo>
                <a:cubicBezTo>
                  <a:pt x="1245" y="807"/>
                  <a:pt x="1270" y="833"/>
                  <a:pt x="1271" y="870"/>
                </a:cubicBezTo>
                <a:cubicBezTo>
                  <a:pt x="1272" y="906"/>
                  <a:pt x="1247" y="933"/>
                  <a:pt x="1209" y="933"/>
                </a:cubicBezTo>
                <a:close/>
                <a:moveTo>
                  <a:pt x="1270" y="766"/>
                </a:moveTo>
                <a:cubicBezTo>
                  <a:pt x="1142" y="767"/>
                  <a:pt x="1142" y="767"/>
                  <a:pt x="1142" y="767"/>
                </a:cubicBezTo>
                <a:cubicBezTo>
                  <a:pt x="1142" y="767"/>
                  <a:pt x="1136" y="360"/>
                  <a:pt x="1135" y="328"/>
                </a:cubicBezTo>
                <a:cubicBezTo>
                  <a:pt x="1135" y="295"/>
                  <a:pt x="1297" y="290"/>
                  <a:pt x="1297" y="335"/>
                </a:cubicBezTo>
                <a:cubicBezTo>
                  <a:pt x="1299" y="407"/>
                  <a:pt x="1270" y="766"/>
                  <a:pt x="1270" y="766"/>
                </a:cubicBezTo>
                <a:close/>
                <a:moveTo>
                  <a:pt x="1445" y="1290"/>
                </a:moveTo>
                <a:cubicBezTo>
                  <a:pt x="1419" y="1328"/>
                  <a:pt x="1372" y="1337"/>
                  <a:pt x="1332" y="1308"/>
                </a:cubicBezTo>
                <a:cubicBezTo>
                  <a:pt x="1293" y="1280"/>
                  <a:pt x="1287" y="1233"/>
                  <a:pt x="1314" y="1195"/>
                </a:cubicBezTo>
                <a:cubicBezTo>
                  <a:pt x="1341" y="1156"/>
                  <a:pt x="1388" y="1148"/>
                  <a:pt x="1426" y="1176"/>
                </a:cubicBezTo>
                <a:cubicBezTo>
                  <a:pt x="1466" y="1204"/>
                  <a:pt x="1472" y="1251"/>
                  <a:pt x="1445" y="1290"/>
                </a:cubicBezTo>
                <a:close/>
                <a:moveTo>
                  <a:pt x="1880" y="755"/>
                </a:moveTo>
                <a:cubicBezTo>
                  <a:pt x="1827" y="831"/>
                  <a:pt x="1524" y="1181"/>
                  <a:pt x="1524" y="1181"/>
                </a:cubicBezTo>
                <a:cubicBezTo>
                  <a:pt x="1390" y="1085"/>
                  <a:pt x="1390" y="1085"/>
                  <a:pt x="1390" y="1085"/>
                </a:cubicBezTo>
                <a:cubicBezTo>
                  <a:pt x="1390" y="1085"/>
                  <a:pt x="1693" y="658"/>
                  <a:pt x="1717" y="624"/>
                </a:cubicBezTo>
                <a:cubicBezTo>
                  <a:pt x="1742" y="589"/>
                  <a:pt x="1915" y="708"/>
                  <a:pt x="1880" y="755"/>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28" name="Rectangle 27"/>
          <p:cNvSpPr/>
          <p:nvPr/>
        </p:nvSpPr>
        <p:spPr>
          <a:xfrm>
            <a:off x="691233" y="3057791"/>
            <a:ext cx="1345032" cy="430887"/>
          </a:xfrm>
          <a:prstGeom prst="rect">
            <a:avLst/>
          </a:prstGeom>
        </p:spPr>
        <p:txBody>
          <a:bodyPr wrap="square" lIns="0" rIns="0" anchor="ctr">
            <a:spAutoFit/>
          </a:bodyPr>
          <a:lstStyle/>
          <a:p>
            <a:pPr lvl="0" algn="r">
              <a:defRPr/>
            </a:pPr>
            <a:r>
              <a:rPr lang="en-NZ" sz="1100" b="1" dirty="0" smtClean="0">
                <a:solidFill>
                  <a:schemeClr val="tx1">
                    <a:lumMod val="65000"/>
                    <a:lumOff val="35000"/>
                  </a:schemeClr>
                </a:solidFill>
              </a:rPr>
              <a:t>OVERWHELMED BY </a:t>
            </a:r>
            <a:r>
              <a:rPr lang="en-NZ" sz="1100" b="1" i="1" dirty="0" smtClean="0">
                <a:solidFill>
                  <a:schemeClr val="tx1">
                    <a:lumMod val="65000"/>
                    <a:lumOff val="35000"/>
                  </a:schemeClr>
                </a:solidFill>
              </a:rPr>
              <a:t>“</a:t>
            </a:r>
            <a:r>
              <a:rPr lang="en-NZ" sz="1100" b="1" i="1" dirty="0">
                <a:solidFill>
                  <a:schemeClr val="tx1">
                    <a:lumMod val="65000"/>
                    <a:lumOff val="35000"/>
                  </a:schemeClr>
                </a:solidFill>
              </a:rPr>
              <a:t>BUILDING A CASE”</a:t>
            </a:r>
          </a:p>
        </p:txBody>
      </p:sp>
      <p:sp>
        <p:nvSpPr>
          <p:cNvPr id="29" name="Oval 28">
            <a:extLst>
              <a:ext uri="{FF2B5EF4-FFF2-40B4-BE49-F238E27FC236}">
                <a16:creationId xmlns:a16="http://schemas.microsoft.com/office/drawing/2014/main" xmlns="" id="{4B52C8F3-A19E-488F-93E8-3F8CDF3F7824}"/>
              </a:ext>
            </a:extLst>
          </p:cNvPr>
          <p:cNvSpPr/>
          <p:nvPr/>
        </p:nvSpPr>
        <p:spPr>
          <a:xfrm>
            <a:off x="2130589" y="3634091"/>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1" name="Freeform 5">
            <a:extLst>
              <a:ext uri="{FF2B5EF4-FFF2-40B4-BE49-F238E27FC236}">
                <a16:creationId xmlns:a16="http://schemas.microsoft.com/office/drawing/2014/main" xmlns="" id="{80DCBF87-691F-474B-9A46-1E7FF1A06343}"/>
              </a:ext>
            </a:extLst>
          </p:cNvPr>
          <p:cNvSpPr>
            <a:spLocks noEditPoints="1"/>
          </p:cNvSpPr>
          <p:nvPr/>
        </p:nvSpPr>
        <p:spPr bwMode="auto">
          <a:xfrm>
            <a:off x="2237579" y="3710276"/>
            <a:ext cx="244565" cy="298430"/>
          </a:xfrm>
          <a:custGeom>
            <a:avLst/>
            <a:gdLst>
              <a:gd name="T0" fmla="*/ 840 w 1473"/>
              <a:gd name="T1" fmla="*/ 1580 h 1797"/>
              <a:gd name="T2" fmla="*/ 724 w 1473"/>
              <a:gd name="T3" fmla="*/ 1582 h 1797"/>
              <a:gd name="T4" fmla="*/ 521 w 1473"/>
              <a:gd name="T5" fmla="*/ 1380 h 1797"/>
              <a:gd name="T6" fmla="*/ 519 w 1473"/>
              <a:gd name="T7" fmla="*/ 1263 h 1797"/>
              <a:gd name="T8" fmla="*/ 937 w 1473"/>
              <a:gd name="T9" fmla="*/ 845 h 1797"/>
              <a:gd name="T10" fmla="*/ 1054 w 1473"/>
              <a:gd name="T11" fmla="*/ 843 h 1797"/>
              <a:gd name="T12" fmla="*/ 1256 w 1473"/>
              <a:gd name="T13" fmla="*/ 1046 h 1797"/>
              <a:gd name="T14" fmla="*/ 1258 w 1473"/>
              <a:gd name="T15" fmla="*/ 1162 h 1797"/>
              <a:gd name="T16" fmla="*/ 1140 w 1473"/>
              <a:gd name="T17" fmla="*/ 1280 h 1797"/>
              <a:gd name="T18" fmla="*/ 1347 w 1473"/>
              <a:gd name="T19" fmla="*/ 1487 h 1797"/>
              <a:gd name="T20" fmla="*/ 1347 w 1473"/>
              <a:gd name="T21" fmla="*/ 27 h 1797"/>
              <a:gd name="T22" fmla="*/ 1320 w 1473"/>
              <a:gd name="T23" fmla="*/ 0 h 1797"/>
              <a:gd name="T24" fmla="*/ 323 w 1473"/>
              <a:gd name="T25" fmla="*/ 0 h 1797"/>
              <a:gd name="T26" fmla="*/ 323 w 1473"/>
              <a:gd name="T27" fmla="*/ 1671 h 1797"/>
              <a:gd name="T28" fmla="*/ 1163 w 1473"/>
              <a:gd name="T29" fmla="*/ 1671 h 1797"/>
              <a:gd name="T30" fmla="*/ 956 w 1473"/>
              <a:gd name="T31" fmla="*/ 1464 h 1797"/>
              <a:gd name="T32" fmla="*/ 840 w 1473"/>
              <a:gd name="T33" fmla="*/ 1580 h 1797"/>
              <a:gd name="T34" fmla="*/ 511 w 1473"/>
              <a:gd name="T35" fmla="*/ 256 h 1797"/>
              <a:gd name="T36" fmla="*/ 525 w 1473"/>
              <a:gd name="T37" fmla="*/ 243 h 1797"/>
              <a:gd name="T38" fmla="*/ 1145 w 1473"/>
              <a:gd name="T39" fmla="*/ 243 h 1797"/>
              <a:gd name="T40" fmla="*/ 1158 w 1473"/>
              <a:gd name="T41" fmla="*/ 256 h 1797"/>
              <a:gd name="T42" fmla="*/ 1158 w 1473"/>
              <a:gd name="T43" fmla="*/ 580 h 1797"/>
              <a:gd name="T44" fmla="*/ 1145 w 1473"/>
              <a:gd name="T45" fmla="*/ 593 h 1797"/>
              <a:gd name="T46" fmla="*/ 525 w 1473"/>
              <a:gd name="T47" fmla="*/ 593 h 1797"/>
              <a:gd name="T48" fmla="*/ 511 w 1473"/>
              <a:gd name="T49" fmla="*/ 580 h 1797"/>
              <a:gd name="T50" fmla="*/ 511 w 1473"/>
              <a:gd name="T51" fmla="*/ 256 h 1797"/>
              <a:gd name="T52" fmla="*/ 27 w 1473"/>
              <a:gd name="T53" fmla="*/ 0 h 1797"/>
              <a:gd name="T54" fmla="*/ 269 w 1473"/>
              <a:gd name="T55" fmla="*/ 0 h 1797"/>
              <a:gd name="T56" fmla="*/ 269 w 1473"/>
              <a:gd name="T57" fmla="*/ 1671 h 1797"/>
              <a:gd name="T58" fmla="*/ 27 w 1473"/>
              <a:gd name="T59" fmla="*/ 1671 h 1797"/>
              <a:gd name="T60" fmla="*/ 0 w 1473"/>
              <a:gd name="T61" fmla="*/ 1644 h 1797"/>
              <a:gd name="T62" fmla="*/ 0 w 1473"/>
              <a:gd name="T63" fmla="*/ 27 h 1797"/>
              <a:gd name="T64" fmla="*/ 27 w 1473"/>
              <a:gd name="T65" fmla="*/ 0 h 1797"/>
              <a:gd name="T66" fmla="*/ 557 w 1473"/>
              <a:gd name="T67" fmla="*/ 1301 h 1797"/>
              <a:gd name="T68" fmla="*/ 583 w 1473"/>
              <a:gd name="T69" fmla="*/ 1276 h 1797"/>
              <a:gd name="T70" fmla="*/ 825 w 1473"/>
              <a:gd name="T71" fmla="*/ 1519 h 1797"/>
              <a:gd name="T72" fmla="*/ 800 w 1473"/>
              <a:gd name="T73" fmla="*/ 1544 h 1797"/>
              <a:gd name="T74" fmla="*/ 762 w 1473"/>
              <a:gd name="T75" fmla="*/ 1544 h 1797"/>
              <a:gd name="T76" fmla="*/ 557 w 1473"/>
              <a:gd name="T77" fmla="*/ 1339 h 1797"/>
              <a:gd name="T78" fmla="*/ 557 w 1473"/>
              <a:gd name="T79" fmla="*/ 1301 h 1797"/>
              <a:gd name="T80" fmla="*/ 1220 w 1473"/>
              <a:gd name="T81" fmla="*/ 1124 h 1797"/>
              <a:gd name="T82" fmla="*/ 1195 w 1473"/>
              <a:gd name="T83" fmla="*/ 1149 h 1797"/>
              <a:gd name="T84" fmla="*/ 952 w 1473"/>
              <a:gd name="T85" fmla="*/ 907 h 1797"/>
              <a:gd name="T86" fmla="*/ 977 w 1473"/>
              <a:gd name="T87" fmla="*/ 881 h 1797"/>
              <a:gd name="T88" fmla="*/ 1015 w 1473"/>
              <a:gd name="T89" fmla="*/ 881 h 1797"/>
              <a:gd name="T90" fmla="*/ 1220 w 1473"/>
              <a:gd name="T91" fmla="*/ 1086 h 1797"/>
              <a:gd name="T92" fmla="*/ 1220 w 1473"/>
              <a:gd name="T93" fmla="*/ 1124 h 1797"/>
              <a:gd name="T94" fmla="*/ 1462 w 1473"/>
              <a:gd name="T95" fmla="*/ 1717 h 1797"/>
              <a:gd name="T96" fmla="*/ 1393 w 1473"/>
              <a:gd name="T97" fmla="*/ 1786 h 1797"/>
              <a:gd name="T98" fmla="*/ 1355 w 1473"/>
              <a:gd name="T99" fmla="*/ 1786 h 1797"/>
              <a:gd name="T100" fmla="*/ 956 w 1473"/>
              <a:gd name="T101" fmla="*/ 1388 h 1797"/>
              <a:gd name="T102" fmla="*/ 844 w 1473"/>
              <a:gd name="T103" fmla="*/ 1499 h 1797"/>
              <a:gd name="T104" fmla="*/ 602 w 1473"/>
              <a:gd name="T105" fmla="*/ 1257 h 1797"/>
              <a:gd name="T106" fmla="*/ 933 w 1473"/>
              <a:gd name="T107" fmla="*/ 926 h 1797"/>
              <a:gd name="T108" fmla="*/ 1175 w 1473"/>
              <a:gd name="T109" fmla="*/ 1168 h 1797"/>
              <a:gd name="T110" fmla="*/ 1064 w 1473"/>
              <a:gd name="T111" fmla="*/ 1280 h 1797"/>
              <a:gd name="T112" fmla="*/ 1462 w 1473"/>
              <a:gd name="T113" fmla="*/ 1679 h 1797"/>
              <a:gd name="T114" fmla="*/ 1462 w 1473"/>
              <a:gd name="T115" fmla="*/ 171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1797">
                <a:moveTo>
                  <a:pt x="840" y="1580"/>
                </a:moveTo>
                <a:cubicBezTo>
                  <a:pt x="804" y="1616"/>
                  <a:pt x="753" y="1611"/>
                  <a:pt x="724" y="1582"/>
                </a:cubicBezTo>
                <a:cubicBezTo>
                  <a:pt x="521" y="1380"/>
                  <a:pt x="521" y="1380"/>
                  <a:pt x="521" y="1380"/>
                </a:cubicBezTo>
                <a:cubicBezTo>
                  <a:pt x="485" y="1343"/>
                  <a:pt x="490" y="1293"/>
                  <a:pt x="519" y="1263"/>
                </a:cubicBezTo>
                <a:cubicBezTo>
                  <a:pt x="937" y="845"/>
                  <a:pt x="937" y="845"/>
                  <a:pt x="937" y="845"/>
                </a:cubicBezTo>
                <a:cubicBezTo>
                  <a:pt x="974" y="809"/>
                  <a:pt x="1024" y="814"/>
                  <a:pt x="1054" y="843"/>
                </a:cubicBezTo>
                <a:cubicBezTo>
                  <a:pt x="1256" y="1046"/>
                  <a:pt x="1256" y="1046"/>
                  <a:pt x="1256" y="1046"/>
                </a:cubicBezTo>
                <a:cubicBezTo>
                  <a:pt x="1292" y="1082"/>
                  <a:pt x="1288" y="1133"/>
                  <a:pt x="1258" y="1162"/>
                </a:cubicBezTo>
                <a:cubicBezTo>
                  <a:pt x="1140" y="1280"/>
                  <a:pt x="1140" y="1280"/>
                  <a:pt x="1140" y="1280"/>
                </a:cubicBezTo>
                <a:cubicBezTo>
                  <a:pt x="1347" y="1487"/>
                  <a:pt x="1347" y="1487"/>
                  <a:pt x="1347" y="1487"/>
                </a:cubicBezTo>
                <a:cubicBezTo>
                  <a:pt x="1347" y="27"/>
                  <a:pt x="1347" y="27"/>
                  <a:pt x="1347" y="27"/>
                </a:cubicBezTo>
                <a:cubicBezTo>
                  <a:pt x="1347" y="12"/>
                  <a:pt x="1335" y="0"/>
                  <a:pt x="1320" y="0"/>
                </a:cubicBezTo>
                <a:cubicBezTo>
                  <a:pt x="323" y="0"/>
                  <a:pt x="323" y="0"/>
                  <a:pt x="323" y="0"/>
                </a:cubicBezTo>
                <a:cubicBezTo>
                  <a:pt x="323" y="1671"/>
                  <a:pt x="323" y="1671"/>
                  <a:pt x="323" y="1671"/>
                </a:cubicBezTo>
                <a:cubicBezTo>
                  <a:pt x="1163" y="1671"/>
                  <a:pt x="1163" y="1671"/>
                  <a:pt x="1163" y="1671"/>
                </a:cubicBezTo>
                <a:cubicBezTo>
                  <a:pt x="956" y="1464"/>
                  <a:pt x="956" y="1464"/>
                  <a:pt x="956" y="1464"/>
                </a:cubicBezTo>
                <a:lnTo>
                  <a:pt x="840" y="1580"/>
                </a:lnTo>
                <a:close/>
                <a:moveTo>
                  <a:pt x="511" y="256"/>
                </a:moveTo>
                <a:cubicBezTo>
                  <a:pt x="511" y="249"/>
                  <a:pt x="517" y="243"/>
                  <a:pt x="525" y="243"/>
                </a:cubicBezTo>
                <a:cubicBezTo>
                  <a:pt x="1145" y="243"/>
                  <a:pt x="1145" y="243"/>
                  <a:pt x="1145" y="243"/>
                </a:cubicBezTo>
                <a:cubicBezTo>
                  <a:pt x="1152" y="243"/>
                  <a:pt x="1158" y="249"/>
                  <a:pt x="1158" y="256"/>
                </a:cubicBezTo>
                <a:cubicBezTo>
                  <a:pt x="1158" y="580"/>
                  <a:pt x="1158" y="580"/>
                  <a:pt x="1158" y="580"/>
                </a:cubicBezTo>
                <a:cubicBezTo>
                  <a:pt x="1158" y="587"/>
                  <a:pt x="1152" y="593"/>
                  <a:pt x="1145" y="593"/>
                </a:cubicBezTo>
                <a:cubicBezTo>
                  <a:pt x="525" y="593"/>
                  <a:pt x="525" y="593"/>
                  <a:pt x="525" y="593"/>
                </a:cubicBezTo>
                <a:cubicBezTo>
                  <a:pt x="517" y="593"/>
                  <a:pt x="511" y="587"/>
                  <a:pt x="511" y="580"/>
                </a:cubicBezTo>
                <a:lnTo>
                  <a:pt x="511" y="256"/>
                </a:lnTo>
                <a:close/>
                <a:moveTo>
                  <a:pt x="27" y="0"/>
                </a:moveTo>
                <a:cubicBezTo>
                  <a:pt x="269" y="0"/>
                  <a:pt x="269" y="0"/>
                  <a:pt x="269" y="0"/>
                </a:cubicBezTo>
                <a:cubicBezTo>
                  <a:pt x="269" y="1671"/>
                  <a:pt x="269" y="1671"/>
                  <a:pt x="269" y="1671"/>
                </a:cubicBezTo>
                <a:cubicBezTo>
                  <a:pt x="27" y="1671"/>
                  <a:pt x="27" y="1671"/>
                  <a:pt x="27" y="1671"/>
                </a:cubicBezTo>
                <a:cubicBezTo>
                  <a:pt x="12" y="1671"/>
                  <a:pt x="0" y="1659"/>
                  <a:pt x="0" y="1644"/>
                </a:cubicBezTo>
                <a:cubicBezTo>
                  <a:pt x="0" y="27"/>
                  <a:pt x="0" y="27"/>
                  <a:pt x="0" y="27"/>
                </a:cubicBezTo>
                <a:cubicBezTo>
                  <a:pt x="0" y="12"/>
                  <a:pt x="12" y="0"/>
                  <a:pt x="27" y="0"/>
                </a:cubicBezTo>
                <a:close/>
                <a:moveTo>
                  <a:pt x="557" y="1301"/>
                </a:moveTo>
                <a:cubicBezTo>
                  <a:pt x="583" y="1276"/>
                  <a:pt x="583" y="1276"/>
                  <a:pt x="583" y="1276"/>
                </a:cubicBezTo>
                <a:cubicBezTo>
                  <a:pt x="825" y="1519"/>
                  <a:pt x="825" y="1519"/>
                  <a:pt x="825" y="1519"/>
                </a:cubicBezTo>
                <a:cubicBezTo>
                  <a:pt x="800" y="1544"/>
                  <a:pt x="800" y="1544"/>
                  <a:pt x="800" y="1544"/>
                </a:cubicBezTo>
                <a:cubicBezTo>
                  <a:pt x="789" y="1554"/>
                  <a:pt x="772" y="1554"/>
                  <a:pt x="762" y="1544"/>
                </a:cubicBezTo>
                <a:cubicBezTo>
                  <a:pt x="557" y="1339"/>
                  <a:pt x="557" y="1339"/>
                  <a:pt x="557" y="1339"/>
                </a:cubicBezTo>
                <a:cubicBezTo>
                  <a:pt x="547" y="1329"/>
                  <a:pt x="547" y="1312"/>
                  <a:pt x="557" y="1301"/>
                </a:cubicBezTo>
                <a:close/>
                <a:moveTo>
                  <a:pt x="1220" y="1124"/>
                </a:moveTo>
                <a:cubicBezTo>
                  <a:pt x="1195" y="1149"/>
                  <a:pt x="1195" y="1149"/>
                  <a:pt x="1195" y="1149"/>
                </a:cubicBezTo>
                <a:cubicBezTo>
                  <a:pt x="952" y="907"/>
                  <a:pt x="952" y="907"/>
                  <a:pt x="952" y="907"/>
                </a:cubicBezTo>
                <a:cubicBezTo>
                  <a:pt x="977" y="881"/>
                  <a:pt x="977" y="881"/>
                  <a:pt x="977" y="881"/>
                </a:cubicBezTo>
                <a:cubicBezTo>
                  <a:pt x="988" y="871"/>
                  <a:pt x="1005" y="871"/>
                  <a:pt x="1015" y="881"/>
                </a:cubicBezTo>
                <a:cubicBezTo>
                  <a:pt x="1220" y="1086"/>
                  <a:pt x="1220" y="1086"/>
                  <a:pt x="1220" y="1086"/>
                </a:cubicBezTo>
                <a:cubicBezTo>
                  <a:pt x="1230" y="1096"/>
                  <a:pt x="1230" y="1113"/>
                  <a:pt x="1220" y="1124"/>
                </a:cubicBezTo>
                <a:close/>
                <a:moveTo>
                  <a:pt x="1462" y="1717"/>
                </a:moveTo>
                <a:cubicBezTo>
                  <a:pt x="1393" y="1786"/>
                  <a:pt x="1393" y="1786"/>
                  <a:pt x="1393" y="1786"/>
                </a:cubicBezTo>
                <a:cubicBezTo>
                  <a:pt x="1382" y="1797"/>
                  <a:pt x="1365" y="1797"/>
                  <a:pt x="1355" y="1786"/>
                </a:cubicBezTo>
                <a:cubicBezTo>
                  <a:pt x="956" y="1388"/>
                  <a:pt x="956" y="1388"/>
                  <a:pt x="956" y="1388"/>
                </a:cubicBezTo>
                <a:cubicBezTo>
                  <a:pt x="844" y="1499"/>
                  <a:pt x="844" y="1499"/>
                  <a:pt x="844" y="1499"/>
                </a:cubicBezTo>
                <a:cubicBezTo>
                  <a:pt x="602" y="1257"/>
                  <a:pt x="602" y="1257"/>
                  <a:pt x="602" y="1257"/>
                </a:cubicBezTo>
                <a:cubicBezTo>
                  <a:pt x="933" y="926"/>
                  <a:pt x="933" y="926"/>
                  <a:pt x="933" y="926"/>
                </a:cubicBezTo>
                <a:cubicBezTo>
                  <a:pt x="1175" y="1168"/>
                  <a:pt x="1175" y="1168"/>
                  <a:pt x="1175" y="1168"/>
                </a:cubicBezTo>
                <a:cubicBezTo>
                  <a:pt x="1064" y="1280"/>
                  <a:pt x="1064" y="1280"/>
                  <a:pt x="1064" y="1280"/>
                </a:cubicBezTo>
                <a:cubicBezTo>
                  <a:pt x="1462" y="1679"/>
                  <a:pt x="1462" y="1679"/>
                  <a:pt x="1462" y="1679"/>
                </a:cubicBezTo>
                <a:cubicBezTo>
                  <a:pt x="1473" y="1689"/>
                  <a:pt x="1473" y="1706"/>
                  <a:pt x="1462" y="1717"/>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32" name="Oval 31">
            <a:extLst>
              <a:ext uri="{FF2B5EF4-FFF2-40B4-BE49-F238E27FC236}">
                <a16:creationId xmlns:a16="http://schemas.microsoft.com/office/drawing/2014/main" xmlns="" id="{0DF3C275-9DA7-44D7-9006-3374498F84E1}"/>
              </a:ext>
            </a:extLst>
          </p:cNvPr>
          <p:cNvSpPr/>
          <p:nvPr/>
        </p:nvSpPr>
        <p:spPr>
          <a:xfrm>
            <a:off x="2144729" y="4092926"/>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3" name="Freeform 681">
            <a:extLst>
              <a:ext uri="{FF2B5EF4-FFF2-40B4-BE49-F238E27FC236}">
                <a16:creationId xmlns:a16="http://schemas.microsoft.com/office/drawing/2014/main" xmlns="" id="{CE224D82-88AC-4784-8574-E09665922BEB}"/>
              </a:ext>
            </a:extLst>
          </p:cNvPr>
          <p:cNvSpPr>
            <a:spLocks/>
          </p:cNvSpPr>
          <p:nvPr/>
        </p:nvSpPr>
        <p:spPr bwMode="auto">
          <a:xfrm>
            <a:off x="2234032" y="4180577"/>
            <a:ext cx="244563" cy="288530"/>
          </a:xfrm>
          <a:custGeom>
            <a:avLst/>
            <a:gdLst>
              <a:gd name="T0" fmla="*/ 71 w 71"/>
              <a:gd name="T1" fmla="*/ 37 h 84"/>
              <a:gd name="T2" fmla="*/ 65 w 71"/>
              <a:gd name="T3" fmla="*/ 33 h 84"/>
              <a:gd name="T4" fmla="*/ 58 w 71"/>
              <a:gd name="T5" fmla="*/ 34 h 84"/>
              <a:gd name="T6" fmla="*/ 58 w 71"/>
              <a:gd name="T7" fmla="*/ 34 h 84"/>
              <a:gd name="T8" fmla="*/ 66 w 71"/>
              <a:gd name="T9" fmla="*/ 32 h 84"/>
              <a:gd name="T10" fmla="*/ 70 w 71"/>
              <a:gd name="T11" fmla="*/ 25 h 84"/>
              <a:gd name="T12" fmla="*/ 64 w 71"/>
              <a:gd name="T13" fmla="*/ 21 h 84"/>
              <a:gd name="T14" fmla="*/ 63 w 71"/>
              <a:gd name="T15" fmla="*/ 21 h 84"/>
              <a:gd name="T16" fmla="*/ 66 w 71"/>
              <a:gd name="T17" fmla="*/ 15 h 84"/>
              <a:gd name="T18" fmla="*/ 59 w 71"/>
              <a:gd name="T19" fmla="*/ 11 h 84"/>
              <a:gd name="T20" fmla="*/ 58 w 71"/>
              <a:gd name="T21" fmla="*/ 11 h 84"/>
              <a:gd name="T22" fmla="*/ 59 w 71"/>
              <a:gd name="T23" fmla="*/ 5 h 84"/>
              <a:gd name="T24" fmla="*/ 54 w 71"/>
              <a:gd name="T25" fmla="*/ 1 h 84"/>
              <a:gd name="T26" fmla="*/ 40 w 71"/>
              <a:gd name="T27" fmla="*/ 4 h 84"/>
              <a:gd name="T28" fmla="*/ 24 w 71"/>
              <a:gd name="T29" fmla="*/ 8 h 84"/>
              <a:gd name="T30" fmla="*/ 0 w 71"/>
              <a:gd name="T31" fmla="*/ 20 h 84"/>
              <a:gd name="T32" fmla="*/ 1 w 71"/>
              <a:gd name="T33" fmla="*/ 46 h 84"/>
              <a:gd name="T34" fmla="*/ 16 w 71"/>
              <a:gd name="T35" fmla="*/ 47 h 84"/>
              <a:gd name="T36" fmla="*/ 35 w 71"/>
              <a:gd name="T37" fmla="*/ 66 h 84"/>
              <a:gd name="T38" fmla="*/ 41 w 71"/>
              <a:gd name="T39" fmla="*/ 81 h 84"/>
              <a:gd name="T40" fmla="*/ 49 w 71"/>
              <a:gd name="T41" fmla="*/ 67 h 84"/>
              <a:gd name="T42" fmla="*/ 42 w 71"/>
              <a:gd name="T43" fmla="*/ 50 h 84"/>
              <a:gd name="T44" fmla="*/ 45 w 71"/>
              <a:gd name="T45" fmla="*/ 49 h 84"/>
              <a:gd name="T46" fmla="*/ 67 w 71"/>
              <a:gd name="T47" fmla="*/ 44 h 84"/>
              <a:gd name="T48" fmla="*/ 71 w 71"/>
              <a:gd name="T4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4">
                <a:moveTo>
                  <a:pt x="71" y="37"/>
                </a:moveTo>
                <a:cubicBezTo>
                  <a:pt x="70" y="34"/>
                  <a:pt x="67" y="32"/>
                  <a:pt x="65" y="33"/>
                </a:cubicBezTo>
                <a:cubicBezTo>
                  <a:pt x="58" y="34"/>
                  <a:pt x="58" y="34"/>
                  <a:pt x="58" y="34"/>
                </a:cubicBezTo>
                <a:cubicBezTo>
                  <a:pt x="58" y="34"/>
                  <a:pt x="58" y="34"/>
                  <a:pt x="58" y="34"/>
                </a:cubicBezTo>
                <a:cubicBezTo>
                  <a:pt x="66" y="32"/>
                  <a:pt x="66" y="32"/>
                  <a:pt x="66" y="32"/>
                </a:cubicBezTo>
                <a:cubicBezTo>
                  <a:pt x="69" y="31"/>
                  <a:pt x="71" y="28"/>
                  <a:pt x="70" y="25"/>
                </a:cubicBezTo>
                <a:cubicBezTo>
                  <a:pt x="70" y="22"/>
                  <a:pt x="67" y="20"/>
                  <a:pt x="64" y="21"/>
                </a:cubicBezTo>
                <a:cubicBezTo>
                  <a:pt x="63" y="21"/>
                  <a:pt x="63" y="21"/>
                  <a:pt x="63" y="21"/>
                </a:cubicBezTo>
                <a:cubicBezTo>
                  <a:pt x="65" y="20"/>
                  <a:pt x="66" y="18"/>
                  <a:pt x="66" y="15"/>
                </a:cubicBezTo>
                <a:cubicBezTo>
                  <a:pt x="65" y="12"/>
                  <a:pt x="62" y="10"/>
                  <a:pt x="59" y="11"/>
                </a:cubicBezTo>
                <a:cubicBezTo>
                  <a:pt x="58" y="11"/>
                  <a:pt x="58" y="11"/>
                  <a:pt x="58" y="11"/>
                </a:cubicBezTo>
                <a:cubicBezTo>
                  <a:pt x="59" y="10"/>
                  <a:pt x="60" y="8"/>
                  <a:pt x="59" y="5"/>
                </a:cubicBezTo>
                <a:cubicBezTo>
                  <a:pt x="59" y="2"/>
                  <a:pt x="56" y="0"/>
                  <a:pt x="54" y="1"/>
                </a:cubicBezTo>
                <a:cubicBezTo>
                  <a:pt x="40" y="4"/>
                  <a:pt x="40" y="4"/>
                  <a:pt x="40" y="4"/>
                </a:cubicBezTo>
                <a:cubicBezTo>
                  <a:pt x="35" y="5"/>
                  <a:pt x="29" y="6"/>
                  <a:pt x="24" y="8"/>
                </a:cubicBezTo>
                <a:cubicBezTo>
                  <a:pt x="9" y="13"/>
                  <a:pt x="7" y="19"/>
                  <a:pt x="0" y="20"/>
                </a:cubicBezTo>
                <a:cubicBezTo>
                  <a:pt x="0" y="32"/>
                  <a:pt x="0" y="36"/>
                  <a:pt x="1" y="46"/>
                </a:cubicBezTo>
                <a:cubicBezTo>
                  <a:pt x="1" y="48"/>
                  <a:pt x="16" y="46"/>
                  <a:pt x="16" y="47"/>
                </a:cubicBezTo>
                <a:cubicBezTo>
                  <a:pt x="16" y="47"/>
                  <a:pt x="34" y="64"/>
                  <a:pt x="35" y="66"/>
                </a:cubicBezTo>
                <a:cubicBezTo>
                  <a:pt x="36" y="67"/>
                  <a:pt x="41" y="81"/>
                  <a:pt x="41" y="81"/>
                </a:cubicBezTo>
                <a:cubicBezTo>
                  <a:pt x="41" y="81"/>
                  <a:pt x="51" y="84"/>
                  <a:pt x="49" y="67"/>
                </a:cubicBezTo>
                <a:cubicBezTo>
                  <a:pt x="47" y="50"/>
                  <a:pt x="42" y="50"/>
                  <a:pt x="42" y="50"/>
                </a:cubicBezTo>
                <a:cubicBezTo>
                  <a:pt x="45" y="49"/>
                  <a:pt x="45" y="49"/>
                  <a:pt x="45" y="49"/>
                </a:cubicBezTo>
                <a:cubicBezTo>
                  <a:pt x="67" y="44"/>
                  <a:pt x="67" y="44"/>
                  <a:pt x="67" y="44"/>
                </a:cubicBezTo>
                <a:cubicBezTo>
                  <a:pt x="70" y="43"/>
                  <a:pt x="71" y="40"/>
                  <a:pt x="71" y="37"/>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34" name="Rectangle 33"/>
          <p:cNvSpPr/>
          <p:nvPr/>
        </p:nvSpPr>
        <p:spPr>
          <a:xfrm>
            <a:off x="757321" y="3953643"/>
            <a:ext cx="1345032" cy="261610"/>
          </a:xfrm>
          <a:prstGeom prst="rect">
            <a:avLst/>
          </a:prstGeom>
        </p:spPr>
        <p:txBody>
          <a:bodyPr wrap="square" lIns="0" rIns="0" anchor="ctr">
            <a:spAutoFit/>
          </a:bodyPr>
          <a:lstStyle/>
          <a:p>
            <a:pPr lvl="0" algn="r">
              <a:defRPr/>
            </a:pPr>
            <a:r>
              <a:rPr lang="en-NZ" sz="1100" b="1" dirty="0" smtClean="0">
                <a:solidFill>
                  <a:schemeClr val="tx1">
                    <a:lumMod val="65000"/>
                    <a:lumOff val="35000"/>
                  </a:schemeClr>
                </a:solidFill>
              </a:rPr>
              <a:t>KNOWLEDGE DEFICIT</a:t>
            </a:r>
            <a:endParaRPr lang="en-NZ" sz="1100" b="1" i="1" dirty="0">
              <a:solidFill>
                <a:schemeClr val="tx1">
                  <a:lumMod val="65000"/>
                  <a:lumOff val="35000"/>
                </a:schemeClr>
              </a:solidFill>
            </a:endParaRPr>
          </a:p>
        </p:txBody>
      </p:sp>
      <p:sp>
        <p:nvSpPr>
          <p:cNvPr id="35" name="Oval 34">
            <a:extLst>
              <a:ext uri="{FF2B5EF4-FFF2-40B4-BE49-F238E27FC236}">
                <a16:creationId xmlns:a16="http://schemas.microsoft.com/office/drawing/2014/main" xmlns="" id="{DA8289A0-0D02-4D55-B635-A7DFD16692B1}"/>
              </a:ext>
            </a:extLst>
          </p:cNvPr>
          <p:cNvSpPr/>
          <p:nvPr/>
        </p:nvSpPr>
        <p:spPr>
          <a:xfrm>
            <a:off x="2078763" y="4873705"/>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7" name="Heart 36">
            <a:extLst>
              <a:ext uri="{FF2B5EF4-FFF2-40B4-BE49-F238E27FC236}">
                <a16:creationId xmlns:a16="http://schemas.microsoft.com/office/drawing/2014/main" xmlns="" id="{2B1993B5-6E69-46AB-88A9-34CAA05A2EC6}"/>
              </a:ext>
            </a:extLst>
          </p:cNvPr>
          <p:cNvSpPr/>
          <p:nvPr/>
        </p:nvSpPr>
        <p:spPr>
          <a:xfrm>
            <a:off x="2168790" y="4994431"/>
            <a:ext cx="252548" cy="233842"/>
          </a:xfrm>
          <a:prstGeom prst="hear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662637" y="4876833"/>
            <a:ext cx="1345032" cy="430887"/>
          </a:xfrm>
          <a:prstGeom prst="rect">
            <a:avLst/>
          </a:prstGeom>
        </p:spPr>
        <p:txBody>
          <a:bodyPr wrap="square" lIns="0" rIns="0" anchor="ctr">
            <a:spAutoFit/>
          </a:bodyPr>
          <a:lstStyle/>
          <a:p>
            <a:pPr lvl="0" algn="r">
              <a:defRPr/>
            </a:pPr>
            <a:r>
              <a:rPr lang="en-NZ" sz="1100" b="1" dirty="0" smtClean="0">
                <a:solidFill>
                  <a:schemeClr val="tx1">
                    <a:lumMod val="65000"/>
                    <a:lumOff val="35000"/>
                  </a:schemeClr>
                </a:solidFill>
              </a:rPr>
              <a:t>PERSONAL (EMOTIONAL) COST</a:t>
            </a:r>
            <a:endParaRPr lang="en-NZ" sz="1100" b="1" i="1" dirty="0">
              <a:solidFill>
                <a:schemeClr val="tx1">
                  <a:lumMod val="65000"/>
                  <a:lumOff val="35000"/>
                </a:schemeClr>
              </a:solidFill>
            </a:endParaRPr>
          </a:p>
        </p:txBody>
      </p:sp>
      <p:sp>
        <p:nvSpPr>
          <p:cNvPr id="42" name="Oval 41">
            <a:extLst>
              <a:ext uri="{FF2B5EF4-FFF2-40B4-BE49-F238E27FC236}">
                <a16:creationId xmlns:a16="http://schemas.microsoft.com/office/drawing/2014/main" xmlns="" id="{563FD51E-28E3-4A00-BADC-AD25D9351D4C}"/>
              </a:ext>
            </a:extLst>
          </p:cNvPr>
          <p:cNvSpPr/>
          <p:nvPr/>
        </p:nvSpPr>
        <p:spPr>
          <a:xfrm>
            <a:off x="2061619" y="254351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43" name="Group 12">
            <a:extLst>
              <a:ext uri="{FF2B5EF4-FFF2-40B4-BE49-F238E27FC236}">
                <a16:creationId xmlns:a16="http://schemas.microsoft.com/office/drawing/2014/main" xmlns="" id="{45F53345-2A34-412D-A230-5D27A0B27D5A}"/>
              </a:ext>
            </a:extLst>
          </p:cNvPr>
          <p:cNvGrpSpPr>
            <a:grpSpLocks noChangeAspect="1"/>
          </p:cNvGrpSpPr>
          <p:nvPr/>
        </p:nvGrpSpPr>
        <p:grpSpPr bwMode="auto">
          <a:xfrm>
            <a:off x="2183517" y="2652065"/>
            <a:ext cx="230912" cy="288006"/>
            <a:chOff x="447" y="0"/>
            <a:chExt cx="3462" cy="4318"/>
          </a:xfrm>
          <a:solidFill>
            <a:srgbClr val="82AB1D"/>
          </a:solidFill>
        </p:grpSpPr>
        <p:sp>
          <p:nvSpPr>
            <p:cNvPr id="44" name="Freeform 13">
              <a:extLst>
                <a:ext uri="{FF2B5EF4-FFF2-40B4-BE49-F238E27FC236}">
                  <a16:creationId xmlns:a16="http://schemas.microsoft.com/office/drawing/2014/main" xmlns="" id="{7DC4AA2A-8D4D-4D57-B2CB-26D8D8E91158}"/>
                </a:ext>
              </a:extLst>
            </p:cNvPr>
            <p:cNvSpPr>
              <a:spLocks noEditPoints="1"/>
            </p:cNvSpPr>
            <p:nvPr/>
          </p:nvSpPr>
          <p:spPr bwMode="auto">
            <a:xfrm>
              <a:off x="1103" y="0"/>
              <a:ext cx="2806" cy="2805"/>
            </a:xfrm>
            <a:custGeom>
              <a:avLst/>
              <a:gdLst>
                <a:gd name="T0" fmla="*/ 523 w 1428"/>
                <a:gd name="T1" fmla="*/ 2 h 1428"/>
                <a:gd name="T2" fmla="*/ 54 w 1428"/>
                <a:gd name="T3" fmla="*/ 0 h 1428"/>
                <a:gd name="T4" fmla="*/ 0 w 1428"/>
                <a:gd name="T5" fmla="*/ 54 h 1428"/>
                <a:gd name="T6" fmla="*/ 3 w 1428"/>
                <a:gd name="T7" fmla="*/ 525 h 1428"/>
                <a:gd name="T8" fmla="*/ 19 w 1428"/>
                <a:gd name="T9" fmla="*/ 563 h 1428"/>
                <a:gd name="T10" fmla="*/ 183 w 1428"/>
                <a:gd name="T11" fmla="*/ 727 h 1428"/>
                <a:gd name="T12" fmla="*/ 183 w 1428"/>
                <a:gd name="T13" fmla="*/ 727 h 1428"/>
                <a:gd name="T14" fmla="*/ 506 w 1428"/>
                <a:gd name="T15" fmla="*/ 1053 h 1428"/>
                <a:gd name="T16" fmla="*/ 781 w 1428"/>
                <a:gd name="T17" fmla="*/ 778 h 1428"/>
                <a:gd name="T18" fmla="*/ 781 w 1428"/>
                <a:gd name="T19" fmla="*/ 778 h 1428"/>
                <a:gd name="T20" fmla="*/ 972 w 1428"/>
                <a:gd name="T21" fmla="*/ 587 h 1428"/>
                <a:gd name="T22" fmla="*/ 1026 w 1428"/>
                <a:gd name="T23" fmla="*/ 641 h 1428"/>
                <a:gd name="T24" fmla="*/ 1091 w 1428"/>
                <a:gd name="T25" fmla="*/ 765 h 1428"/>
                <a:gd name="T26" fmla="*/ 1048 w 1428"/>
                <a:gd name="T27" fmla="*/ 902 h 1428"/>
                <a:gd name="T28" fmla="*/ 703 w 1428"/>
                <a:gd name="T29" fmla="*/ 1247 h 1428"/>
                <a:gd name="T30" fmla="*/ 862 w 1428"/>
                <a:gd name="T31" fmla="*/ 1406 h 1428"/>
                <a:gd name="T32" fmla="*/ 937 w 1428"/>
                <a:gd name="T33" fmla="*/ 1406 h 1428"/>
                <a:gd name="T34" fmla="*/ 1406 w 1428"/>
                <a:gd name="T35" fmla="*/ 937 h 1428"/>
                <a:gd name="T36" fmla="*/ 1406 w 1428"/>
                <a:gd name="T37" fmla="*/ 862 h 1428"/>
                <a:gd name="T38" fmla="*/ 563 w 1428"/>
                <a:gd name="T39" fmla="*/ 19 h 1428"/>
                <a:gd name="T40" fmla="*/ 523 w 1428"/>
                <a:gd name="T41" fmla="*/ 2 h 1428"/>
                <a:gd name="T42" fmla="*/ 356 w 1428"/>
                <a:gd name="T43" fmla="*/ 358 h 1428"/>
                <a:gd name="T44" fmla="*/ 215 w 1428"/>
                <a:gd name="T45" fmla="*/ 358 h 1428"/>
                <a:gd name="T46" fmla="*/ 215 w 1428"/>
                <a:gd name="T47" fmla="*/ 218 h 1428"/>
                <a:gd name="T48" fmla="*/ 356 w 1428"/>
                <a:gd name="T49" fmla="*/ 218 h 1428"/>
                <a:gd name="T50" fmla="*/ 356 w 1428"/>
                <a:gd name="T51" fmla="*/ 358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8" h="1428">
                  <a:moveTo>
                    <a:pt x="523" y="2"/>
                  </a:moveTo>
                  <a:cubicBezTo>
                    <a:pt x="54" y="0"/>
                    <a:pt x="54" y="0"/>
                    <a:pt x="54" y="0"/>
                  </a:cubicBezTo>
                  <a:cubicBezTo>
                    <a:pt x="24" y="0"/>
                    <a:pt x="0" y="24"/>
                    <a:pt x="0" y="54"/>
                  </a:cubicBezTo>
                  <a:cubicBezTo>
                    <a:pt x="3" y="525"/>
                    <a:pt x="3" y="525"/>
                    <a:pt x="3" y="525"/>
                  </a:cubicBezTo>
                  <a:cubicBezTo>
                    <a:pt x="3" y="538"/>
                    <a:pt x="8" y="552"/>
                    <a:pt x="19" y="563"/>
                  </a:cubicBezTo>
                  <a:cubicBezTo>
                    <a:pt x="183" y="727"/>
                    <a:pt x="183" y="727"/>
                    <a:pt x="183" y="727"/>
                  </a:cubicBezTo>
                  <a:cubicBezTo>
                    <a:pt x="183" y="727"/>
                    <a:pt x="183" y="727"/>
                    <a:pt x="183" y="727"/>
                  </a:cubicBezTo>
                  <a:cubicBezTo>
                    <a:pt x="506" y="1053"/>
                    <a:pt x="506" y="1053"/>
                    <a:pt x="506" y="1053"/>
                  </a:cubicBezTo>
                  <a:cubicBezTo>
                    <a:pt x="781" y="778"/>
                    <a:pt x="781" y="778"/>
                    <a:pt x="781" y="778"/>
                  </a:cubicBezTo>
                  <a:cubicBezTo>
                    <a:pt x="781" y="778"/>
                    <a:pt x="781" y="778"/>
                    <a:pt x="781" y="778"/>
                  </a:cubicBezTo>
                  <a:cubicBezTo>
                    <a:pt x="972" y="587"/>
                    <a:pt x="972" y="587"/>
                    <a:pt x="972" y="587"/>
                  </a:cubicBezTo>
                  <a:cubicBezTo>
                    <a:pt x="1026" y="641"/>
                    <a:pt x="1026" y="641"/>
                    <a:pt x="1026" y="641"/>
                  </a:cubicBezTo>
                  <a:cubicBezTo>
                    <a:pt x="1061" y="676"/>
                    <a:pt x="1083" y="719"/>
                    <a:pt x="1091" y="765"/>
                  </a:cubicBezTo>
                  <a:cubicBezTo>
                    <a:pt x="1099" y="819"/>
                    <a:pt x="1083" y="867"/>
                    <a:pt x="1048" y="902"/>
                  </a:cubicBezTo>
                  <a:cubicBezTo>
                    <a:pt x="703" y="1247"/>
                    <a:pt x="703" y="1247"/>
                    <a:pt x="703" y="1247"/>
                  </a:cubicBezTo>
                  <a:cubicBezTo>
                    <a:pt x="862" y="1406"/>
                    <a:pt x="862" y="1406"/>
                    <a:pt x="862" y="1406"/>
                  </a:cubicBezTo>
                  <a:cubicBezTo>
                    <a:pt x="884" y="1428"/>
                    <a:pt x="919" y="1428"/>
                    <a:pt x="937" y="1406"/>
                  </a:cubicBezTo>
                  <a:cubicBezTo>
                    <a:pt x="1406" y="937"/>
                    <a:pt x="1406" y="937"/>
                    <a:pt x="1406" y="937"/>
                  </a:cubicBezTo>
                  <a:cubicBezTo>
                    <a:pt x="1428" y="916"/>
                    <a:pt x="1428" y="881"/>
                    <a:pt x="1406" y="862"/>
                  </a:cubicBezTo>
                  <a:cubicBezTo>
                    <a:pt x="563" y="19"/>
                    <a:pt x="563" y="19"/>
                    <a:pt x="563" y="19"/>
                  </a:cubicBezTo>
                  <a:cubicBezTo>
                    <a:pt x="552" y="8"/>
                    <a:pt x="539" y="2"/>
                    <a:pt x="523" y="2"/>
                  </a:cubicBezTo>
                  <a:close/>
                  <a:moveTo>
                    <a:pt x="356" y="358"/>
                  </a:moveTo>
                  <a:cubicBezTo>
                    <a:pt x="318" y="396"/>
                    <a:pt x="253" y="396"/>
                    <a:pt x="215" y="358"/>
                  </a:cubicBezTo>
                  <a:cubicBezTo>
                    <a:pt x="178" y="320"/>
                    <a:pt x="178" y="256"/>
                    <a:pt x="215" y="218"/>
                  </a:cubicBezTo>
                  <a:cubicBezTo>
                    <a:pt x="253" y="180"/>
                    <a:pt x="318" y="180"/>
                    <a:pt x="356" y="218"/>
                  </a:cubicBezTo>
                  <a:cubicBezTo>
                    <a:pt x="393" y="256"/>
                    <a:pt x="393" y="318"/>
                    <a:pt x="356" y="3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5" name="Freeform 14">
              <a:extLst>
                <a:ext uri="{FF2B5EF4-FFF2-40B4-BE49-F238E27FC236}">
                  <a16:creationId xmlns:a16="http://schemas.microsoft.com/office/drawing/2014/main" xmlns="" id="{BD0674B2-33D0-4CCB-8CDC-EC8768EBC8C4}"/>
                </a:ext>
              </a:extLst>
            </p:cNvPr>
            <p:cNvSpPr>
              <a:spLocks noEditPoints="1"/>
            </p:cNvSpPr>
            <p:nvPr/>
          </p:nvSpPr>
          <p:spPr bwMode="auto">
            <a:xfrm>
              <a:off x="447" y="1338"/>
              <a:ext cx="2672" cy="2980"/>
            </a:xfrm>
            <a:custGeom>
              <a:avLst/>
              <a:gdLst>
                <a:gd name="T0" fmla="*/ 162 w 1360"/>
                <a:gd name="T1" fmla="*/ 1218 h 1517"/>
                <a:gd name="T2" fmla="*/ 337 w 1360"/>
                <a:gd name="T3" fmla="*/ 1140 h 1517"/>
                <a:gd name="T4" fmla="*/ 374 w 1360"/>
                <a:gd name="T5" fmla="*/ 1091 h 1517"/>
                <a:gd name="T6" fmla="*/ 380 w 1360"/>
                <a:gd name="T7" fmla="*/ 1086 h 1517"/>
                <a:gd name="T8" fmla="*/ 541 w 1360"/>
                <a:gd name="T9" fmla="*/ 924 h 1517"/>
                <a:gd name="T10" fmla="*/ 665 w 1360"/>
                <a:gd name="T11" fmla="*/ 817 h 1517"/>
                <a:gd name="T12" fmla="*/ 711 w 1360"/>
                <a:gd name="T13" fmla="*/ 782 h 1517"/>
                <a:gd name="T14" fmla="*/ 719 w 1360"/>
                <a:gd name="T15" fmla="*/ 838 h 1517"/>
                <a:gd name="T16" fmla="*/ 730 w 1360"/>
                <a:gd name="T17" fmla="*/ 989 h 1517"/>
                <a:gd name="T18" fmla="*/ 730 w 1360"/>
                <a:gd name="T19" fmla="*/ 1226 h 1517"/>
                <a:gd name="T20" fmla="*/ 722 w 1360"/>
                <a:gd name="T21" fmla="*/ 1288 h 1517"/>
                <a:gd name="T22" fmla="*/ 773 w 1360"/>
                <a:gd name="T23" fmla="*/ 1450 h 1517"/>
                <a:gd name="T24" fmla="*/ 902 w 1360"/>
                <a:gd name="T25" fmla="*/ 1517 h 1517"/>
                <a:gd name="T26" fmla="*/ 972 w 1360"/>
                <a:gd name="T27" fmla="*/ 1498 h 1517"/>
                <a:gd name="T28" fmla="*/ 1032 w 1360"/>
                <a:gd name="T29" fmla="*/ 1447 h 1517"/>
                <a:gd name="T30" fmla="*/ 1083 w 1360"/>
                <a:gd name="T31" fmla="*/ 1285 h 1517"/>
                <a:gd name="T32" fmla="*/ 1032 w 1360"/>
                <a:gd name="T33" fmla="*/ 1124 h 1517"/>
                <a:gd name="T34" fmla="*/ 902 w 1360"/>
                <a:gd name="T35" fmla="*/ 1056 h 1517"/>
                <a:gd name="T36" fmla="*/ 881 w 1360"/>
                <a:gd name="T37" fmla="*/ 1059 h 1517"/>
                <a:gd name="T38" fmla="*/ 843 w 1360"/>
                <a:gd name="T39" fmla="*/ 1064 h 1517"/>
                <a:gd name="T40" fmla="*/ 843 w 1360"/>
                <a:gd name="T41" fmla="*/ 666 h 1517"/>
                <a:gd name="T42" fmla="*/ 1333 w 1360"/>
                <a:gd name="T43" fmla="*/ 175 h 1517"/>
                <a:gd name="T44" fmla="*/ 1358 w 1360"/>
                <a:gd name="T45" fmla="*/ 95 h 1517"/>
                <a:gd name="T46" fmla="*/ 1312 w 1360"/>
                <a:gd name="T47" fmla="*/ 8 h 1517"/>
                <a:gd name="T48" fmla="*/ 1304 w 1360"/>
                <a:gd name="T49" fmla="*/ 0 h 1517"/>
                <a:gd name="T50" fmla="*/ 843 w 1360"/>
                <a:gd name="T51" fmla="*/ 461 h 1517"/>
                <a:gd name="T52" fmla="*/ 698 w 1360"/>
                <a:gd name="T53" fmla="*/ 318 h 1517"/>
                <a:gd name="T54" fmla="*/ 698 w 1360"/>
                <a:gd name="T55" fmla="*/ 606 h 1517"/>
                <a:gd name="T56" fmla="*/ 409 w 1360"/>
                <a:gd name="T57" fmla="*/ 895 h 1517"/>
                <a:gd name="T58" fmla="*/ 388 w 1360"/>
                <a:gd name="T59" fmla="*/ 865 h 1517"/>
                <a:gd name="T60" fmla="*/ 374 w 1360"/>
                <a:gd name="T61" fmla="*/ 849 h 1517"/>
                <a:gd name="T62" fmla="*/ 261 w 1360"/>
                <a:gd name="T63" fmla="*/ 803 h 1517"/>
                <a:gd name="T64" fmla="*/ 86 w 1360"/>
                <a:gd name="T65" fmla="*/ 881 h 1517"/>
                <a:gd name="T66" fmla="*/ 8 w 1360"/>
                <a:gd name="T67" fmla="*/ 1032 h 1517"/>
                <a:gd name="T68" fmla="*/ 51 w 1360"/>
                <a:gd name="T69" fmla="*/ 1172 h 1517"/>
                <a:gd name="T70" fmla="*/ 162 w 1360"/>
                <a:gd name="T71" fmla="*/ 1218 h 1517"/>
                <a:gd name="T72" fmla="*/ 902 w 1360"/>
                <a:gd name="T73" fmla="*/ 1215 h 1517"/>
                <a:gd name="T74" fmla="*/ 940 w 1360"/>
                <a:gd name="T75" fmla="*/ 1285 h 1517"/>
                <a:gd name="T76" fmla="*/ 902 w 1360"/>
                <a:gd name="T77" fmla="*/ 1355 h 1517"/>
                <a:gd name="T78" fmla="*/ 865 w 1360"/>
                <a:gd name="T79" fmla="*/ 1285 h 1517"/>
                <a:gd name="T80" fmla="*/ 902 w 1360"/>
                <a:gd name="T81" fmla="*/ 1215 h 1517"/>
                <a:gd name="T82" fmla="*/ 183 w 1360"/>
                <a:gd name="T83" fmla="*/ 984 h 1517"/>
                <a:gd name="T84" fmla="*/ 242 w 1360"/>
                <a:gd name="T85" fmla="*/ 954 h 1517"/>
                <a:gd name="T86" fmla="*/ 261 w 1360"/>
                <a:gd name="T87" fmla="*/ 959 h 1517"/>
                <a:gd name="T88" fmla="*/ 237 w 1360"/>
                <a:gd name="T89" fmla="*/ 1037 h 1517"/>
                <a:gd name="T90" fmla="*/ 178 w 1360"/>
                <a:gd name="T91" fmla="*/ 1067 h 1517"/>
                <a:gd name="T92" fmla="*/ 159 w 1360"/>
                <a:gd name="T93" fmla="*/ 1062 h 1517"/>
                <a:gd name="T94" fmla="*/ 183 w 1360"/>
                <a:gd name="T95" fmla="*/ 984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0" h="1517">
                  <a:moveTo>
                    <a:pt x="162" y="1218"/>
                  </a:moveTo>
                  <a:cubicBezTo>
                    <a:pt x="223" y="1218"/>
                    <a:pt x="288" y="1188"/>
                    <a:pt x="337" y="1140"/>
                  </a:cubicBezTo>
                  <a:cubicBezTo>
                    <a:pt x="350" y="1126"/>
                    <a:pt x="364" y="1110"/>
                    <a:pt x="374" y="1091"/>
                  </a:cubicBezTo>
                  <a:cubicBezTo>
                    <a:pt x="380" y="1086"/>
                    <a:pt x="380" y="1086"/>
                    <a:pt x="380" y="1086"/>
                  </a:cubicBezTo>
                  <a:cubicBezTo>
                    <a:pt x="541" y="924"/>
                    <a:pt x="541" y="924"/>
                    <a:pt x="541" y="924"/>
                  </a:cubicBezTo>
                  <a:cubicBezTo>
                    <a:pt x="576" y="889"/>
                    <a:pt x="617" y="854"/>
                    <a:pt x="665" y="817"/>
                  </a:cubicBezTo>
                  <a:cubicBezTo>
                    <a:pt x="711" y="782"/>
                    <a:pt x="711" y="782"/>
                    <a:pt x="711" y="782"/>
                  </a:cubicBezTo>
                  <a:cubicBezTo>
                    <a:pt x="719" y="838"/>
                    <a:pt x="719" y="838"/>
                    <a:pt x="719" y="838"/>
                  </a:cubicBezTo>
                  <a:cubicBezTo>
                    <a:pt x="725" y="892"/>
                    <a:pt x="730" y="943"/>
                    <a:pt x="730" y="989"/>
                  </a:cubicBezTo>
                  <a:cubicBezTo>
                    <a:pt x="730" y="1226"/>
                    <a:pt x="730" y="1226"/>
                    <a:pt x="730" y="1226"/>
                  </a:cubicBezTo>
                  <a:cubicBezTo>
                    <a:pt x="725" y="1248"/>
                    <a:pt x="722" y="1269"/>
                    <a:pt x="722" y="1288"/>
                  </a:cubicBezTo>
                  <a:cubicBezTo>
                    <a:pt x="722" y="1350"/>
                    <a:pt x="741" y="1407"/>
                    <a:pt x="773" y="1450"/>
                  </a:cubicBezTo>
                  <a:cubicBezTo>
                    <a:pt x="808" y="1493"/>
                    <a:pt x="854" y="1517"/>
                    <a:pt x="902" y="1517"/>
                  </a:cubicBezTo>
                  <a:cubicBezTo>
                    <a:pt x="927" y="1517"/>
                    <a:pt x="951" y="1512"/>
                    <a:pt x="972" y="1498"/>
                  </a:cubicBezTo>
                  <a:cubicBezTo>
                    <a:pt x="994" y="1487"/>
                    <a:pt x="1016" y="1469"/>
                    <a:pt x="1032" y="1447"/>
                  </a:cubicBezTo>
                  <a:cubicBezTo>
                    <a:pt x="1067" y="1404"/>
                    <a:pt x="1083" y="1347"/>
                    <a:pt x="1083" y="1285"/>
                  </a:cubicBezTo>
                  <a:cubicBezTo>
                    <a:pt x="1083" y="1223"/>
                    <a:pt x="1064" y="1167"/>
                    <a:pt x="1032" y="1124"/>
                  </a:cubicBezTo>
                  <a:cubicBezTo>
                    <a:pt x="997" y="1081"/>
                    <a:pt x="951" y="1056"/>
                    <a:pt x="902" y="1056"/>
                  </a:cubicBezTo>
                  <a:cubicBezTo>
                    <a:pt x="894" y="1056"/>
                    <a:pt x="889" y="1056"/>
                    <a:pt x="881" y="1059"/>
                  </a:cubicBezTo>
                  <a:cubicBezTo>
                    <a:pt x="843" y="1064"/>
                    <a:pt x="843" y="1064"/>
                    <a:pt x="843" y="1064"/>
                  </a:cubicBezTo>
                  <a:cubicBezTo>
                    <a:pt x="843" y="666"/>
                    <a:pt x="843" y="666"/>
                    <a:pt x="843" y="666"/>
                  </a:cubicBezTo>
                  <a:cubicBezTo>
                    <a:pt x="1333" y="175"/>
                    <a:pt x="1333" y="175"/>
                    <a:pt x="1333" y="175"/>
                  </a:cubicBezTo>
                  <a:cubicBezTo>
                    <a:pt x="1352" y="157"/>
                    <a:pt x="1360" y="127"/>
                    <a:pt x="1358" y="95"/>
                  </a:cubicBezTo>
                  <a:cubicBezTo>
                    <a:pt x="1352" y="62"/>
                    <a:pt x="1336" y="33"/>
                    <a:pt x="1312" y="8"/>
                  </a:cubicBezTo>
                  <a:cubicBezTo>
                    <a:pt x="1304" y="0"/>
                    <a:pt x="1304" y="0"/>
                    <a:pt x="1304" y="0"/>
                  </a:cubicBezTo>
                  <a:cubicBezTo>
                    <a:pt x="843" y="461"/>
                    <a:pt x="843" y="461"/>
                    <a:pt x="843" y="461"/>
                  </a:cubicBezTo>
                  <a:cubicBezTo>
                    <a:pt x="698" y="318"/>
                    <a:pt x="698" y="318"/>
                    <a:pt x="698" y="318"/>
                  </a:cubicBezTo>
                  <a:cubicBezTo>
                    <a:pt x="698" y="606"/>
                    <a:pt x="698" y="606"/>
                    <a:pt x="698" y="606"/>
                  </a:cubicBezTo>
                  <a:cubicBezTo>
                    <a:pt x="409" y="895"/>
                    <a:pt x="409" y="895"/>
                    <a:pt x="409" y="895"/>
                  </a:cubicBezTo>
                  <a:cubicBezTo>
                    <a:pt x="388" y="865"/>
                    <a:pt x="388" y="865"/>
                    <a:pt x="388" y="865"/>
                  </a:cubicBezTo>
                  <a:cubicBezTo>
                    <a:pt x="382" y="860"/>
                    <a:pt x="380" y="854"/>
                    <a:pt x="374" y="849"/>
                  </a:cubicBezTo>
                  <a:cubicBezTo>
                    <a:pt x="345" y="819"/>
                    <a:pt x="304" y="803"/>
                    <a:pt x="261" y="803"/>
                  </a:cubicBezTo>
                  <a:cubicBezTo>
                    <a:pt x="199" y="803"/>
                    <a:pt x="135" y="833"/>
                    <a:pt x="86" y="881"/>
                  </a:cubicBezTo>
                  <a:cubicBezTo>
                    <a:pt x="43" y="924"/>
                    <a:pt x="16" y="978"/>
                    <a:pt x="8" y="1032"/>
                  </a:cubicBezTo>
                  <a:cubicBezTo>
                    <a:pt x="0" y="1089"/>
                    <a:pt x="16" y="1137"/>
                    <a:pt x="51" y="1172"/>
                  </a:cubicBezTo>
                  <a:cubicBezTo>
                    <a:pt x="75" y="1202"/>
                    <a:pt x="118" y="1218"/>
                    <a:pt x="162" y="1218"/>
                  </a:cubicBezTo>
                  <a:close/>
                  <a:moveTo>
                    <a:pt x="902" y="1215"/>
                  </a:moveTo>
                  <a:cubicBezTo>
                    <a:pt x="919" y="1215"/>
                    <a:pt x="940" y="1245"/>
                    <a:pt x="940" y="1285"/>
                  </a:cubicBezTo>
                  <a:cubicBezTo>
                    <a:pt x="940" y="1328"/>
                    <a:pt x="916" y="1355"/>
                    <a:pt x="902" y="1355"/>
                  </a:cubicBezTo>
                  <a:cubicBezTo>
                    <a:pt x="889" y="1355"/>
                    <a:pt x="865" y="1326"/>
                    <a:pt x="865" y="1285"/>
                  </a:cubicBezTo>
                  <a:cubicBezTo>
                    <a:pt x="865" y="1245"/>
                    <a:pt x="886" y="1215"/>
                    <a:pt x="902" y="1215"/>
                  </a:cubicBezTo>
                  <a:close/>
                  <a:moveTo>
                    <a:pt x="183" y="984"/>
                  </a:moveTo>
                  <a:cubicBezTo>
                    <a:pt x="202" y="965"/>
                    <a:pt x="223" y="954"/>
                    <a:pt x="242" y="954"/>
                  </a:cubicBezTo>
                  <a:cubicBezTo>
                    <a:pt x="248" y="954"/>
                    <a:pt x="256" y="954"/>
                    <a:pt x="261" y="959"/>
                  </a:cubicBezTo>
                  <a:cubicBezTo>
                    <a:pt x="272" y="970"/>
                    <a:pt x="269" y="1008"/>
                    <a:pt x="237" y="1037"/>
                  </a:cubicBezTo>
                  <a:cubicBezTo>
                    <a:pt x="218" y="1056"/>
                    <a:pt x="197" y="1067"/>
                    <a:pt x="178" y="1067"/>
                  </a:cubicBezTo>
                  <a:cubicBezTo>
                    <a:pt x="172" y="1067"/>
                    <a:pt x="164" y="1067"/>
                    <a:pt x="159" y="1062"/>
                  </a:cubicBezTo>
                  <a:cubicBezTo>
                    <a:pt x="148" y="1051"/>
                    <a:pt x="153" y="1013"/>
                    <a:pt x="183" y="9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46" name="Rectangle 45"/>
          <p:cNvSpPr/>
          <p:nvPr/>
        </p:nvSpPr>
        <p:spPr>
          <a:xfrm>
            <a:off x="685600" y="2622868"/>
            <a:ext cx="1345032" cy="261610"/>
          </a:xfrm>
          <a:prstGeom prst="rect">
            <a:avLst/>
          </a:prstGeom>
        </p:spPr>
        <p:txBody>
          <a:bodyPr wrap="square" lIns="0" rIns="0" anchor="ctr">
            <a:spAutoFit/>
          </a:bodyPr>
          <a:lstStyle/>
          <a:p>
            <a:pPr lvl="0" algn="r">
              <a:defRPr/>
            </a:pPr>
            <a:r>
              <a:rPr lang="en-NZ" sz="1100" b="1" dirty="0" smtClean="0">
                <a:solidFill>
                  <a:schemeClr val="tx1">
                    <a:lumMod val="65000"/>
                    <a:lumOff val="35000"/>
                  </a:schemeClr>
                </a:solidFill>
              </a:rPr>
              <a:t>“</a:t>
            </a:r>
            <a:r>
              <a:rPr lang="en-NZ" sz="1100" b="1" i="1" dirty="0" smtClean="0">
                <a:solidFill>
                  <a:schemeClr val="tx1">
                    <a:lumMod val="65000"/>
                    <a:lumOff val="35000"/>
                  </a:schemeClr>
                </a:solidFill>
              </a:rPr>
              <a:t>IT WAS CHEAP</a:t>
            </a:r>
            <a:r>
              <a:rPr lang="en-NZ" sz="1100" b="1" dirty="0" smtClean="0">
                <a:solidFill>
                  <a:schemeClr val="tx1">
                    <a:lumMod val="65000"/>
                    <a:lumOff val="35000"/>
                  </a:schemeClr>
                </a:solidFill>
              </a:rPr>
              <a:t>”</a:t>
            </a:r>
            <a:endParaRPr lang="en-NZ" sz="1100" b="1" i="1" dirty="0">
              <a:solidFill>
                <a:schemeClr val="tx1">
                  <a:lumMod val="65000"/>
                  <a:lumOff val="35000"/>
                </a:schemeClr>
              </a:solidFill>
            </a:endParaRPr>
          </a:p>
        </p:txBody>
      </p:sp>
      <p:sp>
        <p:nvSpPr>
          <p:cNvPr id="40" name="Oval 39">
            <a:extLst>
              <a:ext uri="{FF2B5EF4-FFF2-40B4-BE49-F238E27FC236}">
                <a16:creationId xmlns:a16="http://schemas.microsoft.com/office/drawing/2014/main" xmlns="" id="{DA24D5FA-8CE6-489A-9AD9-1304DC47BB23}"/>
              </a:ext>
            </a:extLst>
          </p:cNvPr>
          <p:cNvSpPr/>
          <p:nvPr/>
        </p:nvSpPr>
        <p:spPr>
          <a:xfrm>
            <a:off x="2092993" y="2007277"/>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41" name="Group 4">
            <a:extLst>
              <a:ext uri="{FF2B5EF4-FFF2-40B4-BE49-F238E27FC236}">
                <a16:creationId xmlns:a16="http://schemas.microsoft.com/office/drawing/2014/main" xmlns="" id="{BF391F30-15E9-4ADA-96BD-9E5B4F4EB5FF}"/>
              </a:ext>
            </a:extLst>
          </p:cNvPr>
          <p:cNvGrpSpPr>
            <a:grpSpLocks noChangeAspect="1"/>
          </p:cNvGrpSpPr>
          <p:nvPr/>
        </p:nvGrpSpPr>
        <p:grpSpPr bwMode="auto">
          <a:xfrm>
            <a:off x="2174819" y="2046844"/>
            <a:ext cx="288925" cy="337247"/>
            <a:chOff x="1864" y="80"/>
            <a:chExt cx="574" cy="670"/>
          </a:xfrm>
          <a:solidFill>
            <a:srgbClr val="1AADD0"/>
          </a:solidFill>
        </p:grpSpPr>
        <p:sp>
          <p:nvSpPr>
            <p:cNvPr id="47" name="Freeform 6">
              <a:extLst>
                <a:ext uri="{FF2B5EF4-FFF2-40B4-BE49-F238E27FC236}">
                  <a16:creationId xmlns:a16="http://schemas.microsoft.com/office/drawing/2014/main" xmlns="" id="{4A15A8F7-40F4-41AD-8D2E-23A9567CA893}"/>
                </a:ext>
              </a:extLst>
            </p:cNvPr>
            <p:cNvSpPr>
              <a:spLocks noEditPoints="1"/>
            </p:cNvSpPr>
            <p:nvPr/>
          </p:nvSpPr>
          <p:spPr bwMode="auto">
            <a:xfrm>
              <a:off x="1864" y="80"/>
              <a:ext cx="574" cy="670"/>
            </a:xfrm>
            <a:custGeom>
              <a:avLst/>
              <a:gdLst>
                <a:gd name="T0" fmla="*/ 1449 w 2870"/>
                <a:gd name="T1" fmla="*/ 1388 h 3351"/>
                <a:gd name="T2" fmla="*/ 1410 w 2870"/>
                <a:gd name="T3" fmla="*/ 1455 h 3351"/>
                <a:gd name="T4" fmla="*/ 1250 w 2870"/>
                <a:gd name="T5" fmla="*/ 1510 h 3351"/>
                <a:gd name="T6" fmla="*/ 1215 w 2870"/>
                <a:gd name="T7" fmla="*/ 1654 h 3351"/>
                <a:gd name="T8" fmla="*/ 1300 w 2870"/>
                <a:gd name="T9" fmla="*/ 1866 h 3351"/>
                <a:gd name="T10" fmla="*/ 1414 w 2870"/>
                <a:gd name="T11" fmla="*/ 1943 h 3351"/>
                <a:gd name="T12" fmla="*/ 1601 w 2870"/>
                <a:gd name="T13" fmla="*/ 1916 h 3351"/>
                <a:gd name="T14" fmla="*/ 1687 w 2870"/>
                <a:gd name="T15" fmla="*/ 2350 h 3351"/>
                <a:gd name="T16" fmla="*/ 1355 w 2870"/>
                <a:gd name="T17" fmla="*/ 2487 h 3351"/>
                <a:gd name="T18" fmla="*/ 1497 w 2870"/>
                <a:gd name="T19" fmla="*/ 2630 h 3351"/>
                <a:gd name="T20" fmla="*/ 1715 w 2870"/>
                <a:gd name="T21" fmla="*/ 2694 h 3351"/>
                <a:gd name="T22" fmla="*/ 1798 w 2870"/>
                <a:gd name="T23" fmla="*/ 2752 h 3351"/>
                <a:gd name="T24" fmla="*/ 1887 w 2870"/>
                <a:gd name="T25" fmla="*/ 2575 h 3351"/>
                <a:gd name="T26" fmla="*/ 2068 w 2870"/>
                <a:gd name="T27" fmla="*/ 2441 h 3351"/>
                <a:gd name="T28" fmla="*/ 2100 w 2870"/>
                <a:gd name="T29" fmla="*/ 2147 h 3351"/>
                <a:gd name="T30" fmla="*/ 1967 w 2870"/>
                <a:gd name="T31" fmla="*/ 1799 h 3351"/>
                <a:gd name="T32" fmla="*/ 1765 w 2870"/>
                <a:gd name="T33" fmla="*/ 1729 h 3351"/>
                <a:gd name="T34" fmla="*/ 1602 w 2870"/>
                <a:gd name="T35" fmla="*/ 1684 h 3351"/>
                <a:gd name="T36" fmla="*/ 1696 w 2870"/>
                <a:gd name="T37" fmla="*/ 1567 h 3351"/>
                <a:gd name="T38" fmla="*/ 1791 w 2870"/>
                <a:gd name="T39" fmla="*/ 1513 h 3351"/>
                <a:gd name="T40" fmla="*/ 1743 w 2870"/>
                <a:gd name="T41" fmla="*/ 1422 h 3351"/>
                <a:gd name="T42" fmla="*/ 1531 w 2870"/>
                <a:gd name="T43" fmla="*/ 1439 h 3351"/>
                <a:gd name="T44" fmla="*/ 1508 w 2870"/>
                <a:gd name="T45" fmla="*/ 1365 h 3351"/>
                <a:gd name="T46" fmla="*/ 1529 w 2870"/>
                <a:gd name="T47" fmla="*/ 997 h 3351"/>
                <a:gd name="T48" fmla="*/ 1297 w 2870"/>
                <a:gd name="T49" fmla="*/ 1015 h 3351"/>
                <a:gd name="T50" fmla="*/ 1268 w 2870"/>
                <a:gd name="T51" fmla="*/ 1080 h 3351"/>
                <a:gd name="T52" fmla="*/ 1470 w 2870"/>
                <a:gd name="T53" fmla="*/ 1087 h 3351"/>
                <a:gd name="T54" fmla="*/ 1611 w 2870"/>
                <a:gd name="T55" fmla="*/ 1014 h 3351"/>
                <a:gd name="T56" fmla="*/ 1702 w 2870"/>
                <a:gd name="T57" fmla="*/ 9 h 3351"/>
                <a:gd name="T58" fmla="*/ 1742 w 2870"/>
                <a:gd name="T59" fmla="*/ 52 h 3351"/>
                <a:gd name="T60" fmla="*/ 1849 w 2870"/>
                <a:gd name="T61" fmla="*/ 96 h 3351"/>
                <a:gd name="T62" fmla="*/ 1904 w 2870"/>
                <a:gd name="T63" fmla="*/ 260 h 3351"/>
                <a:gd name="T64" fmla="*/ 1775 w 2870"/>
                <a:gd name="T65" fmla="*/ 488 h 3351"/>
                <a:gd name="T66" fmla="*/ 1606 w 2870"/>
                <a:gd name="T67" fmla="*/ 956 h 3351"/>
                <a:gd name="T68" fmla="*/ 1628 w 2870"/>
                <a:gd name="T69" fmla="*/ 1030 h 3351"/>
                <a:gd name="T70" fmla="*/ 1836 w 2870"/>
                <a:gd name="T71" fmla="*/ 1168 h 3351"/>
                <a:gd name="T72" fmla="*/ 2192 w 2870"/>
                <a:gd name="T73" fmla="*/ 1376 h 3351"/>
                <a:gd name="T74" fmla="*/ 2374 w 2870"/>
                <a:gd name="T75" fmla="*/ 1634 h 3351"/>
                <a:gd name="T76" fmla="*/ 2543 w 2870"/>
                <a:gd name="T77" fmla="*/ 1804 h 3351"/>
                <a:gd name="T78" fmla="*/ 2768 w 2870"/>
                <a:gd name="T79" fmla="*/ 2078 h 3351"/>
                <a:gd name="T80" fmla="*/ 2870 w 2870"/>
                <a:gd name="T81" fmla="*/ 2476 h 3351"/>
                <a:gd name="T82" fmla="*/ 2701 w 2870"/>
                <a:gd name="T83" fmla="*/ 2860 h 3351"/>
                <a:gd name="T84" fmla="*/ 2390 w 2870"/>
                <a:gd name="T85" fmla="*/ 3115 h 3351"/>
                <a:gd name="T86" fmla="*/ 1892 w 2870"/>
                <a:gd name="T87" fmla="*/ 3309 h 3351"/>
                <a:gd name="T88" fmla="*/ 994 w 2870"/>
                <a:gd name="T89" fmla="*/ 3307 h 3351"/>
                <a:gd name="T90" fmla="*/ 400 w 2870"/>
                <a:gd name="T91" fmla="*/ 3073 h 3351"/>
                <a:gd name="T92" fmla="*/ 70 w 2870"/>
                <a:gd name="T93" fmla="*/ 2724 h 3351"/>
                <a:gd name="T94" fmla="*/ 26 w 2870"/>
                <a:gd name="T95" fmla="*/ 2297 h 3351"/>
                <a:gd name="T96" fmla="*/ 176 w 2870"/>
                <a:gd name="T97" fmla="*/ 1897 h 3351"/>
                <a:gd name="T98" fmla="*/ 387 w 2870"/>
                <a:gd name="T99" fmla="*/ 1589 h 3351"/>
                <a:gd name="T100" fmla="*/ 736 w 2870"/>
                <a:gd name="T101" fmla="*/ 1304 h 3351"/>
                <a:gd name="T102" fmla="*/ 1046 w 2870"/>
                <a:gd name="T103" fmla="*/ 1162 h 3351"/>
                <a:gd name="T104" fmla="*/ 1193 w 2870"/>
                <a:gd name="T105" fmla="*/ 1041 h 3351"/>
                <a:gd name="T106" fmla="*/ 1220 w 2870"/>
                <a:gd name="T107" fmla="*/ 894 h 3351"/>
                <a:gd name="T108" fmla="*/ 994 w 2870"/>
                <a:gd name="T109" fmla="*/ 462 h 3351"/>
                <a:gd name="T110" fmla="*/ 932 w 2870"/>
                <a:gd name="T111" fmla="*/ 155 h 3351"/>
                <a:gd name="T112" fmla="*/ 1124 w 2870"/>
                <a:gd name="T113" fmla="*/ 135 h 3351"/>
                <a:gd name="T114" fmla="*/ 1223 w 2870"/>
                <a:gd name="T115" fmla="*/ 99 h 3351"/>
                <a:gd name="T116" fmla="*/ 1238 w 2870"/>
                <a:gd name="T117" fmla="*/ 40 h 3351"/>
                <a:gd name="T118" fmla="*/ 1404 w 2870"/>
                <a:gd name="T119" fmla="*/ 9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0" h="3351">
                  <a:moveTo>
                    <a:pt x="1474" y="1356"/>
                  </a:moveTo>
                  <a:lnTo>
                    <a:pt x="1462" y="1358"/>
                  </a:lnTo>
                  <a:lnTo>
                    <a:pt x="1454" y="1361"/>
                  </a:lnTo>
                  <a:lnTo>
                    <a:pt x="1450" y="1365"/>
                  </a:lnTo>
                  <a:lnTo>
                    <a:pt x="1448" y="1372"/>
                  </a:lnTo>
                  <a:lnTo>
                    <a:pt x="1448" y="1379"/>
                  </a:lnTo>
                  <a:lnTo>
                    <a:pt x="1449" y="1388"/>
                  </a:lnTo>
                  <a:lnTo>
                    <a:pt x="1452" y="1397"/>
                  </a:lnTo>
                  <a:lnTo>
                    <a:pt x="1455" y="1408"/>
                  </a:lnTo>
                  <a:lnTo>
                    <a:pt x="1457" y="1420"/>
                  </a:lnTo>
                  <a:lnTo>
                    <a:pt x="1458" y="1431"/>
                  </a:lnTo>
                  <a:lnTo>
                    <a:pt x="1458" y="1443"/>
                  </a:lnTo>
                  <a:lnTo>
                    <a:pt x="1434" y="1450"/>
                  </a:lnTo>
                  <a:lnTo>
                    <a:pt x="1410" y="1455"/>
                  </a:lnTo>
                  <a:lnTo>
                    <a:pt x="1384" y="1461"/>
                  </a:lnTo>
                  <a:lnTo>
                    <a:pt x="1359" y="1467"/>
                  </a:lnTo>
                  <a:lnTo>
                    <a:pt x="1334" y="1473"/>
                  </a:lnTo>
                  <a:lnTo>
                    <a:pt x="1311" y="1481"/>
                  </a:lnTo>
                  <a:lnTo>
                    <a:pt x="1289" y="1489"/>
                  </a:lnTo>
                  <a:lnTo>
                    <a:pt x="1268" y="1499"/>
                  </a:lnTo>
                  <a:lnTo>
                    <a:pt x="1250" y="1510"/>
                  </a:lnTo>
                  <a:lnTo>
                    <a:pt x="1234" y="1524"/>
                  </a:lnTo>
                  <a:lnTo>
                    <a:pt x="1221" y="1541"/>
                  </a:lnTo>
                  <a:lnTo>
                    <a:pt x="1212" y="1562"/>
                  </a:lnTo>
                  <a:lnTo>
                    <a:pt x="1206" y="1585"/>
                  </a:lnTo>
                  <a:lnTo>
                    <a:pt x="1205" y="1605"/>
                  </a:lnTo>
                  <a:lnTo>
                    <a:pt x="1209" y="1629"/>
                  </a:lnTo>
                  <a:lnTo>
                    <a:pt x="1215" y="1654"/>
                  </a:lnTo>
                  <a:lnTo>
                    <a:pt x="1223" y="1682"/>
                  </a:lnTo>
                  <a:lnTo>
                    <a:pt x="1232" y="1710"/>
                  </a:lnTo>
                  <a:lnTo>
                    <a:pt x="1243" y="1738"/>
                  </a:lnTo>
                  <a:lnTo>
                    <a:pt x="1253" y="1766"/>
                  </a:lnTo>
                  <a:lnTo>
                    <a:pt x="1269" y="1805"/>
                  </a:lnTo>
                  <a:lnTo>
                    <a:pt x="1286" y="1839"/>
                  </a:lnTo>
                  <a:lnTo>
                    <a:pt x="1300" y="1866"/>
                  </a:lnTo>
                  <a:lnTo>
                    <a:pt x="1315" y="1890"/>
                  </a:lnTo>
                  <a:lnTo>
                    <a:pt x="1330" y="1907"/>
                  </a:lnTo>
                  <a:lnTo>
                    <a:pt x="1346" y="1921"/>
                  </a:lnTo>
                  <a:lnTo>
                    <a:pt x="1361" y="1931"/>
                  </a:lnTo>
                  <a:lnTo>
                    <a:pt x="1377" y="1937"/>
                  </a:lnTo>
                  <a:lnTo>
                    <a:pt x="1394" y="1942"/>
                  </a:lnTo>
                  <a:lnTo>
                    <a:pt x="1414" y="1943"/>
                  </a:lnTo>
                  <a:lnTo>
                    <a:pt x="1434" y="1942"/>
                  </a:lnTo>
                  <a:lnTo>
                    <a:pt x="1456" y="1938"/>
                  </a:lnTo>
                  <a:lnTo>
                    <a:pt x="1480" y="1935"/>
                  </a:lnTo>
                  <a:lnTo>
                    <a:pt x="1506" y="1930"/>
                  </a:lnTo>
                  <a:lnTo>
                    <a:pt x="1535" y="1925"/>
                  </a:lnTo>
                  <a:lnTo>
                    <a:pt x="1566" y="1920"/>
                  </a:lnTo>
                  <a:lnTo>
                    <a:pt x="1601" y="1916"/>
                  </a:lnTo>
                  <a:lnTo>
                    <a:pt x="1616" y="1975"/>
                  </a:lnTo>
                  <a:lnTo>
                    <a:pt x="1631" y="2034"/>
                  </a:lnTo>
                  <a:lnTo>
                    <a:pt x="1645" y="2094"/>
                  </a:lnTo>
                  <a:lnTo>
                    <a:pt x="1658" y="2155"/>
                  </a:lnTo>
                  <a:lnTo>
                    <a:pt x="1671" y="2218"/>
                  </a:lnTo>
                  <a:lnTo>
                    <a:pt x="1681" y="2283"/>
                  </a:lnTo>
                  <a:lnTo>
                    <a:pt x="1687" y="2350"/>
                  </a:lnTo>
                  <a:lnTo>
                    <a:pt x="1613" y="2363"/>
                  </a:lnTo>
                  <a:lnTo>
                    <a:pt x="1535" y="2374"/>
                  </a:lnTo>
                  <a:lnTo>
                    <a:pt x="1453" y="2381"/>
                  </a:lnTo>
                  <a:lnTo>
                    <a:pt x="1368" y="2385"/>
                  </a:lnTo>
                  <a:lnTo>
                    <a:pt x="1362" y="2417"/>
                  </a:lnTo>
                  <a:lnTo>
                    <a:pt x="1358" y="2451"/>
                  </a:lnTo>
                  <a:lnTo>
                    <a:pt x="1355" y="2487"/>
                  </a:lnTo>
                  <a:lnTo>
                    <a:pt x="1353" y="2523"/>
                  </a:lnTo>
                  <a:lnTo>
                    <a:pt x="1351" y="2559"/>
                  </a:lnTo>
                  <a:lnTo>
                    <a:pt x="1347" y="2593"/>
                  </a:lnTo>
                  <a:lnTo>
                    <a:pt x="1341" y="2626"/>
                  </a:lnTo>
                  <a:lnTo>
                    <a:pt x="1390" y="2630"/>
                  </a:lnTo>
                  <a:lnTo>
                    <a:pt x="1443" y="2631"/>
                  </a:lnTo>
                  <a:lnTo>
                    <a:pt x="1497" y="2630"/>
                  </a:lnTo>
                  <a:lnTo>
                    <a:pt x="1552" y="2627"/>
                  </a:lnTo>
                  <a:lnTo>
                    <a:pt x="1606" y="2623"/>
                  </a:lnTo>
                  <a:lnTo>
                    <a:pt x="1659" y="2620"/>
                  </a:lnTo>
                  <a:lnTo>
                    <a:pt x="1711" y="2618"/>
                  </a:lnTo>
                  <a:lnTo>
                    <a:pt x="1712" y="2646"/>
                  </a:lnTo>
                  <a:lnTo>
                    <a:pt x="1714" y="2671"/>
                  </a:lnTo>
                  <a:lnTo>
                    <a:pt x="1715" y="2694"/>
                  </a:lnTo>
                  <a:lnTo>
                    <a:pt x="1716" y="2717"/>
                  </a:lnTo>
                  <a:lnTo>
                    <a:pt x="1715" y="2742"/>
                  </a:lnTo>
                  <a:lnTo>
                    <a:pt x="1711" y="2767"/>
                  </a:lnTo>
                  <a:lnTo>
                    <a:pt x="1735" y="2766"/>
                  </a:lnTo>
                  <a:lnTo>
                    <a:pt x="1756" y="2761"/>
                  </a:lnTo>
                  <a:lnTo>
                    <a:pt x="1776" y="2756"/>
                  </a:lnTo>
                  <a:lnTo>
                    <a:pt x="1798" y="2752"/>
                  </a:lnTo>
                  <a:lnTo>
                    <a:pt x="1800" y="2721"/>
                  </a:lnTo>
                  <a:lnTo>
                    <a:pt x="1803" y="2691"/>
                  </a:lnTo>
                  <a:lnTo>
                    <a:pt x="1806" y="2660"/>
                  </a:lnTo>
                  <a:lnTo>
                    <a:pt x="1807" y="2628"/>
                  </a:lnTo>
                  <a:lnTo>
                    <a:pt x="1806" y="2594"/>
                  </a:lnTo>
                  <a:lnTo>
                    <a:pt x="1848" y="2585"/>
                  </a:lnTo>
                  <a:lnTo>
                    <a:pt x="1887" y="2575"/>
                  </a:lnTo>
                  <a:lnTo>
                    <a:pt x="1922" y="2564"/>
                  </a:lnTo>
                  <a:lnTo>
                    <a:pt x="1955" y="2550"/>
                  </a:lnTo>
                  <a:lnTo>
                    <a:pt x="1984" y="2534"/>
                  </a:lnTo>
                  <a:lnTo>
                    <a:pt x="2010" y="2514"/>
                  </a:lnTo>
                  <a:lnTo>
                    <a:pt x="2032" y="2493"/>
                  </a:lnTo>
                  <a:lnTo>
                    <a:pt x="2051" y="2469"/>
                  </a:lnTo>
                  <a:lnTo>
                    <a:pt x="2068" y="2441"/>
                  </a:lnTo>
                  <a:lnTo>
                    <a:pt x="2082" y="2411"/>
                  </a:lnTo>
                  <a:lnTo>
                    <a:pt x="2092" y="2376"/>
                  </a:lnTo>
                  <a:lnTo>
                    <a:pt x="2099" y="2338"/>
                  </a:lnTo>
                  <a:lnTo>
                    <a:pt x="2104" y="2296"/>
                  </a:lnTo>
                  <a:lnTo>
                    <a:pt x="2106" y="2250"/>
                  </a:lnTo>
                  <a:lnTo>
                    <a:pt x="2105" y="2199"/>
                  </a:lnTo>
                  <a:lnTo>
                    <a:pt x="2100" y="2147"/>
                  </a:lnTo>
                  <a:lnTo>
                    <a:pt x="2091" y="2092"/>
                  </a:lnTo>
                  <a:lnTo>
                    <a:pt x="2078" y="2038"/>
                  </a:lnTo>
                  <a:lnTo>
                    <a:pt x="2061" y="1984"/>
                  </a:lnTo>
                  <a:lnTo>
                    <a:pt x="2040" y="1932"/>
                  </a:lnTo>
                  <a:lnTo>
                    <a:pt x="2017" y="1884"/>
                  </a:lnTo>
                  <a:lnTo>
                    <a:pt x="1993" y="1839"/>
                  </a:lnTo>
                  <a:lnTo>
                    <a:pt x="1967" y="1799"/>
                  </a:lnTo>
                  <a:lnTo>
                    <a:pt x="1941" y="1764"/>
                  </a:lnTo>
                  <a:lnTo>
                    <a:pt x="1906" y="1750"/>
                  </a:lnTo>
                  <a:lnTo>
                    <a:pt x="1874" y="1739"/>
                  </a:lnTo>
                  <a:lnTo>
                    <a:pt x="1844" y="1733"/>
                  </a:lnTo>
                  <a:lnTo>
                    <a:pt x="1817" y="1729"/>
                  </a:lnTo>
                  <a:lnTo>
                    <a:pt x="1790" y="1728"/>
                  </a:lnTo>
                  <a:lnTo>
                    <a:pt x="1765" y="1729"/>
                  </a:lnTo>
                  <a:lnTo>
                    <a:pt x="1741" y="1730"/>
                  </a:lnTo>
                  <a:lnTo>
                    <a:pt x="1717" y="1732"/>
                  </a:lnTo>
                  <a:lnTo>
                    <a:pt x="1693" y="1734"/>
                  </a:lnTo>
                  <a:lnTo>
                    <a:pt x="1669" y="1736"/>
                  </a:lnTo>
                  <a:lnTo>
                    <a:pt x="1643" y="1736"/>
                  </a:lnTo>
                  <a:lnTo>
                    <a:pt x="1617" y="1734"/>
                  </a:lnTo>
                  <a:lnTo>
                    <a:pt x="1602" y="1684"/>
                  </a:lnTo>
                  <a:lnTo>
                    <a:pt x="1588" y="1631"/>
                  </a:lnTo>
                  <a:lnTo>
                    <a:pt x="1577" y="1577"/>
                  </a:lnTo>
                  <a:lnTo>
                    <a:pt x="1607" y="1574"/>
                  </a:lnTo>
                  <a:lnTo>
                    <a:pt x="1631" y="1572"/>
                  </a:lnTo>
                  <a:lnTo>
                    <a:pt x="1654" y="1570"/>
                  </a:lnTo>
                  <a:lnTo>
                    <a:pt x="1675" y="1568"/>
                  </a:lnTo>
                  <a:lnTo>
                    <a:pt x="1696" y="1567"/>
                  </a:lnTo>
                  <a:lnTo>
                    <a:pt x="1717" y="1565"/>
                  </a:lnTo>
                  <a:lnTo>
                    <a:pt x="1742" y="1562"/>
                  </a:lnTo>
                  <a:lnTo>
                    <a:pt x="1768" y="1559"/>
                  </a:lnTo>
                  <a:lnTo>
                    <a:pt x="1800" y="1556"/>
                  </a:lnTo>
                  <a:lnTo>
                    <a:pt x="1797" y="1543"/>
                  </a:lnTo>
                  <a:lnTo>
                    <a:pt x="1793" y="1529"/>
                  </a:lnTo>
                  <a:lnTo>
                    <a:pt x="1791" y="1513"/>
                  </a:lnTo>
                  <a:lnTo>
                    <a:pt x="1788" y="1497"/>
                  </a:lnTo>
                  <a:lnTo>
                    <a:pt x="1784" y="1481"/>
                  </a:lnTo>
                  <a:lnTo>
                    <a:pt x="1779" y="1465"/>
                  </a:lnTo>
                  <a:lnTo>
                    <a:pt x="1773" y="1451"/>
                  </a:lnTo>
                  <a:lnTo>
                    <a:pt x="1765" y="1438"/>
                  </a:lnTo>
                  <a:lnTo>
                    <a:pt x="1755" y="1429"/>
                  </a:lnTo>
                  <a:lnTo>
                    <a:pt x="1743" y="1422"/>
                  </a:lnTo>
                  <a:lnTo>
                    <a:pt x="1726" y="1420"/>
                  </a:lnTo>
                  <a:lnTo>
                    <a:pt x="1696" y="1421"/>
                  </a:lnTo>
                  <a:lnTo>
                    <a:pt x="1667" y="1424"/>
                  </a:lnTo>
                  <a:lnTo>
                    <a:pt x="1636" y="1428"/>
                  </a:lnTo>
                  <a:lnTo>
                    <a:pt x="1605" y="1433"/>
                  </a:lnTo>
                  <a:lnTo>
                    <a:pt x="1570" y="1437"/>
                  </a:lnTo>
                  <a:lnTo>
                    <a:pt x="1531" y="1439"/>
                  </a:lnTo>
                  <a:lnTo>
                    <a:pt x="1528" y="1430"/>
                  </a:lnTo>
                  <a:lnTo>
                    <a:pt x="1525" y="1419"/>
                  </a:lnTo>
                  <a:lnTo>
                    <a:pt x="1523" y="1407"/>
                  </a:lnTo>
                  <a:lnTo>
                    <a:pt x="1520" y="1395"/>
                  </a:lnTo>
                  <a:lnTo>
                    <a:pt x="1517" y="1384"/>
                  </a:lnTo>
                  <a:lnTo>
                    <a:pt x="1513" y="1373"/>
                  </a:lnTo>
                  <a:lnTo>
                    <a:pt x="1508" y="1365"/>
                  </a:lnTo>
                  <a:lnTo>
                    <a:pt x="1500" y="1359"/>
                  </a:lnTo>
                  <a:lnTo>
                    <a:pt x="1490" y="1357"/>
                  </a:lnTo>
                  <a:lnTo>
                    <a:pt x="1474" y="1356"/>
                  </a:lnTo>
                  <a:close/>
                  <a:moveTo>
                    <a:pt x="1617" y="978"/>
                  </a:moveTo>
                  <a:lnTo>
                    <a:pt x="1587" y="980"/>
                  </a:lnTo>
                  <a:lnTo>
                    <a:pt x="1558" y="987"/>
                  </a:lnTo>
                  <a:lnTo>
                    <a:pt x="1529" y="997"/>
                  </a:lnTo>
                  <a:lnTo>
                    <a:pt x="1499" y="1008"/>
                  </a:lnTo>
                  <a:lnTo>
                    <a:pt x="1467" y="1018"/>
                  </a:lnTo>
                  <a:lnTo>
                    <a:pt x="1435" y="1025"/>
                  </a:lnTo>
                  <a:lnTo>
                    <a:pt x="1398" y="1028"/>
                  </a:lnTo>
                  <a:lnTo>
                    <a:pt x="1364" y="1026"/>
                  </a:lnTo>
                  <a:lnTo>
                    <a:pt x="1329" y="1022"/>
                  </a:lnTo>
                  <a:lnTo>
                    <a:pt x="1297" y="1015"/>
                  </a:lnTo>
                  <a:lnTo>
                    <a:pt x="1266" y="1009"/>
                  </a:lnTo>
                  <a:lnTo>
                    <a:pt x="1236" y="1004"/>
                  </a:lnTo>
                  <a:lnTo>
                    <a:pt x="1206" y="1001"/>
                  </a:lnTo>
                  <a:lnTo>
                    <a:pt x="1206" y="1056"/>
                  </a:lnTo>
                  <a:lnTo>
                    <a:pt x="1224" y="1066"/>
                  </a:lnTo>
                  <a:lnTo>
                    <a:pt x="1245" y="1073"/>
                  </a:lnTo>
                  <a:lnTo>
                    <a:pt x="1268" y="1080"/>
                  </a:lnTo>
                  <a:lnTo>
                    <a:pt x="1295" y="1086"/>
                  </a:lnTo>
                  <a:lnTo>
                    <a:pt x="1322" y="1090"/>
                  </a:lnTo>
                  <a:lnTo>
                    <a:pt x="1351" y="1093"/>
                  </a:lnTo>
                  <a:lnTo>
                    <a:pt x="1381" y="1093"/>
                  </a:lnTo>
                  <a:lnTo>
                    <a:pt x="1411" y="1093"/>
                  </a:lnTo>
                  <a:lnTo>
                    <a:pt x="1440" y="1091"/>
                  </a:lnTo>
                  <a:lnTo>
                    <a:pt x="1470" y="1087"/>
                  </a:lnTo>
                  <a:lnTo>
                    <a:pt x="1497" y="1081"/>
                  </a:lnTo>
                  <a:lnTo>
                    <a:pt x="1523" y="1075"/>
                  </a:lnTo>
                  <a:lnTo>
                    <a:pt x="1547" y="1066"/>
                  </a:lnTo>
                  <a:lnTo>
                    <a:pt x="1568" y="1056"/>
                  </a:lnTo>
                  <a:lnTo>
                    <a:pt x="1586" y="1044"/>
                  </a:lnTo>
                  <a:lnTo>
                    <a:pt x="1601" y="1031"/>
                  </a:lnTo>
                  <a:lnTo>
                    <a:pt x="1611" y="1014"/>
                  </a:lnTo>
                  <a:lnTo>
                    <a:pt x="1616" y="997"/>
                  </a:lnTo>
                  <a:lnTo>
                    <a:pt x="1617" y="978"/>
                  </a:lnTo>
                  <a:close/>
                  <a:moveTo>
                    <a:pt x="1451" y="0"/>
                  </a:moveTo>
                  <a:lnTo>
                    <a:pt x="1687" y="0"/>
                  </a:lnTo>
                  <a:lnTo>
                    <a:pt x="1690" y="5"/>
                  </a:lnTo>
                  <a:lnTo>
                    <a:pt x="1695" y="8"/>
                  </a:lnTo>
                  <a:lnTo>
                    <a:pt x="1702" y="9"/>
                  </a:lnTo>
                  <a:lnTo>
                    <a:pt x="1710" y="9"/>
                  </a:lnTo>
                  <a:lnTo>
                    <a:pt x="1718" y="8"/>
                  </a:lnTo>
                  <a:lnTo>
                    <a:pt x="1725" y="9"/>
                  </a:lnTo>
                  <a:lnTo>
                    <a:pt x="1732" y="11"/>
                  </a:lnTo>
                  <a:lnTo>
                    <a:pt x="1735" y="16"/>
                  </a:lnTo>
                  <a:lnTo>
                    <a:pt x="1741" y="33"/>
                  </a:lnTo>
                  <a:lnTo>
                    <a:pt x="1742" y="52"/>
                  </a:lnTo>
                  <a:lnTo>
                    <a:pt x="1740" y="71"/>
                  </a:lnTo>
                  <a:lnTo>
                    <a:pt x="1737" y="90"/>
                  </a:lnTo>
                  <a:lnTo>
                    <a:pt x="1735" y="111"/>
                  </a:lnTo>
                  <a:lnTo>
                    <a:pt x="1762" y="106"/>
                  </a:lnTo>
                  <a:lnTo>
                    <a:pt x="1791" y="101"/>
                  </a:lnTo>
                  <a:lnTo>
                    <a:pt x="1820" y="97"/>
                  </a:lnTo>
                  <a:lnTo>
                    <a:pt x="1849" y="96"/>
                  </a:lnTo>
                  <a:lnTo>
                    <a:pt x="1878" y="97"/>
                  </a:lnTo>
                  <a:lnTo>
                    <a:pt x="1905" y="103"/>
                  </a:lnTo>
                  <a:lnTo>
                    <a:pt x="1932" y="111"/>
                  </a:lnTo>
                  <a:lnTo>
                    <a:pt x="1931" y="150"/>
                  </a:lnTo>
                  <a:lnTo>
                    <a:pt x="1926" y="188"/>
                  </a:lnTo>
                  <a:lnTo>
                    <a:pt x="1916" y="225"/>
                  </a:lnTo>
                  <a:lnTo>
                    <a:pt x="1904" y="260"/>
                  </a:lnTo>
                  <a:lnTo>
                    <a:pt x="1889" y="294"/>
                  </a:lnTo>
                  <a:lnTo>
                    <a:pt x="1872" y="328"/>
                  </a:lnTo>
                  <a:lnTo>
                    <a:pt x="1852" y="360"/>
                  </a:lnTo>
                  <a:lnTo>
                    <a:pt x="1833" y="393"/>
                  </a:lnTo>
                  <a:lnTo>
                    <a:pt x="1814" y="425"/>
                  </a:lnTo>
                  <a:lnTo>
                    <a:pt x="1793" y="457"/>
                  </a:lnTo>
                  <a:lnTo>
                    <a:pt x="1775" y="488"/>
                  </a:lnTo>
                  <a:lnTo>
                    <a:pt x="1758" y="520"/>
                  </a:lnTo>
                  <a:lnTo>
                    <a:pt x="1720" y="602"/>
                  </a:lnTo>
                  <a:lnTo>
                    <a:pt x="1686" y="686"/>
                  </a:lnTo>
                  <a:lnTo>
                    <a:pt x="1653" y="773"/>
                  </a:lnTo>
                  <a:lnTo>
                    <a:pt x="1623" y="861"/>
                  </a:lnTo>
                  <a:lnTo>
                    <a:pt x="1592" y="955"/>
                  </a:lnTo>
                  <a:lnTo>
                    <a:pt x="1606" y="956"/>
                  </a:lnTo>
                  <a:lnTo>
                    <a:pt x="1616" y="961"/>
                  </a:lnTo>
                  <a:lnTo>
                    <a:pt x="1624" y="969"/>
                  </a:lnTo>
                  <a:lnTo>
                    <a:pt x="1629" y="979"/>
                  </a:lnTo>
                  <a:lnTo>
                    <a:pt x="1632" y="991"/>
                  </a:lnTo>
                  <a:lnTo>
                    <a:pt x="1633" y="1004"/>
                  </a:lnTo>
                  <a:lnTo>
                    <a:pt x="1632" y="1017"/>
                  </a:lnTo>
                  <a:lnTo>
                    <a:pt x="1628" y="1030"/>
                  </a:lnTo>
                  <a:lnTo>
                    <a:pt x="1623" y="1041"/>
                  </a:lnTo>
                  <a:lnTo>
                    <a:pt x="1617" y="1050"/>
                  </a:lnTo>
                  <a:lnTo>
                    <a:pt x="1609" y="1056"/>
                  </a:lnTo>
                  <a:lnTo>
                    <a:pt x="1665" y="1087"/>
                  </a:lnTo>
                  <a:lnTo>
                    <a:pt x="1721" y="1115"/>
                  </a:lnTo>
                  <a:lnTo>
                    <a:pt x="1779" y="1141"/>
                  </a:lnTo>
                  <a:lnTo>
                    <a:pt x="1836" y="1168"/>
                  </a:lnTo>
                  <a:lnTo>
                    <a:pt x="1894" y="1194"/>
                  </a:lnTo>
                  <a:lnTo>
                    <a:pt x="1950" y="1221"/>
                  </a:lnTo>
                  <a:lnTo>
                    <a:pt x="2006" y="1249"/>
                  </a:lnTo>
                  <a:lnTo>
                    <a:pt x="2060" y="1278"/>
                  </a:lnTo>
                  <a:lnTo>
                    <a:pt x="2111" y="1312"/>
                  </a:lnTo>
                  <a:lnTo>
                    <a:pt x="2160" y="1349"/>
                  </a:lnTo>
                  <a:lnTo>
                    <a:pt x="2192" y="1376"/>
                  </a:lnTo>
                  <a:lnTo>
                    <a:pt x="2220" y="1407"/>
                  </a:lnTo>
                  <a:lnTo>
                    <a:pt x="2247" y="1442"/>
                  </a:lnTo>
                  <a:lnTo>
                    <a:pt x="2274" y="1478"/>
                  </a:lnTo>
                  <a:lnTo>
                    <a:pt x="2299" y="1516"/>
                  </a:lnTo>
                  <a:lnTo>
                    <a:pt x="2324" y="1556"/>
                  </a:lnTo>
                  <a:lnTo>
                    <a:pt x="2349" y="1595"/>
                  </a:lnTo>
                  <a:lnTo>
                    <a:pt x="2374" y="1634"/>
                  </a:lnTo>
                  <a:lnTo>
                    <a:pt x="2401" y="1672"/>
                  </a:lnTo>
                  <a:lnTo>
                    <a:pt x="2429" y="1708"/>
                  </a:lnTo>
                  <a:lnTo>
                    <a:pt x="2460" y="1743"/>
                  </a:lnTo>
                  <a:lnTo>
                    <a:pt x="2479" y="1760"/>
                  </a:lnTo>
                  <a:lnTo>
                    <a:pt x="2500" y="1775"/>
                  </a:lnTo>
                  <a:lnTo>
                    <a:pt x="2522" y="1789"/>
                  </a:lnTo>
                  <a:lnTo>
                    <a:pt x="2543" y="1804"/>
                  </a:lnTo>
                  <a:lnTo>
                    <a:pt x="2562" y="1822"/>
                  </a:lnTo>
                  <a:lnTo>
                    <a:pt x="2603" y="1861"/>
                  </a:lnTo>
                  <a:lnTo>
                    <a:pt x="2640" y="1902"/>
                  </a:lnTo>
                  <a:lnTo>
                    <a:pt x="2677" y="1944"/>
                  </a:lnTo>
                  <a:lnTo>
                    <a:pt x="2710" y="1986"/>
                  </a:lnTo>
                  <a:lnTo>
                    <a:pt x="2740" y="2031"/>
                  </a:lnTo>
                  <a:lnTo>
                    <a:pt x="2768" y="2078"/>
                  </a:lnTo>
                  <a:lnTo>
                    <a:pt x="2794" y="2126"/>
                  </a:lnTo>
                  <a:lnTo>
                    <a:pt x="2815" y="2177"/>
                  </a:lnTo>
                  <a:lnTo>
                    <a:pt x="2834" y="2231"/>
                  </a:lnTo>
                  <a:lnTo>
                    <a:pt x="2850" y="2288"/>
                  </a:lnTo>
                  <a:lnTo>
                    <a:pt x="2862" y="2349"/>
                  </a:lnTo>
                  <a:lnTo>
                    <a:pt x="2870" y="2413"/>
                  </a:lnTo>
                  <a:lnTo>
                    <a:pt x="2870" y="2476"/>
                  </a:lnTo>
                  <a:lnTo>
                    <a:pt x="2856" y="2542"/>
                  </a:lnTo>
                  <a:lnTo>
                    <a:pt x="2839" y="2604"/>
                  </a:lnTo>
                  <a:lnTo>
                    <a:pt x="2817" y="2662"/>
                  </a:lnTo>
                  <a:lnTo>
                    <a:pt x="2793" y="2715"/>
                  </a:lnTo>
                  <a:lnTo>
                    <a:pt x="2765" y="2767"/>
                  </a:lnTo>
                  <a:lnTo>
                    <a:pt x="2735" y="2815"/>
                  </a:lnTo>
                  <a:lnTo>
                    <a:pt x="2701" y="2860"/>
                  </a:lnTo>
                  <a:lnTo>
                    <a:pt x="2665" y="2902"/>
                  </a:lnTo>
                  <a:lnTo>
                    <a:pt x="2625" y="2942"/>
                  </a:lnTo>
                  <a:lnTo>
                    <a:pt x="2584" y="2980"/>
                  </a:lnTo>
                  <a:lnTo>
                    <a:pt x="2539" y="3016"/>
                  </a:lnTo>
                  <a:lnTo>
                    <a:pt x="2491" y="3050"/>
                  </a:lnTo>
                  <a:lnTo>
                    <a:pt x="2441" y="3084"/>
                  </a:lnTo>
                  <a:lnTo>
                    <a:pt x="2390" y="3115"/>
                  </a:lnTo>
                  <a:lnTo>
                    <a:pt x="2335" y="3147"/>
                  </a:lnTo>
                  <a:lnTo>
                    <a:pt x="2279" y="3177"/>
                  </a:lnTo>
                  <a:lnTo>
                    <a:pt x="2206" y="3213"/>
                  </a:lnTo>
                  <a:lnTo>
                    <a:pt x="2131" y="3243"/>
                  </a:lnTo>
                  <a:lnTo>
                    <a:pt x="2052" y="3269"/>
                  </a:lnTo>
                  <a:lnTo>
                    <a:pt x="1973" y="3291"/>
                  </a:lnTo>
                  <a:lnTo>
                    <a:pt x="1892" y="3309"/>
                  </a:lnTo>
                  <a:lnTo>
                    <a:pt x="1810" y="3326"/>
                  </a:lnTo>
                  <a:lnTo>
                    <a:pt x="1725" y="3339"/>
                  </a:lnTo>
                  <a:lnTo>
                    <a:pt x="1640" y="3351"/>
                  </a:lnTo>
                  <a:lnTo>
                    <a:pt x="1301" y="3351"/>
                  </a:lnTo>
                  <a:lnTo>
                    <a:pt x="1195" y="3341"/>
                  </a:lnTo>
                  <a:lnTo>
                    <a:pt x="1094" y="3326"/>
                  </a:lnTo>
                  <a:lnTo>
                    <a:pt x="994" y="3307"/>
                  </a:lnTo>
                  <a:lnTo>
                    <a:pt x="899" y="3286"/>
                  </a:lnTo>
                  <a:lnTo>
                    <a:pt x="806" y="3260"/>
                  </a:lnTo>
                  <a:lnTo>
                    <a:pt x="718" y="3229"/>
                  </a:lnTo>
                  <a:lnTo>
                    <a:pt x="633" y="3196"/>
                  </a:lnTo>
                  <a:lnTo>
                    <a:pt x="551" y="3159"/>
                  </a:lnTo>
                  <a:lnTo>
                    <a:pt x="473" y="3117"/>
                  </a:lnTo>
                  <a:lnTo>
                    <a:pt x="400" y="3073"/>
                  </a:lnTo>
                  <a:lnTo>
                    <a:pt x="331" y="3025"/>
                  </a:lnTo>
                  <a:lnTo>
                    <a:pt x="266" y="2973"/>
                  </a:lnTo>
                  <a:lnTo>
                    <a:pt x="205" y="2917"/>
                  </a:lnTo>
                  <a:lnTo>
                    <a:pt x="165" y="2875"/>
                  </a:lnTo>
                  <a:lnTo>
                    <a:pt x="129" y="2828"/>
                  </a:lnTo>
                  <a:lnTo>
                    <a:pt x="97" y="2778"/>
                  </a:lnTo>
                  <a:lnTo>
                    <a:pt x="70" y="2724"/>
                  </a:lnTo>
                  <a:lnTo>
                    <a:pt x="46" y="2668"/>
                  </a:lnTo>
                  <a:lnTo>
                    <a:pt x="26" y="2608"/>
                  </a:lnTo>
                  <a:lnTo>
                    <a:pt x="11" y="2544"/>
                  </a:lnTo>
                  <a:lnTo>
                    <a:pt x="0" y="2476"/>
                  </a:lnTo>
                  <a:lnTo>
                    <a:pt x="0" y="2405"/>
                  </a:lnTo>
                  <a:lnTo>
                    <a:pt x="11" y="2353"/>
                  </a:lnTo>
                  <a:lnTo>
                    <a:pt x="26" y="2297"/>
                  </a:lnTo>
                  <a:lnTo>
                    <a:pt x="43" y="2239"/>
                  </a:lnTo>
                  <a:lnTo>
                    <a:pt x="62" y="2180"/>
                  </a:lnTo>
                  <a:lnTo>
                    <a:pt x="82" y="2121"/>
                  </a:lnTo>
                  <a:lnTo>
                    <a:pt x="105" y="2062"/>
                  </a:lnTo>
                  <a:lnTo>
                    <a:pt x="128" y="2005"/>
                  </a:lnTo>
                  <a:lnTo>
                    <a:pt x="151" y="1949"/>
                  </a:lnTo>
                  <a:lnTo>
                    <a:pt x="176" y="1897"/>
                  </a:lnTo>
                  <a:lnTo>
                    <a:pt x="199" y="1848"/>
                  </a:lnTo>
                  <a:lnTo>
                    <a:pt x="222" y="1804"/>
                  </a:lnTo>
                  <a:lnTo>
                    <a:pt x="245" y="1766"/>
                  </a:lnTo>
                  <a:lnTo>
                    <a:pt x="273" y="1723"/>
                  </a:lnTo>
                  <a:lnTo>
                    <a:pt x="307" y="1679"/>
                  </a:lnTo>
                  <a:lnTo>
                    <a:pt x="345" y="1634"/>
                  </a:lnTo>
                  <a:lnTo>
                    <a:pt x="387" y="1589"/>
                  </a:lnTo>
                  <a:lnTo>
                    <a:pt x="433" y="1544"/>
                  </a:lnTo>
                  <a:lnTo>
                    <a:pt x="480" y="1500"/>
                  </a:lnTo>
                  <a:lnTo>
                    <a:pt x="529" y="1457"/>
                  </a:lnTo>
                  <a:lnTo>
                    <a:pt x="581" y="1416"/>
                  </a:lnTo>
                  <a:lnTo>
                    <a:pt x="633" y="1376"/>
                  </a:lnTo>
                  <a:lnTo>
                    <a:pt x="684" y="1338"/>
                  </a:lnTo>
                  <a:lnTo>
                    <a:pt x="736" y="1304"/>
                  </a:lnTo>
                  <a:lnTo>
                    <a:pt x="787" y="1272"/>
                  </a:lnTo>
                  <a:lnTo>
                    <a:pt x="836" y="1245"/>
                  </a:lnTo>
                  <a:lnTo>
                    <a:pt x="883" y="1223"/>
                  </a:lnTo>
                  <a:lnTo>
                    <a:pt x="923" y="1205"/>
                  </a:lnTo>
                  <a:lnTo>
                    <a:pt x="964" y="1190"/>
                  </a:lnTo>
                  <a:lnTo>
                    <a:pt x="1005" y="1176"/>
                  </a:lnTo>
                  <a:lnTo>
                    <a:pt x="1046" y="1162"/>
                  </a:lnTo>
                  <a:lnTo>
                    <a:pt x="1087" y="1146"/>
                  </a:lnTo>
                  <a:lnTo>
                    <a:pt x="1125" y="1130"/>
                  </a:lnTo>
                  <a:lnTo>
                    <a:pt x="1163" y="1111"/>
                  </a:lnTo>
                  <a:lnTo>
                    <a:pt x="1198" y="1089"/>
                  </a:lnTo>
                  <a:lnTo>
                    <a:pt x="1194" y="1073"/>
                  </a:lnTo>
                  <a:lnTo>
                    <a:pt x="1192" y="1057"/>
                  </a:lnTo>
                  <a:lnTo>
                    <a:pt x="1193" y="1041"/>
                  </a:lnTo>
                  <a:lnTo>
                    <a:pt x="1195" y="1024"/>
                  </a:lnTo>
                  <a:lnTo>
                    <a:pt x="1200" y="1008"/>
                  </a:lnTo>
                  <a:lnTo>
                    <a:pt x="1208" y="993"/>
                  </a:lnTo>
                  <a:lnTo>
                    <a:pt x="1218" y="980"/>
                  </a:lnTo>
                  <a:lnTo>
                    <a:pt x="1230" y="970"/>
                  </a:lnTo>
                  <a:lnTo>
                    <a:pt x="1246" y="962"/>
                  </a:lnTo>
                  <a:lnTo>
                    <a:pt x="1220" y="894"/>
                  </a:lnTo>
                  <a:lnTo>
                    <a:pt x="1191" y="829"/>
                  </a:lnTo>
                  <a:lnTo>
                    <a:pt x="1160" y="766"/>
                  </a:lnTo>
                  <a:lnTo>
                    <a:pt x="1128" y="704"/>
                  </a:lnTo>
                  <a:lnTo>
                    <a:pt x="1095" y="644"/>
                  </a:lnTo>
                  <a:lnTo>
                    <a:pt x="1060" y="583"/>
                  </a:lnTo>
                  <a:lnTo>
                    <a:pt x="1027" y="523"/>
                  </a:lnTo>
                  <a:lnTo>
                    <a:pt x="994" y="462"/>
                  </a:lnTo>
                  <a:lnTo>
                    <a:pt x="963" y="399"/>
                  </a:lnTo>
                  <a:lnTo>
                    <a:pt x="933" y="334"/>
                  </a:lnTo>
                  <a:lnTo>
                    <a:pt x="907" y="267"/>
                  </a:lnTo>
                  <a:lnTo>
                    <a:pt x="883" y="197"/>
                  </a:lnTo>
                  <a:lnTo>
                    <a:pt x="896" y="180"/>
                  </a:lnTo>
                  <a:lnTo>
                    <a:pt x="913" y="167"/>
                  </a:lnTo>
                  <a:lnTo>
                    <a:pt x="932" y="155"/>
                  </a:lnTo>
                  <a:lnTo>
                    <a:pt x="955" y="147"/>
                  </a:lnTo>
                  <a:lnTo>
                    <a:pt x="979" y="142"/>
                  </a:lnTo>
                  <a:lnTo>
                    <a:pt x="1006" y="138"/>
                  </a:lnTo>
                  <a:lnTo>
                    <a:pt x="1034" y="136"/>
                  </a:lnTo>
                  <a:lnTo>
                    <a:pt x="1063" y="135"/>
                  </a:lnTo>
                  <a:lnTo>
                    <a:pt x="1094" y="135"/>
                  </a:lnTo>
                  <a:lnTo>
                    <a:pt x="1124" y="135"/>
                  </a:lnTo>
                  <a:lnTo>
                    <a:pt x="1155" y="135"/>
                  </a:lnTo>
                  <a:lnTo>
                    <a:pt x="1185" y="135"/>
                  </a:lnTo>
                  <a:lnTo>
                    <a:pt x="1215" y="134"/>
                  </a:lnTo>
                  <a:lnTo>
                    <a:pt x="1220" y="129"/>
                  </a:lnTo>
                  <a:lnTo>
                    <a:pt x="1222" y="121"/>
                  </a:lnTo>
                  <a:lnTo>
                    <a:pt x="1223" y="111"/>
                  </a:lnTo>
                  <a:lnTo>
                    <a:pt x="1223" y="99"/>
                  </a:lnTo>
                  <a:lnTo>
                    <a:pt x="1223" y="88"/>
                  </a:lnTo>
                  <a:lnTo>
                    <a:pt x="1222" y="77"/>
                  </a:lnTo>
                  <a:lnTo>
                    <a:pt x="1221" y="66"/>
                  </a:lnTo>
                  <a:lnTo>
                    <a:pt x="1222" y="56"/>
                  </a:lnTo>
                  <a:lnTo>
                    <a:pt x="1225" y="48"/>
                  </a:lnTo>
                  <a:lnTo>
                    <a:pt x="1230" y="43"/>
                  </a:lnTo>
                  <a:lnTo>
                    <a:pt x="1238" y="40"/>
                  </a:lnTo>
                  <a:lnTo>
                    <a:pt x="1256" y="30"/>
                  </a:lnTo>
                  <a:lnTo>
                    <a:pt x="1278" y="23"/>
                  </a:lnTo>
                  <a:lnTo>
                    <a:pt x="1302" y="19"/>
                  </a:lnTo>
                  <a:lnTo>
                    <a:pt x="1326" y="16"/>
                  </a:lnTo>
                  <a:lnTo>
                    <a:pt x="1352" y="13"/>
                  </a:lnTo>
                  <a:lnTo>
                    <a:pt x="1378" y="11"/>
                  </a:lnTo>
                  <a:lnTo>
                    <a:pt x="1404" y="9"/>
                  </a:lnTo>
                  <a:lnTo>
                    <a:pt x="1428" y="5"/>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7">
              <a:extLst>
                <a:ext uri="{FF2B5EF4-FFF2-40B4-BE49-F238E27FC236}">
                  <a16:creationId xmlns:a16="http://schemas.microsoft.com/office/drawing/2014/main" xmlns="" id="{7A90B4BC-FB4E-49B7-9816-C3893CB662E7}"/>
                </a:ext>
              </a:extLst>
            </p:cNvPr>
            <p:cNvSpPr>
              <a:spLocks/>
            </p:cNvSpPr>
            <p:nvPr/>
          </p:nvSpPr>
          <p:spPr bwMode="auto">
            <a:xfrm>
              <a:off x="2147" y="395"/>
              <a:ext cx="28" cy="35"/>
            </a:xfrm>
            <a:custGeom>
              <a:avLst/>
              <a:gdLst>
                <a:gd name="T0" fmla="*/ 71 w 140"/>
                <a:gd name="T1" fmla="*/ 0 h 173"/>
                <a:gd name="T2" fmla="*/ 93 w 140"/>
                <a:gd name="T3" fmla="*/ 0 h 173"/>
                <a:gd name="T4" fmla="*/ 117 w 140"/>
                <a:gd name="T5" fmla="*/ 81 h 173"/>
                <a:gd name="T6" fmla="*/ 140 w 140"/>
                <a:gd name="T7" fmla="*/ 166 h 173"/>
                <a:gd name="T8" fmla="*/ 114 w 140"/>
                <a:gd name="T9" fmla="*/ 172 h 173"/>
                <a:gd name="T10" fmla="*/ 92 w 140"/>
                <a:gd name="T11" fmla="*/ 173 h 173"/>
                <a:gd name="T12" fmla="*/ 71 w 140"/>
                <a:gd name="T13" fmla="*/ 170 h 173"/>
                <a:gd name="T14" fmla="*/ 53 w 140"/>
                <a:gd name="T15" fmla="*/ 162 h 173"/>
                <a:gd name="T16" fmla="*/ 37 w 140"/>
                <a:gd name="T17" fmla="*/ 153 h 173"/>
                <a:gd name="T18" fmla="*/ 25 w 140"/>
                <a:gd name="T19" fmla="*/ 141 h 173"/>
                <a:gd name="T20" fmla="*/ 14 w 140"/>
                <a:gd name="T21" fmla="*/ 127 h 173"/>
                <a:gd name="T22" fmla="*/ 7 w 140"/>
                <a:gd name="T23" fmla="*/ 112 h 173"/>
                <a:gd name="T24" fmla="*/ 2 w 140"/>
                <a:gd name="T25" fmla="*/ 95 h 173"/>
                <a:gd name="T26" fmla="*/ 0 w 140"/>
                <a:gd name="T27" fmla="*/ 79 h 173"/>
                <a:gd name="T28" fmla="*/ 1 w 140"/>
                <a:gd name="T29" fmla="*/ 63 h 173"/>
                <a:gd name="T30" fmla="*/ 5 w 140"/>
                <a:gd name="T31" fmla="*/ 47 h 173"/>
                <a:gd name="T32" fmla="*/ 12 w 140"/>
                <a:gd name="T33" fmla="*/ 32 h 173"/>
                <a:gd name="T34" fmla="*/ 21 w 140"/>
                <a:gd name="T35" fmla="*/ 20 h 173"/>
                <a:gd name="T36" fmla="*/ 34 w 140"/>
                <a:gd name="T37" fmla="*/ 10 h 173"/>
                <a:gd name="T38" fmla="*/ 50 w 140"/>
                <a:gd name="T39" fmla="*/ 3 h 173"/>
                <a:gd name="T40" fmla="*/ 71 w 140"/>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73">
                  <a:moveTo>
                    <a:pt x="71" y="0"/>
                  </a:moveTo>
                  <a:lnTo>
                    <a:pt x="93" y="0"/>
                  </a:lnTo>
                  <a:lnTo>
                    <a:pt x="117" y="81"/>
                  </a:lnTo>
                  <a:lnTo>
                    <a:pt x="140" y="166"/>
                  </a:lnTo>
                  <a:lnTo>
                    <a:pt x="114" y="172"/>
                  </a:lnTo>
                  <a:lnTo>
                    <a:pt x="92" y="173"/>
                  </a:lnTo>
                  <a:lnTo>
                    <a:pt x="71" y="170"/>
                  </a:lnTo>
                  <a:lnTo>
                    <a:pt x="53" y="162"/>
                  </a:lnTo>
                  <a:lnTo>
                    <a:pt x="37" y="153"/>
                  </a:lnTo>
                  <a:lnTo>
                    <a:pt x="25" y="141"/>
                  </a:lnTo>
                  <a:lnTo>
                    <a:pt x="14" y="127"/>
                  </a:lnTo>
                  <a:lnTo>
                    <a:pt x="7" y="112"/>
                  </a:lnTo>
                  <a:lnTo>
                    <a:pt x="2" y="95"/>
                  </a:lnTo>
                  <a:lnTo>
                    <a:pt x="0" y="79"/>
                  </a:lnTo>
                  <a:lnTo>
                    <a:pt x="1" y="63"/>
                  </a:lnTo>
                  <a:lnTo>
                    <a:pt x="5" y="47"/>
                  </a:lnTo>
                  <a:lnTo>
                    <a:pt x="12" y="32"/>
                  </a:lnTo>
                  <a:lnTo>
                    <a:pt x="21" y="20"/>
                  </a:lnTo>
                  <a:lnTo>
                    <a:pt x="34" y="10"/>
                  </a:lnTo>
                  <a:lnTo>
                    <a:pt x="50"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8">
              <a:extLst>
                <a:ext uri="{FF2B5EF4-FFF2-40B4-BE49-F238E27FC236}">
                  <a16:creationId xmlns:a16="http://schemas.microsoft.com/office/drawing/2014/main" xmlns="" id="{1659E68C-7B6D-4B47-AFA3-5E01C2B96CCA}"/>
                </a:ext>
              </a:extLst>
            </p:cNvPr>
            <p:cNvSpPr>
              <a:spLocks/>
            </p:cNvSpPr>
            <p:nvPr/>
          </p:nvSpPr>
          <p:spPr bwMode="auto">
            <a:xfrm>
              <a:off x="2198" y="459"/>
              <a:ext cx="43" cy="88"/>
            </a:xfrm>
            <a:custGeom>
              <a:avLst/>
              <a:gdLst>
                <a:gd name="T0" fmla="*/ 46 w 214"/>
                <a:gd name="T1" fmla="*/ 0 h 438"/>
                <a:gd name="T2" fmla="*/ 70 w 214"/>
                <a:gd name="T3" fmla="*/ 3 h 438"/>
                <a:gd name="T4" fmla="*/ 94 w 214"/>
                <a:gd name="T5" fmla="*/ 7 h 438"/>
                <a:gd name="T6" fmla="*/ 117 w 214"/>
                <a:gd name="T7" fmla="*/ 12 h 438"/>
                <a:gd name="T8" fmla="*/ 125 w 214"/>
                <a:gd name="T9" fmla="*/ 29 h 438"/>
                <a:gd name="T10" fmla="*/ 133 w 214"/>
                <a:gd name="T11" fmla="*/ 49 h 438"/>
                <a:gd name="T12" fmla="*/ 142 w 214"/>
                <a:gd name="T13" fmla="*/ 69 h 438"/>
                <a:gd name="T14" fmla="*/ 151 w 214"/>
                <a:gd name="T15" fmla="*/ 91 h 438"/>
                <a:gd name="T16" fmla="*/ 160 w 214"/>
                <a:gd name="T17" fmla="*/ 114 h 438"/>
                <a:gd name="T18" fmla="*/ 170 w 214"/>
                <a:gd name="T19" fmla="*/ 138 h 438"/>
                <a:gd name="T20" fmla="*/ 179 w 214"/>
                <a:gd name="T21" fmla="*/ 162 h 438"/>
                <a:gd name="T22" fmla="*/ 189 w 214"/>
                <a:gd name="T23" fmla="*/ 187 h 438"/>
                <a:gd name="T24" fmla="*/ 197 w 214"/>
                <a:gd name="T25" fmla="*/ 212 h 438"/>
                <a:gd name="T26" fmla="*/ 204 w 214"/>
                <a:gd name="T27" fmla="*/ 237 h 438"/>
                <a:gd name="T28" fmla="*/ 209 w 214"/>
                <a:gd name="T29" fmla="*/ 262 h 438"/>
                <a:gd name="T30" fmla="*/ 213 w 214"/>
                <a:gd name="T31" fmla="*/ 285 h 438"/>
                <a:gd name="T32" fmla="*/ 214 w 214"/>
                <a:gd name="T33" fmla="*/ 309 h 438"/>
                <a:gd name="T34" fmla="*/ 213 w 214"/>
                <a:gd name="T35" fmla="*/ 331 h 438"/>
                <a:gd name="T36" fmla="*/ 210 w 214"/>
                <a:gd name="T37" fmla="*/ 352 h 438"/>
                <a:gd name="T38" fmla="*/ 204 w 214"/>
                <a:gd name="T39" fmla="*/ 372 h 438"/>
                <a:gd name="T40" fmla="*/ 195 w 214"/>
                <a:gd name="T41" fmla="*/ 389 h 438"/>
                <a:gd name="T42" fmla="*/ 181 w 214"/>
                <a:gd name="T43" fmla="*/ 405 h 438"/>
                <a:gd name="T44" fmla="*/ 164 w 214"/>
                <a:gd name="T45" fmla="*/ 418 h 438"/>
                <a:gd name="T46" fmla="*/ 143 w 214"/>
                <a:gd name="T47" fmla="*/ 429 h 438"/>
                <a:gd name="T48" fmla="*/ 117 w 214"/>
                <a:gd name="T49" fmla="*/ 438 h 438"/>
                <a:gd name="T50" fmla="*/ 96 w 214"/>
                <a:gd name="T51" fmla="*/ 373 h 438"/>
                <a:gd name="T52" fmla="*/ 78 w 214"/>
                <a:gd name="T53" fmla="*/ 312 h 438"/>
                <a:gd name="T54" fmla="*/ 63 w 214"/>
                <a:gd name="T55" fmla="*/ 253 h 438"/>
                <a:gd name="T56" fmla="*/ 48 w 214"/>
                <a:gd name="T57" fmla="*/ 197 h 438"/>
                <a:gd name="T58" fmla="*/ 36 w 214"/>
                <a:gd name="T59" fmla="*/ 145 h 438"/>
                <a:gd name="T60" fmla="*/ 24 w 214"/>
                <a:gd name="T61" fmla="*/ 95 h 438"/>
                <a:gd name="T62" fmla="*/ 12 w 214"/>
                <a:gd name="T63" fmla="*/ 49 h 438"/>
                <a:gd name="T64" fmla="*/ 0 w 214"/>
                <a:gd name="T65" fmla="*/ 4 h 438"/>
                <a:gd name="T66" fmla="*/ 23 w 214"/>
                <a:gd name="T67" fmla="*/ 0 h 438"/>
                <a:gd name="T68" fmla="*/ 46 w 214"/>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438">
                  <a:moveTo>
                    <a:pt x="46" y="0"/>
                  </a:moveTo>
                  <a:lnTo>
                    <a:pt x="70" y="3"/>
                  </a:lnTo>
                  <a:lnTo>
                    <a:pt x="94" y="7"/>
                  </a:lnTo>
                  <a:lnTo>
                    <a:pt x="117" y="12"/>
                  </a:lnTo>
                  <a:lnTo>
                    <a:pt x="125" y="29"/>
                  </a:lnTo>
                  <a:lnTo>
                    <a:pt x="133" y="49"/>
                  </a:lnTo>
                  <a:lnTo>
                    <a:pt x="142" y="69"/>
                  </a:lnTo>
                  <a:lnTo>
                    <a:pt x="151" y="91"/>
                  </a:lnTo>
                  <a:lnTo>
                    <a:pt x="160" y="114"/>
                  </a:lnTo>
                  <a:lnTo>
                    <a:pt x="170" y="138"/>
                  </a:lnTo>
                  <a:lnTo>
                    <a:pt x="179" y="162"/>
                  </a:lnTo>
                  <a:lnTo>
                    <a:pt x="189" y="187"/>
                  </a:lnTo>
                  <a:lnTo>
                    <a:pt x="197" y="212"/>
                  </a:lnTo>
                  <a:lnTo>
                    <a:pt x="204" y="237"/>
                  </a:lnTo>
                  <a:lnTo>
                    <a:pt x="209" y="262"/>
                  </a:lnTo>
                  <a:lnTo>
                    <a:pt x="213" y="285"/>
                  </a:lnTo>
                  <a:lnTo>
                    <a:pt x="214" y="309"/>
                  </a:lnTo>
                  <a:lnTo>
                    <a:pt x="213" y="331"/>
                  </a:lnTo>
                  <a:lnTo>
                    <a:pt x="210" y="352"/>
                  </a:lnTo>
                  <a:lnTo>
                    <a:pt x="204" y="372"/>
                  </a:lnTo>
                  <a:lnTo>
                    <a:pt x="195" y="389"/>
                  </a:lnTo>
                  <a:lnTo>
                    <a:pt x="181" y="405"/>
                  </a:lnTo>
                  <a:lnTo>
                    <a:pt x="164" y="418"/>
                  </a:lnTo>
                  <a:lnTo>
                    <a:pt x="143" y="429"/>
                  </a:lnTo>
                  <a:lnTo>
                    <a:pt x="117" y="438"/>
                  </a:lnTo>
                  <a:lnTo>
                    <a:pt x="96" y="373"/>
                  </a:lnTo>
                  <a:lnTo>
                    <a:pt x="78" y="312"/>
                  </a:lnTo>
                  <a:lnTo>
                    <a:pt x="63" y="253"/>
                  </a:lnTo>
                  <a:lnTo>
                    <a:pt x="48" y="197"/>
                  </a:lnTo>
                  <a:lnTo>
                    <a:pt x="36" y="145"/>
                  </a:lnTo>
                  <a:lnTo>
                    <a:pt x="24" y="95"/>
                  </a:lnTo>
                  <a:lnTo>
                    <a:pt x="12" y="49"/>
                  </a:lnTo>
                  <a:lnTo>
                    <a:pt x="0" y="4"/>
                  </a:lnTo>
                  <a:lnTo>
                    <a:pt x="2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sp>
        <p:nvSpPr>
          <p:cNvPr id="50" name="Rectangle 49"/>
          <p:cNvSpPr/>
          <p:nvPr/>
        </p:nvSpPr>
        <p:spPr>
          <a:xfrm>
            <a:off x="730537" y="2084615"/>
            <a:ext cx="1345032" cy="261610"/>
          </a:xfrm>
          <a:prstGeom prst="rect">
            <a:avLst/>
          </a:prstGeom>
        </p:spPr>
        <p:txBody>
          <a:bodyPr wrap="square" lIns="0" rIns="0" anchor="ctr">
            <a:spAutoFit/>
          </a:bodyPr>
          <a:lstStyle/>
          <a:p>
            <a:pPr lvl="0" algn="r">
              <a:defRPr/>
            </a:pPr>
            <a:r>
              <a:rPr lang="en-NZ" sz="1100" b="1" dirty="0" smtClean="0">
                <a:solidFill>
                  <a:schemeClr val="tx1">
                    <a:lumMod val="65000"/>
                    <a:lumOff val="35000"/>
                  </a:schemeClr>
                </a:solidFill>
              </a:rPr>
              <a:t>RELATIVE $-VALUE</a:t>
            </a:r>
            <a:endParaRPr lang="en-NZ" sz="1100" b="1" i="1" dirty="0">
              <a:solidFill>
                <a:schemeClr val="tx1">
                  <a:lumMod val="65000"/>
                  <a:lumOff val="3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18668727"/>
              </p:ext>
            </p:extLst>
          </p:nvPr>
        </p:nvGraphicFramePr>
        <p:xfrm>
          <a:off x="2756575" y="2046844"/>
          <a:ext cx="3665460" cy="4075209"/>
        </p:xfrm>
        <a:graphic>
          <a:graphicData uri="http://schemas.openxmlformats.org/drawingml/2006/table">
            <a:tbl>
              <a:tblPr>
                <a:tableStyleId>{5C22544A-7EE6-4342-B048-85BDC9FD1C3A}</a:tableStyleId>
              </a:tblPr>
              <a:tblGrid>
                <a:gridCol w="3665460"/>
              </a:tblGrid>
              <a:tr h="177183">
                <a:tc>
                  <a:txBody>
                    <a:bodyPr/>
                    <a:lstStyle/>
                    <a:p>
                      <a:pPr algn="r" fontAlgn="ctr"/>
                      <a:r>
                        <a:rPr lang="en-NZ" sz="900" u="none" strike="noStrike" dirty="0">
                          <a:effectLst/>
                        </a:rPr>
                        <a:t>It wasn’t worth the time involved</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did not have time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couldn’t be bothered</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The </a:t>
                      </a:r>
                      <a:r>
                        <a:rPr lang="en-NZ" sz="900" u="none" strike="noStrike" dirty="0" smtClean="0">
                          <a:effectLst/>
                        </a:rPr>
                        <a:t>original purchase </a:t>
                      </a:r>
                      <a:r>
                        <a:rPr lang="en-NZ" sz="900" u="none" strike="noStrike" dirty="0">
                          <a:effectLst/>
                        </a:rPr>
                        <a:t>price </a:t>
                      </a:r>
                      <a:r>
                        <a:rPr lang="en-NZ" sz="900" u="none" strike="noStrike" dirty="0" smtClean="0">
                          <a:effectLst/>
                        </a:rPr>
                        <a:t>was </a:t>
                      </a:r>
                      <a:r>
                        <a:rPr lang="en-NZ" sz="900" u="none" strike="noStrike" dirty="0">
                          <a:effectLst/>
                        </a:rPr>
                        <a:t>not significant enough</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It would have cost more money to resolve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It was too much hassle to return</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I’ve tried to resolve problems in the past and have been unsuccessful</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was unsure what action to take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didn’t think doing something would resolve the issue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was unsure where to go for advice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had a feeling that something was </a:t>
                      </a:r>
                      <a:r>
                        <a:rPr lang="en-NZ" sz="900" u="none" strike="noStrike" dirty="0" smtClean="0">
                          <a:effectLst/>
                        </a:rPr>
                        <a:t>wrong, </a:t>
                      </a:r>
                      <a:r>
                        <a:rPr lang="en-NZ" sz="900" u="none" strike="noStrike" dirty="0">
                          <a:effectLst/>
                        </a:rPr>
                        <a:t>but I wasn’t </a:t>
                      </a:r>
                      <a:r>
                        <a:rPr lang="en-NZ" sz="900" u="none" strike="noStrike" dirty="0" smtClean="0">
                          <a:effectLst/>
                        </a:rPr>
                        <a:t>sure of my </a:t>
                      </a:r>
                      <a:r>
                        <a:rPr lang="en-NZ" sz="900" u="none" strike="noStrike" dirty="0">
                          <a:effectLst/>
                        </a:rPr>
                        <a:t>rights</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It was out of warranty</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didn’t want any confrontation</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didn’t want to deal with the supplier/trader</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was nervous, embarrassed or did not feel confident in dealing with it myself</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 didn’t want to jeopardise my relationship with the supplier</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It still worked well enough to use it</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Problem has been resolved/fixed it myself</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r h="177183">
                <a:tc>
                  <a:txBody>
                    <a:bodyPr/>
                    <a:lstStyle/>
                    <a:p>
                      <a:pPr algn="r" fontAlgn="ctr"/>
                      <a:r>
                        <a:rPr lang="en-NZ" sz="900" u="none" strike="noStrike" dirty="0">
                          <a:effectLst/>
                        </a:rPr>
                        <a:t>Something </a:t>
                      </a:r>
                      <a:r>
                        <a:rPr lang="en-NZ" sz="900" u="none" strike="noStrike" dirty="0" smtClean="0">
                          <a:effectLst/>
                        </a:rPr>
                        <a:t>else</a:t>
                      </a:r>
                      <a:endParaRPr lang="en-NZ" sz="900" b="0" i="0" u="none" strike="noStrike" dirty="0">
                        <a:solidFill>
                          <a:srgbClr val="000000"/>
                        </a:solidFill>
                        <a:effectLst/>
                        <a:latin typeface="Calibri" panose="020F0502020204030204" pitchFamily="34" charset="0"/>
                      </a:endParaRPr>
                    </a:p>
                  </a:txBody>
                  <a:tcPr marL="9459" marR="9459" marT="9459" marB="0" anchor="ctr">
                    <a:solidFill>
                      <a:schemeClr val="bg1"/>
                    </a:solidFill>
                  </a:tcPr>
                </a:tc>
              </a:tr>
            </a:tbl>
          </a:graphicData>
        </a:graphic>
      </p:graphicFrame>
      <p:sp>
        <p:nvSpPr>
          <p:cNvPr id="57" name="Left Brace 56"/>
          <p:cNvSpPr/>
          <p:nvPr/>
        </p:nvSpPr>
        <p:spPr>
          <a:xfrm>
            <a:off x="2592459" y="3057791"/>
            <a:ext cx="145702" cy="410939"/>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2884256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EF67908-741E-4787-9CF0-2FDF1995B534}"/>
              </a:ext>
            </a:extLst>
          </p:cNvPr>
          <p:cNvSpPr/>
          <p:nvPr/>
        </p:nvSpPr>
        <p:spPr>
          <a:xfrm>
            <a:off x="0" y="1530054"/>
            <a:ext cx="12192000" cy="4981581"/>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Rectangle 58"/>
          <p:cNvSpPr/>
          <p:nvPr/>
        </p:nvSpPr>
        <p:spPr>
          <a:xfrm>
            <a:off x="6816171" y="3795717"/>
            <a:ext cx="5127198" cy="2514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Content Placeholder 1"/>
          <p:cNvSpPr txBox="1">
            <a:spLocks/>
          </p:cNvSpPr>
          <p:nvPr/>
        </p:nvSpPr>
        <p:spPr>
          <a:xfrm>
            <a:off x="366076" y="1595570"/>
            <a:ext cx="3187021" cy="1167484"/>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NZ" i="1" dirty="0">
                <a:solidFill>
                  <a:schemeClr val="bg1"/>
                </a:solidFill>
              </a:rPr>
              <a:t>“ I was not confident to deal with lawyers. When you are arguing with a lawyer you </a:t>
            </a:r>
            <a:br>
              <a:rPr lang="en-NZ" i="1" dirty="0">
                <a:solidFill>
                  <a:schemeClr val="bg1"/>
                </a:solidFill>
              </a:rPr>
            </a:br>
            <a:r>
              <a:rPr lang="en-NZ" i="1" dirty="0">
                <a:solidFill>
                  <a:schemeClr val="bg1"/>
                </a:solidFill>
              </a:rPr>
              <a:t>are in the downwind” </a:t>
            </a:r>
            <a:br>
              <a:rPr lang="en-NZ" i="1" dirty="0">
                <a:solidFill>
                  <a:schemeClr val="bg1"/>
                </a:solidFill>
              </a:rPr>
            </a:br>
            <a:r>
              <a:rPr lang="en-NZ" dirty="0">
                <a:solidFill>
                  <a:schemeClr val="bg1"/>
                </a:solidFill>
              </a:rPr>
              <a:t>Male, 31, Auckland</a:t>
            </a:r>
          </a:p>
          <a:p>
            <a:pPr>
              <a:spcBef>
                <a:spcPts val="0"/>
              </a:spcBef>
              <a:spcAft>
                <a:spcPts val="1200"/>
              </a:spcAft>
            </a:pPr>
            <a:endParaRPr lang="en-NZ" i="1" dirty="0">
              <a:solidFill>
                <a:schemeClr val="bg1"/>
              </a:solidFill>
            </a:endParaRPr>
          </a:p>
        </p:txBody>
      </p:sp>
      <p:sp>
        <p:nvSpPr>
          <p:cNvPr id="6" name="Content Placeholder 1"/>
          <p:cNvSpPr txBox="1">
            <a:spLocks/>
          </p:cNvSpPr>
          <p:nvPr/>
        </p:nvSpPr>
        <p:spPr>
          <a:xfrm>
            <a:off x="383178" y="2811149"/>
            <a:ext cx="3082834" cy="2308307"/>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a:solidFill>
                  <a:schemeClr val="bg1"/>
                </a:solidFill>
              </a:rPr>
              <a:t>“I saw what was in the CGA. And I think the ‘necessary care and skill’ part applied to me. But I just didn’t know what to do. How do I apply it? How do I prove that he DID NOT use necessary care and skill if he says he did? How do I prove that he broke it and that it was a result of his lack of taking care and having skill? How do I prove it? How do I prove a conversation that we had? In this case it is not obvious. It is not a visible thing – if it is visible you have proof, it is obvious. Easier. You don’t know what you can’t see. What do I know about a car’s electronics?”</a:t>
            </a:r>
          </a:p>
          <a:p>
            <a:pPr>
              <a:spcBef>
                <a:spcPts val="0"/>
              </a:spcBef>
            </a:pPr>
            <a:r>
              <a:rPr lang="en-NZ" dirty="0">
                <a:solidFill>
                  <a:schemeClr val="bg1"/>
                </a:solidFill>
              </a:rPr>
              <a:t>Female</a:t>
            </a:r>
            <a:r>
              <a:rPr lang="en-NZ" dirty="0" smtClean="0">
                <a:solidFill>
                  <a:schemeClr val="bg1"/>
                </a:solidFill>
              </a:rPr>
              <a:t>, 36-50 </a:t>
            </a:r>
            <a:r>
              <a:rPr lang="en-NZ" dirty="0">
                <a:solidFill>
                  <a:schemeClr val="bg1"/>
                </a:solidFill>
              </a:rPr>
              <a:t>, Auckland</a:t>
            </a:r>
          </a:p>
          <a:p>
            <a:pPr>
              <a:spcBef>
                <a:spcPts val="0"/>
              </a:spcBef>
            </a:pPr>
            <a:endParaRPr lang="en-NZ" i="1" dirty="0">
              <a:solidFill>
                <a:schemeClr val="bg1"/>
              </a:solidFill>
            </a:endParaRPr>
          </a:p>
          <a:p>
            <a:pPr>
              <a:spcBef>
                <a:spcPts val="0"/>
              </a:spcBef>
            </a:pP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7" name="Content Placeholder 1"/>
          <p:cNvSpPr txBox="1">
            <a:spLocks/>
          </p:cNvSpPr>
          <p:nvPr/>
        </p:nvSpPr>
        <p:spPr>
          <a:xfrm>
            <a:off x="4010165" y="1595570"/>
            <a:ext cx="2434177" cy="2926617"/>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a:solidFill>
                  <a:schemeClr val="bg1"/>
                </a:solidFill>
              </a:rPr>
              <a:t>“Sometimes you have to wonder – if this issue really is something to do with being deliberately misled or if it is just my own ‘dumb luck’ and I should have been more considerate in my choice. Did I get what I paid for? What did I expect? And in this case, well, I thought if I drew attention to myself that the bank would… If I made a big thing they might reconsider my loan. Change their mind about my loan. A loan that no other bank would give me so maybe.. Perhaps I would be in more trouble.” </a:t>
            </a:r>
          </a:p>
          <a:p>
            <a:pPr>
              <a:spcBef>
                <a:spcPts val="0"/>
              </a:spcBef>
            </a:pPr>
            <a:r>
              <a:rPr lang="en-NZ" dirty="0">
                <a:solidFill>
                  <a:schemeClr val="bg1"/>
                </a:solidFill>
              </a:rPr>
              <a:t>Male 66-70, Auckland</a:t>
            </a: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 name="Title 1">
            <a:extLst>
              <a:ext uri="{FF2B5EF4-FFF2-40B4-BE49-F238E27FC236}">
                <a16:creationId xmlns:a16="http://schemas.microsoft.com/office/drawing/2014/main" xmlns="" id="{53CB029A-A22A-45E3-8E9E-370E530F3397}"/>
              </a:ext>
            </a:extLst>
          </p:cNvPr>
          <p:cNvSpPr>
            <a:spLocks noGrp="1"/>
          </p:cNvSpPr>
          <p:nvPr>
            <p:ph type="title"/>
          </p:nvPr>
        </p:nvSpPr>
        <p:spPr>
          <a:xfrm>
            <a:off x="329609" y="1781"/>
            <a:ext cx="9619915" cy="662781"/>
          </a:xfrm>
        </p:spPr>
        <p:txBody>
          <a:bodyPr/>
          <a:lstStyle/>
          <a:p>
            <a:r>
              <a:rPr lang="en-NZ" dirty="0"/>
              <a:t>BARRIERS TO ACTION - IN THEIR OWN WORDS</a:t>
            </a:r>
          </a:p>
        </p:txBody>
      </p:sp>
      <p:sp>
        <p:nvSpPr>
          <p:cNvPr id="16" name="Oval 15">
            <a:extLst>
              <a:ext uri="{FF2B5EF4-FFF2-40B4-BE49-F238E27FC236}">
                <a16:creationId xmlns:a16="http://schemas.microsoft.com/office/drawing/2014/main" xmlns="" id="{872EEF9E-AC64-4B11-8512-CAF8B0EBBF36}"/>
              </a:ext>
            </a:extLst>
          </p:cNvPr>
          <p:cNvSpPr/>
          <p:nvPr/>
        </p:nvSpPr>
        <p:spPr>
          <a:xfrm>
            <a:off x="11147841" y="2862354"/>
            <a:ext cx="795528" cy="7955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reeform 5">
            <a:extLst>
              <a:ext uri="{FF2B5EF4-FFF2-40B4-BE49-F238E27FC236}">
                <a16:creationId xmlns:a16="http://schemas.microsoft.com/office/drawing/2014/main" xmlns="" id="{D57CAF50-D600-4998-AA1F-289B403CD0B0}"/>
              </a:ext>
            </a:extLst>
          </p:cNvPr>
          <p:cNvSpPr>
            <a:spLocks noEditPoints="1"/>
          </p:cNvSpPr>
          <p:nvPr/>
        </p:nvSpPr>
        <p:spPr bwMode="auto">
          <a:xfrm>
            <a:off x="11310274" y="3075874"/>
            <a:ext cx="431927" cy="363059"/>
          </a:xfrm>
          <a:custGeom>
            <a:avLst/>
            <a:gdLst>
              <a:gd name="T0" fmla="*/ 1313 w 3212"/>
              <a:gd name="T1" fmla="*/ 0 h 2694"/>
              <a:gd name="T2" fmla="*/ 349 w 3212"/>
              <a:gd name="T3" fmla="*/ 380 h 2694"/>
              <a:gd name="T4" fmla="*/ 0 w 3212"/>
              <a:gd name="T5" fmla="*/ 1572 h 2694"/>
              <a:gd name="T6" fmla="*/ 0 w 3212"/>
              <a:gd name="T7" fmla="*/ 2694 h 2694"/>
              <a:gd name="T8" fmla="*/ 1349 w 3212"/>
              <a:gd name="T9" fmla="*/ 2694 h 2694"/>
              <a:gd name="T10" fmla="*/ 1350 w 3212"/>
              <a:gd name="T11" fmla="*/ 2694 h 2694"/>
              <a:gd name="T12" fmla="*/ 1350 w 3212"/>
              <a:gd name="T13" fmla="*/ 1482 h 2694"/>
              <a:gd name="T14" fmla="*/ 698 w 3212"/>
              <a:gd name="T15" fmla="*/ 1482 h 2694"/>
              <a:gd name="T16" fmla="*/ 842 w 3212"/>
              <a:gd name="T17" fmla="*/ 820 h 2694"/>
              <a:gd name="T18" fmla="*/ 1313 w 3212"/>
              <a:gd name="T19" fmla="*/ 602 h 2694"/>
              <a:gd name="T20" fmla="*/ 1313 w 3212"/>
              <a:gd name="T21" fmla="*/ 0 h 2694"/>
              <a:gd name="T22" fmla="*/ 3165 w 3212"/>
              <a:gd name="T23" fmla="*/ 0 h 2694"/>
              <a:gd name="T24" fmla="*/ 2617 w 3212"/>
              <a:gd name="T25" fmla="*/ 92 h 2694"/>
              <a:gd name="T26" fmla="*/ 2207 w 3212"/>
              <a:gd name="T27" fmla="*/ 378 h 2694"/>
              <a:gd name="T28" fmla="*/ 1947 w 3212"/>
              <a:gd name="T29" fmla="*/ 870 h 2694"/>
              <a:gd name="T30" fmla="*/ 1857 w 3212"/>
              <a:gd name="T31" fmla="*/ 1572 h 2694"/>
              <a:gd name="T32" fmla="*/ 1857 w 3212"/>
              <a:gd name="T33" fmla="*/ 2694 h 2694"/>
              <a:gd name="T34" fmla="*/ 3212 w 3212"/>
              <a:gd name="T35" fmla="*/ 2694 h 2694"/>
              <a:gd name="T36" fmla="*/ 3212 w 3212"/>
              <a:gd name="T37" fmla="*/ 1482 h 2694"/>
              <a:gd name="T38" fmla="*/ 2562 w 3212"/>
              <a:gd name="T39" fmla="*/ 1482 h 2694"/>
              <a:gd name="T40" fmla="*/ 2704 w 3212"/>
              <a:gd name="T41" fmla="*/ 820 h 2694"/>
              <a:gd name="T42" fmla="*/ 3165 w 3212"/>
              <a:gd name="T43" fmla="*/ 602 h 2694"/>
              <a:gd name="T44" fmla="*/ 3165 w 3212"/>
              <a:gd name="T45" fmla="*/ 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2" h="2694">
                <a:moveTo>
                  <a:pt x="1313" y="0"/>
                </a:moveTo>
                <a:cubicBezTo>
                  <a:pt x="903" y="0"/>
                  <a:pt x="582" y="126"/>
                  <a:pt x="349" y="380"/>
                </a:cubicBezTo>
                <a:cubicBezTo>
                  <a:pt x="116" y="635"/>
                  <a:pt x="0" y="1031"/>
                  <a:pt x="0" y="1572"/>
                </a:cubicBezTo>
                <a:cubicBezTo>
                  <a:pt x="0" y="2694"/>
                  <a:pt x="0" y="2694"/>
                  <a:pt x="0" y="2694"/>
                </a:cubicBezTo>
                <a:cubicBezTo>
                  <a:pt x="1349" y="2694"/>
                  <a:pt x="1349" y="2694"/>
                  <a:pt x="1349" y="2694"/>
                </a:cubicBezTo>
                <a:cubicBezTo>
                  <a:pt x="1350" y="2694"/>
                  <a:pt x="1350" y="2694"/>
                  <a:pt x="1350" y="2694"/>
                </a:cubicBezTo>
                <a:cubicBezTo>
                  <a:pt x="1350" y="1482"/>
                  <a:pt x="1350" y="1482"/>
                  <a:pt x="1350" y="1482"/>
                </a:cubicBezTo>
                <a:cubicBezTo>
                  <a:pt x="698" y="1482"/>
                  <a:pt x="698" y="1482"/>
                  <a:pt x="698" y="1482"/>
                </a:cubicBezTo>
                <a:cubicBezTo>
                  <a:pt x="698" y="1185"/>
                  <a:pt x="747" y="964"/>
                  <a:pt x="842" y="820"/>
                </a:cubicBezTo>
                <a:cubicBezTo>
                  <a:pt x="937" y="675"/>
                  <a:pt x="1094" y="602"/>
                  <a:pt x="1313" y="602"/>
                </a:cubicBezTo>
                <a:cubicBezTo>
                  <a:pt x="1313" y="0"/>
                  <a:pt x="1313" y="0"/>
                  <a:pt x="1313" y="0"/>
                </a:cubicBezTo>
                <a:close/>
                <a:moveTo>
                  <a:pt x="3165" y="0"/>
                </a:moveTo>
                <a:cubicBezTo>
                  <a:pt x="2960" y="0"/>
                  <a:pt x="2777" y="31"/>
                  <a:pt x="2617" y="92"/>
                </a:cubicBezTo>
                <a:cubicBezTo>
                  <a:pt x="2457" y="154"/>
                  <a:pt x="2319" y="249"/>
                  <a:pt x="2207" y="378"/>
                </a:cubicBezTo>
                <a:cubicBezTo>
                  <a:pt x="2094" y="507"/>
                  <a:pt x="2008" y="671"/>
                  <a:pt x="1947" y="870"/>
                </a:cubicBezTo>
                <a:cubicBezTo>
                  <a:pt x="1888" y="1070"/>
                  <a:pt x="1857" y="1303"/>
                  <a:pt x="1857" y="1572"/>
                </a:cubicBezTo>
                <a:cubicBezTo>
                  <a:pt x="1857" y="2694"/>
                  <a:pt x="1857" y="2694"/>
                  <a:pt x="1857" y="2694"/>
                </a:cubicBezTo>
                <a:cubicBezTo>
                  <a:pt x="3212" y="2694"/>
                  <a:pt x="3212" y="2694"/>
                  <a:pt x="3212" y="2694"/>
                </a:cubicBezTo>
                <a:cubicBezTo>
                  <a:pt x="3212" y="1482"/>
                  <a:pt x="3212" y="1482"/>
                  <a:pt x="3212" y="1482"/>
                </a:cubicBezTo>
                <a:cubicBezTo>
                  <a:pt x="2562" y="1482"/>
                  <a:pt x="2562" y="1482"/>
                  <a:pt x="2562" y="1482"/>
                </a:cubicBezTo>
                <a:cubicBezTo>
                  <a:pt x="2562" y="1185"/>
                  <a:pt x="2609" y="964"/>
                  <a:pt x="2704" y="820"/>
                </a:cubicBezTo>
                <a:cubicBezTo>
                  <a:pt x="2799" y="675"/>
                  <a:pt x="2953" y="602"/>
                  <a:pt x="3165" y="602"/>
                </a:cubicBezTo>
                <a:cubicBezTo>
                  <a:pt x="3165" y="0"/>
                  <a:pt x="3165" y="0"/>
                  <a:pt x="316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cxnSp>
        <p:nvCxnSpPr>
          <p:cNvPr id="18" name="Straight Connector 17">
            <a:extLst>
              <a:ext uri="{FF2B5EF4-FFF2-40B4-BE49-F238E27FC236}">
                <a16:creationId xmlns:a16="http://schemas.microsoft.com/office/drawing/2014/main" xmlns="" id="{C1E274F3-23BE-4342-B38C-960D2C1E80EB}"/>
              </a:ext>
            </a:extLst>
          </p:cNvPr>
          <p:cNvCxnSpPr>
            <a:cxnSpLocks/>
          </p:cNvCxnSpPr>
          <p:nvPr/>
        </p:nvCxnSpPr>
        <p:spPr>
          <a:xfrm flipH="1">
            <a:off x="374075" y="2664166"/>
            <a:ext cx="317031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429D93C2-F8ED-482B-BA8F-EDA3FE76551D}"/>
              </a:ext>
            </a:extLst>
          </p:cNvPr>
          <p:cNvGrpSpPr/>
          <p:nvPr/>
        </p:nvGrpSpPr>
        <p:grpSpPr>
          <a:xfrm>
            <a:off x="3755505" y="1619533"/>
            <a:ext cx="3060667" cy="4668053"/>
            <a:chOff x="3755505" y="1671786"/>
            <a:chExt cx="3060667" cy="4756976"/>
          </a:xfrm>
        </p:grpSpPr>
        <p:cxnSp>
          <p:nvCxnSpPr>
            <p:cNvPr id="14" name="Straight Connector 13">
              <a:extLst>
                <a:ext uri="{FF2B5EF4-FFF2-40B4-BE49-F238E27FC236}">
                  <a16:creationId xmlns:a16="http://schemas.microsoft.com/office/drawing/2014/main" xmlns="" id="{2EAE95B0-212C-4A00-92B0-822AEE6F6379}"/>
                </a:ext>
              </a:extLst>
            </p:cNvPr>
            <p:cNvCxnSpPr>
              <a:cxnSpLocks/>
            </p:cNvCxnSpPr>
            <p:nvPr/>
          </p:nvCxnSpPr>
          <p:spPr>
            <a:xfrm>
              <a:off x="6816172" y="1671786"/>
              <a:ext cx="0" cy="193489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AC85B3F6-A866-409A-BCA8-4B6D33FE159F}"/>
                </a:ext>
              </a:extLst>
            </p:cNvPr>
            <p:cNvCxnSpPr>
              <a:cxnSpLocks/>
            </p:cNvCxnSpPr>
            <p:nvPr/>
          </p:nvCxnSpPr>
          <p:spPr>
            <a:xfrm>
              <a:off x="3755505" y="1671786"/>
              <a:ext cx="0" cy="475697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xmlns="" id="{855E0ED1-3278-4BDA-9BB7-926C1EF35B72}"/>
              </a:ext>
            </a:extLst>
          </p:cNvPr>
          <p:cNvSpPr/>
          <p:nvPr/>
        </p:nvSpPr>
        <p:spPr>
          <a:xfrm>
            <a:off x="7019110" y="1595570"/>
            <a:ext cx="4746170" cy="2031325"/>
          </a:xfrm>
          <a:prstGeom prst="rect">
            <a:avLst/>
          </a:prstGeom>
        </p:spPr>
        <p:txBody>
          <a:bodyPr wrap="square">
            <a:spAutoFit/>
          </a:bodyPr>
          <a:lstStyle/>
          <a:p>
            <a:pPr lvl="0">
              <a:spcAft>
                <a:spcPts val="1200"/>
              </a:spcAft>
            </a:pPr>
            <a:r>
              <a:rPr lang="en-NZ" sz="1400" i="1" dirty="0">
                <a:solidFill>
                  <a:prstClr val="white"/>
                </a:solidFill>
              </a:rPr>
              <a:t>“I was worn down. You get worn down trying you know? So I just left it. Life gets busy, and this ends up being one more thing. It goes in the ‘too hard basket’. And then maybe you have some time and energy and you think maybe… but then I think is it too late? There must be a reasonable amount </a:t>
            </a:r>
            <a:br>
              <a:rPr lang="en-NZ" sz="1400" i="1" dirty="0">
                <a:solidFill>
                  <a:prstClr val="white"/>
                </a:solidFill>
              </a:rPr>
            </a:br>
            <a:r>
              <a:rPr lang="en-NZ" sz="1400" i="1" dirty="0">
                <a:solidFill>
                  <a:prstClr val="white"/>
                </a:solidFill>
              </a:rPr>
              <a:t>of time and then it is too late. Now I would only pursue </a:t>
            </a:r>
            <a:br>
              <a:rPr lang="en-NZ" sz="1400" i="1" dirty="0">
                <a:solidFill>
                  <a:prstClr val="white"/>
                </a:solidFill>
              </a:rPr>
            </a:br>
            <a:r>
              <a:rPr lang="en-NZ" sz="1400" i="1" dirty="0">
                <a:solidFill>
                  <a:prstClr val="white"/>
                </a:solidFill>
              </a:rPr>
              <a:t>something if it would be likely to yield a result </a:t>
            </a:r>
            <a:br>
              <a:rPr lang="en-NZ" sz="1400" i="1" dirty="0">
                <a:solidFill>
                  <a:prstClr val="white"/>
                </a:solidFill>
              </a:rPr>
            </a:br>
            <a:r>
              <a:rPr lang="en-NZ" sz="1400" i="1" dirty="0" smtClean="0">
                <a:solidFill>
                  <a:prstClr val="white"/>
                </a:solidFill>
              </a:rPr>
              <a:t>in </a:t>
            </a:r>
            <a:r>
              <a:rPr lang="en-NZ" sz="1400" i="1" dirty="0">
                <a:solidFill>
                  <a:prstClr val="white"/>
                </a:solidFill>
              </a:rPr>
              <a:t>my favour.” </a:t>
            </a:r>
            <a:br>
              <a:rPr lang="en-NZ" sz="1400" i="1" dirty="0">
                <a:solidFill>
                  <a:prstClr val="white"/>
                </a:solidFill>
              </a:rPr>
            </a:br>
            <a:r>
              <a:rPr lang="en-NZ" sz="1400" dirty="0">
                <a:solidFill>
                  <a:prstClr val="white"/>
                </a:solidFill>
              </a:rPr>
              <a:t>Female, 36-50, Auckland</a:t>
            </a:r>
          </a:p>
        </p:txBody>
      </p:sp>
      <p:sp>
        <p:nvSpPr>
          <p:cNvPr id="15" name="Oval 14">
            <a:extLst>
              <a:ext uri="{FF2B5EF4-FFF2-40B4-BE49-F238E27FC236}">
                <a16:creationId xmlns:a16="http://schemas.microsoft.com/office/drawing/2014/main" xmlns="" id="{0DF3C275-9DA7-44D7-9006-3374498F84E1}"/>
              </a:ext>
            </a:extLst>
          </p:cNvPr>
          <p:cNvSpPr/>
          <p:nvPr/>
        </p:nvSpPr>
        <p:spPr>
          <a:xfrm>
            <a:off x="2227486" y="588179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19" name="Freeform 681">
            <a:extLst>
              <a:ext uri="{FF2B5EF4-FFF2-40B4-BE49-F238E27FC236}">
                <a16:creationId xmlns:a16="http://schemas.microsoft.com/office/drawing/2014/main" xmlns="" id="{CE224D82-88AC-4784-8574-E09665922BEB}"/>
              </a:ext>
            </a:extLst>
          </p:cNvPr>
          <p:cNvSpPr>
            <a:spLocks/>
          </p:cNvSpPr>
          <p:nvPr/>
        </p:nvSpPr>
        <p:spPr bwMode="auto">
          <a:xfrm>
            <a:off x="2316789" y="5969444"/>
            <a:ext cx="244563" cy="288530"/>
          </a:xfrm>
          <a:custGeom>
            <a:avLst/>
            <a:gdLst>
              <a:gd name="T0" fmla="*/ 71 w 71"/>
              <a:gd name="T1" fmla="*/ 37 h 84"/>
              <a:gd name="T2" fmla="*/ 65 w 71"/>
              <a:gd name="T3" fmla="*/ 33 h 84"/>
              <a:gd name="T4" fmla="*/ 58 w 71"/>
              <a:gd name="T5" fmla="*/ 34 h 84"/>
              <a:gd name="T6" fmla="*/ 58 w 71"/>
              <a:gd name="T7" fmla="*/ 34 h 84"/>
              <a:gd name="T8" fmla="*/ 66 w 71"/>
              <a:gd name="T9" fmla="*/ 32 h 84"/>
              <a:gd name="T10" fmla="*/ 70 w 71"/>
              <a:gd name="T11" fmla="*/ 25 h 84"/>
              <a:gd name="T12" fmla="*/ 64 w 71"/>
              <a:gd name="T13" fmla="*/ 21 h 84"/>
              <a:gd name="T14" fmla="*/ 63 w 71"/>
              <a:gd name="T15" fmla="*/ 21 h 84"/>
              <a:gd name="T16" fmla="*/ 66 w 71"/>
              <a:gd name="T17" fmla="*/ 15 h 84"/>
              <a:gd name="T18" fmla="*/ 59 w 71"/>
              <a:gd name="T19" fmla="*/ 11 h 84"/>
              <a:gd name="T20" fmla="*/ 58 w 71"/>
              <a:gd name="T21" fmla="*/ 11 h 84"/>
              <a:gd name="T22" fmla="*/ 59 w 71"/>
              <a:gd name="T23" fmla="*/ 5 h 84"/>
              <a:gd name="T24" fmla="*/ 54 w 71"/>
              <a:gd name="T25" fmla="*/ 1 h 84"/>
              <a:gd name="T26" fmla="*/ 40 w 71"/>
              <a:gd name="T27" fmla="*/ 4 h 84"/>
              <a:gd name="T28" fmla="*/ 24 w 71"/>
              <a:gd name="T29" fmla="*/ 8 h 84"/>
              <a:gd name="T30" fmla="*/ 0 w 71"/>
              <a:gd name="T31" fmla="*/ 20 h 84"/>
              <a:gd name="T32" fmla="*/ 1 w 71"/>
              <a:gd name="T33" fmla="*/ 46 h 84"/>
              <a:gd name="T34" fmla="*/ 16 w 71"/>
              <a:gd name="T35" fmla="*/ 47 h 84"/>
              <a:gd name="T36" fmla="*/ 35 w 71"/>
              <a:gd name="T37" fmla="*/ 66 h 84"/>
              <a:gd name="T38" fmla="*/ 41 w 71"/>
              <a:gd name="T39" fmla="*/ 81 h 84"/>
              <a:gd name="T40" fmla="*/ 49 w 71"/>
              <a:gd name="T41" fmla="*/ 67 h 84"/>
              <a:gd name="T42" fmla="*/ 42 w 71"/>
              <a:gd name="T43" fmla="*/ 50 h 84"/>
              <a:gd name="T44" fmla="*/ 45 w 71"/>
              <a:gd name="T45" fmla="*/ 49 h 84"/>
              <a:gd name="T46" fmla="*/ 67 w 71"/>
              <a:gd name="T47" fmla="*/ 44 h 84"/>
              <a:gd name="T48" fmla="*/ 71 w 71"/>
              <a:gd name="T4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4">
                <a:moveTo>
                  <a:pt x="71" y="37"/>
                </a:moveTo>
                <a:cubicBezTo>
                  <a:pt x="70" y="34"/>
                  <a:pt x="67" y="32"/>
                  <a:pt x="65" y="33"/>
                </a:cubicBezTo>
                <a:cubicBezTo>
                  <a:pt x="58" y="34"/>
                  <a:pt x="58" y="34"/>
                  <a:pt x="58" y="34"/>
                </a:cubicBezTo>
                <a:cubicBezTo>
                  <a:pt x="58" y="34"/>
                  <a:pt x="58" y="34"/>
                  <a:pt x="58" y="34"/>
                </a:cubicBezTo>
                <a:cubicBezTo>
                  <a:pt x="66" y="32"/>
                  <a:pt x="66" y="32"/>
                  <a:pt x="66" y="32"/>
                </a:cubicBezTo>
                <a:cubicBezTo>
                  <a:pt x="69" y="31"/>
                  <a:pt x="71" y="28"/>
                  <a:pt x="70" y="25"/>
                </a:cubicBezTo>
                <a:cubicBezTo>
                  <a:pt x="70" y="22"/>
                  <a:pt x="67" y="20"/>
                  <a:pt x="64" y="21"/>
                </a:cubicBezTo>
                <a:cubicBezTo>
                  <a:pt x="63" y="21"/>
                  <a:pt x="63" y="21"/>
                  <a:pt x="63" y="21"/>
                </a:cubicBezTo>
                <a:cubicBezTo>
                  <a:pt x="65" y="20"/>
                  <a:pt x="66" y="18"/>
                  <a:pt x="66" y="15"/>
                </a:cubicBezTo>
                <a:cubicBezTo>
                  <a:pt x="65" y="12"/>
                  <a:pt x="62" y="10"/>
                  <a:pt x="59" y="11"/>
                </a:cubicBezTo>
                <a:cubicBezTo>
                  <a:pt x="58" y="11"/>
                  <a:pt x="58" y="11"/>
                  <a:pt x="58" y="11"/>
                </a:cubicBezTo>
                <a:cubicBezTo>
                  <a:pt x="59" y="10"/>
                  <a:pt x="60" y="8"/>
                  <a:pt x="59" y="5"/>
                </a:cubicBezTo>
                <a:cubicBezTo>
                  <a:pt x="59" y="2"/>
                  <a:pt x="56" y="0"/>
                  <a:pt x="54" y="1"/>
                </a:cubicBezTo>
                <a:cubicBezTo>
                  <a:pt x="40" y="4"/>
                  <a:pt x="40" y="4"/>
                  <a:pt x="40" y="4"/>
                </a:cubicBezTo>
                <a:cubicBezTo>
                  <a:pt x="35" y="5"/>
                  <a:pt x="29" y="6"/>
                  <a:pt x="24" y="8"/>
                </a:cubicBezTo>
                <a:cubicBezTo>
                  <a:pt x="9" y="13"/>
                  <a:pt x="7" y="19"/>
                  <a:pt x="0" y="20"/>
                </a:cubicBezTo>
                <a:cubicBezTo>
                  <a:pt x="0" y="32"/>
                  <a:pt x="0" y="36"/>
                  <a:pt x="1" y="46"/>
                </a:cubicBezTo>
                <a:cubicBezTo>
                  <a:pt x="1" y="48"/>
                  <a:pt x="16" y="46"/>
                  <a:pt x="16" y="47"/>
                </a:cubicBezTo>
                <a:cubicBezTo>
                  <a:pt x="16" y="47"/>
                  <a:pt x="34" y="64"/>
                  <a:pt x="35" y="66"/>
                </a:cubicBezTo>
                <a:cubicBezTo>
                  <a:pt x="36" y="67"/>
                  <a:pt x="41" y="81"/>
                  <a:pt x="41" y="81"/>
                </a:cubicBezTo>
                <a:cubicBezTo>
                  <a:pt x="41" y="81"/>
                  <a:pt x="51" y="84"/>
                  <a:pt x="49" y="67"/>
                </a:cubicBezTo>
                <a:cubicBezTo>
                  <a:pt x="47" y="50"/>
                  <a:pt x="42" y="50"/>
                  <a:pt x="42" y="50"/>
                </a:cubicBezTo>
                <a:cubicBezTo>
                  <a:pt x="45" y="49"/>
                  <a:pt x="45" y="49"/>
                  <a:pt x="45" y="49"/>
                </a:cubicBezTo>
                <a:cubicBezTo>
                  <a:pt x="67" y="44"/>
                  <a:pt x="67" y="44"/>
                  <a:pt x="67" y="44"/>
                </a:cubicBezTo>
                <a:cubicBezTo>
                  <a:pt x="70" y="43"/>
                  <a:pt x="71" y="40"/>
                  <a:pt x="71" y="37"/>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20" name="Oval 19">
            <a:extLst>
              <a:ext uri="{FF2B5EF4-FFF2-40B4-BE49-F238E27FC236}">
                <a16:creationId xmlns:a16="http://schemas.microsoft.com/office/drawing/2014/main" xmlns="" id="{4B52C8F3-A19E-488F-93E8-3F8CDF3F7824}"/>
              </a:ext>
            </a:extLst>
          </p:cNvPr>
          <p:cNvSpPr/>
          <p:nvPr/>
        </p:nvSpPr>
        <p:spPr>
          <a:xfrm>
            <a:off x="2715010" y="588179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21" name="Freeform 5">
            <a:extLst>
              <a:ext uri="{FF2B5EF4-FFF2-40B4-BE49-F238E27FC236}">
                <a16:creationId xmlns:a16="http://schemas.microsoft.com/office/drawing/2014/main" xmlns="" id="{80DCBF87-691F-474B-9A46-1E7FF1A06343}"/>
              </a:ext>
            </a:extLst>
          </p:cNvPr>
          <p:cNvSpPr>
            <a:spLocks noEditPoints="1"/>
          </p:cNvSpPr>
          <p:nvPr/>
        </p:nvSpPr>
        <p:spPr bwMode="auto">
          <a:xfrm>
            <a:off x="2822000" y="5957978"/>
            <a:ext cx="244565" cy="298430"/>
          </a:xfrm>
          <a:custGeom>
            <a:avLst/>
            <a:gdLst>
              <a:gd name="T0" fmla="*/ 840 w 1473"/>
              <a:gd name="T1" fmla="*/ 1580 h 1797"/>
              <a:gd name="T2" fmla="*/ 724 w 1473"/>
              <a:gd name="T3" fmla="*/ 1582 h 1797"/>
              <a:gd name="T4" fmla="*/ 521 w 1473"/>
              <a:gd name="T5" fmla="*/ 1380 h 1797"/>
              <a:gd name="T6" fmla="*/ 519 w 1473"/>
              <a:gd name="T7" fmla="*/ 1263 h 1797"/>
              <a:gd name="T8" fmla="*/ 937 w 1473"/>
              <a:gd name="T9" fmla="*/ 845 h 1797"/>
              <a:gd name="T10" fmla="*/ 1054 w 1473"/>
              <a:gd name="T11" fmla="*/ 843 h 1797"/>
              <a:gd name="T12" fmla="*/ 1256 w 1473"/>
              <a:gd name="T13" fmla="*/ 1046 h 1797"/>
              <a:gd name="T14" fmla="*/ 1258 w 1473"/>
              <a:gd name="T15" fmla="*/ 1162 h 1797"/>
              <a:gd name="T16" fmla="*/ 1140 w 1473"/>
              <a:gd name="T17" fmla="*/ 1280 h 1797"/>
              <a:gd name="T18" fmla="*/ 1347 w 1473"/>
              <a:gd name="T19" fmla="*/ 1487 h 1797"/>
              <a:gd name="T20" fmla="*/ 1347 w 1473"/>
              <a:gd name="T21" fmla="*/ 27 h 1797"/>
              <a:gd name="T22" fmla="*/ 1320 w 1473"/>
              <a:gd name="T23" fmla="*/ 0 h 1797"/>
              <a:gd name="T24" fmla="*/ 323 w 1473"/>
              <a:gd name="T25" fmla="*/ 0 h 1797"/>
              <a:gd name="T26" fmla="*/ 323 w 1473"/>
              <a:gd name="T27" fmla="*/ 1671 h 1797"/>
              <a:gd name="T28" fmla="*/ 1163 w 1473"/>
              <a:gd name="T29" fmla="*/ 1671 h 1797"/>
              <a:gd name="T30" fmla="*/ 956 w 1473"/>
              <a:gd name="T31" fmla="*/ 1464 h 1797"/>
              <a:gd name="T32" fmla="*/ 840 w 1473"/>
              <a:gd name="T33" fmla="*/ 1580 h 1797"/>
              <a:gd name="T34" fmla="*/ 511 w 1473"/>
              <a:gd name="T35" fmla="*/ 256 h 1797"/>
              <a:gd name="T36" fmla="*/ 525 w 1473"/>
              <a:gd name="T37" fmla="*/ 243 h 1797"/>
              <a:gd name="T38" fmla="*/ 1145 w 1473"/>
              <a:gd name="T39" fmla="*/ 243 h 1797"/>
              <a:gd name="T40" fmla="*/ 1158 w 1473"/>
              <a:gd name="T41" fmla="*/ 256 h 1797"/>
              <a:gd name="T42" fmla="*/ 1158 w 1473"/>
              <a:gd name="T43" fmla="*/ 580 h 1797"/>
              <a:gd name="T44" fmla="*/ 1145 w 1473"/>
              <a:gd name="T45" fmla="*/ 593 h 1797"/>
              <a:gd name="T46" fmla="*/ 525 w 1473"/>
              <a:gd name="T47" fmla="*/ 593 h 1797"/>
              <a:gd name="T48" fmla="*/ 511 w 1473"/>
              <a:gd name="T49" fmla="*/ 580 h 1797"/>
              <a:gd name="T50" fmla="*/ 511 w 1473"/>
              <a:gd name="T51" fmla="*/ 256 h 1797"/>
              <a:gd name="T52" fmla="*/ 27 w 1473"/>
              <a:gd name="T53" fmla="*/ 0 h 1797"/>
              <a:gd name="T54" fmla="*/ 269 w 1473"/>
              <a:gd name="T55" fmla="*/ 0 h 1797"/>
              <a:gd name="T56" fmla="*/ 269 w 1473"/>
              <a:gd name="T57" fmla="*/ 1671 h 1797"/>
              <a:gd name="T58" fmla="*/ 27 w 1473"/>
              <a:gd name="T59" fmla="*/ 1671 h 1797"/>
              <a:gd name="T60" fmla="*/ 0 w 1473"/>
              <a:gd name="T61" fmla="*/ 1644 h 1797"/>
              <a:gd name="T62" fmla="*/ 0 w 1473"/>
              <a:gd name="T63" fmla="*/ 27 h 1797"/>
              <a:gd name="T64" fmla="*/ 27 w 1473"/>
              <a:gd name="T65" fmla="*/ 0 h 1797"/>
              <a:gd name="T66" fmla="*/ 557 w 1473"/>
              <a:gd name="T67" fmla="*/ 1301 h 1797"/>
              <a:gd name="T68" fmla="*/ 583 w 1473"/>
              <a:gd name="T69" fmla="*/ 1276 h 1797"/>
              <a:gd name="T70" fmla="*/ 825 w 1473"/>
              <a:gd name="T71" fmla="*/ 1519 h 1797"/>
              <a:gd name="T72" fmla="*/ 800 w 1473"/>
              <a:gd name="T73" fmla="*/ 1544 h 1797"/>
              <a:gd name="T74" fmla="*/ 762 w 1473"/>
              <a:gd name="T75" fmla="*/ 1544 h 1797"/>
              <a:gd name="T76" fmla="*/ 557 w 1473"/>
              <a:gd name="T77" fmla="*/ 1339 h 1797"/>
              <a:gd name="T78" fmla="*/ 557 w 1473"/>
              <a:gd name="T79" fmla="*/ 1301 h 1797"/>
              <a:gd name="T80" fmla="*/ 1220 w 1473"/>
              <a:gd name="T81" fmla="*/ 1124 h 1797"/>
              <a:gd name="T82" fmla="*/ 1195 w 1473"/>
              <a:gd name="T83" fmla="*/ 1149 h 1797"/>
              <a:gd name="T84" fmla="*/ 952 w 1473"/>
              <a:gd name="T85" fmla="*/ 907 h 1797"/>
              <a:gd name="T86" fmla="*/ 977 w 1473"/>
              <a:gd name="T87" fmla="*/ 881 h 1797"/>
              <a:gd name="T88" fmla="*/ 1015 w 1473"/>
              <a:gd name="T89" fmla="*/ 881 h 1797"/>
              <a:gd name="T90" fmla="*/ 1220 w 1473"/>
              <a:gd name="T91" fmla="*/ 1086 h 1797"/>
              <a:gd name="T92" fmla="*/ 1220 w 1473"/>
              <a:gd name="T93" fmla="*/ 1124 h 1797"/>
              <a:gd name="T94" fmla="*/ 1462 w 1473"/>
              <a:gd name="T95" fmla="*/ 1717 h 1797"/>
              <a:gd name="T96" fmla="*/ 1393 w 1473"/>
              <a:gd name="T97" fmla="*/ 1786 h 1797"/>
              <a:gd name="T98" fmla="*/ 1355 w 1473"/>
              <a:gd name="T99" fmla="*/ 1786 h 1797"/>
              <a:gd name="T100" fmla="*/ 956 w 1473"/>
              <a:gd name="T101" fmla="*/ 1388 h 1797"/>
              <a:gd name="T102" fmla="*/ 844 w 1473"/>
              <a:gd name="T103" fmla="*/ 1499 h 1797"/>
              <a:gd name="T104" fmla="*/ 602 w 1473"/>
              <a:gd name="T105" fmla="*/ 1257 h 1797"/>
              <a:gd name="T106" fmla="*/ 933 w 1473"/>
              <a:gd name="T107" fmla="*/ 926 h 1797"/>
              <a:gd name="T108" fmla="*/ 1175 w 1473"/>
              <a:gd name="T109" fmla="*/ 1168 h 1797"/>
              <a:gd name="T110" fmla="*/ 1064 w 1473"/>
              <a:gd name="T111" fmla="*/ 1280 h 1797"/>
              <a:gd name="T112" fmla="*/ 1462 w 1473"/>
              <a:gd name="T113" fmla="*/ 1679 h 1797"/>
              <a:gd name="T114" fmla="*/ 1462 w 1473"/>
              <a:gd name="T115" fmla="*/ 171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1797">
                <a:moveTo>
                  <a:pt x="840" y="1580"/>
                </a:moveTo>
                <a:cubicBezTo>
                  <a:pt x="804" y="1616"/>
                  <a:pt x="753" y="1611"/>
                  <a:pt x="724" y="1582"/>
                </a:cubicBezTo>
                <a:cubicBezTo>
                  <a:pt x="521" y="1380"/>
                  <a:pt x="521" y="1380"/>
                  <a:pt x="521" y="1380"/>
                </a:cubicBezTo>
                <a:cubicBezTo>
                  <a:pt x="485" y="1343"/>
                  <a:pt x="490" y="1293"/>
                  <a:pt x="519" y="1263"/>
                </a:cubicBezTo>
                <a:cubicBezTo>
                  <a:pt x="937" y="845"/>
                  <a:pt x="937" y="845"/>
                  <a:pt x="937" y="845"/>
                </a:cubicBezTo>
                <a:cubicBezTo>
                  <a:pt x="974" y="809"/>
                  <a:pt x="1024" y="814"/>
                  <a:pt x="1054" y="843"/>
                </a:cubicBezTo>
                <a:cubicBezTo>
                  <a:pt x="1256" y="1046"/>
                  <a:pt x="1256" y="1046"/>
                  <a:pt x="1256" y="1046"/>
                </a:cubicBezTo>
                <a:cubicBezTo>
                  <a:pt x="1292" y="1082"/>
                  <a:pt x="1288" y="1133"/>
                  <a:pt x="1258" y="1162"/>
                </a:cubicBezTo>
                <a:cubicBezTo>
                  <a:pt x="1140" y="1280"/>
                  <a:pt x="1140" y="1280"/>
                  <a:pt x="1140" y="1280"/>
                </a:cubicBezTo>
                <a:cubicBezTo>
                  <a:pt x="1347" y="1487"/>
                  <a:pt x="1347" y="1487"/>
                  <a:pt x="1347" y="1487"/>
                </a:cubicBezTo>
                <a:cubicBezTo>
                  <a:pt x="1347" y="27"/>
                  <a:pt x="1347" y="27"/>
                  <a:pt x="1347" y="27"/>
                </a:cubicBezTo>
                <a:cubicBezTo>
                  <a:pt x="1347" y="12"/>
                  <a:pt x="1335" y="0"/>
                  <a:pt x="1320" y="0"/>
                </a:cubicBezTo>
                <a:cubicBezTo>
                  <a:pt x="323" y="0"/>
                  <a:pt x="323" y="0"/>
                  <a:pt x="323" y="0"/>
                </a:cubicBezTo>
                <a:cubicBezTo>
                  <a:pt x="323" y="1671"/>
                  <a:pt x="323" y="1671"/>
                  <a:pt x="323" y="1671"/>
                </a:cubicBezTo>
                <a:cubicBezTo>
                  <a:pt x="1163" y="1671"/>
                  <a:pt x="1163" y="1671"/>
                  <a:pt x="1163" y="1671"/>
                </a:cubicBezTo>
                <a:cubicBezTo>
                  <a:pt x="956" y="1464"/>
                  <a:pt x="956" y="1464"/>
                  <a:pt x="956" y="1464"/>
                </a:cubicBezTo>
                <a:lnTo>
                  <a:pt x="840" y="1580"/>
                </a:lnTo>
                <a:close/>
                <a:moveTo>
                  <a:pt x="511" y="256"/>
                </a:moveTo>
                <a:cubicBezTo>
                  <a:pt x="511" y="249"/>
                  <a:pt x="517" y="243"/>
                  <a:pt x="525" y="243"/>
                </a:cubicBezTo>
                <a:cubicBezTo>
                  <a:pt x="1145" y="243"/>
                  <a:pt x="1145" y="243"/>
                  <a:pt x="1145" y="243"/>
                </a:cubicBezTo>
                <a:cubicBezTo>
                  <a:pt x="1152" y="243"/>
                  <a:pt x="1158" y="249"/>
                  <a:pt x="1158" y="256"/>
                </a:cubicBezTo>
                <a:cubicBezTo>
                  <a:pt x="1158" y="580"/>
                  <a:pt x="1158" y="580"/>
                  <a:pt x="1158" y="580"/>
                </a:cubicBezTo>
                <a:cubicBezTo>
                  <a:pt x="1158" y="587"/>
                  <a:pt x="1152" y="593"/>
                  <a:pt x="1145" y="593"/>
                </a:cubicBezTo>
                <a:cubicBezTo>
                  <a:pt x="525" y="593"/>
                  <a:pt x="525" y="593"/>
                  <a:pt x="525" y="593"/>
                </a:cubicBezTo>
                <a:cubicBezTo>
                  <a:pt x="517" y="593"/>
                  <a:pt x="511" y="587"/>
                  <a:pt x="511" y="580"/>
                </a:cubicBezTo>
                <a:lnTo>
                  <a:pt x="511" y="256"/>
                </a:lnTo>
                <a:close/>
                <a:moveTo>
                  <a:pt x="27" y="0"/>
                </a:moveTo>
                <a:cubicBezTo>
                  <a:pt x="269" y="0"/>
                  <a:pt x="269" y="0"/>
                  <a:pt x="269" y="0"/>
                </a:cubicBezTo>
                <a:cubicBezTo>
                  <a:pt x="269" y="1671"/>
                  <a:pt x="269" y="1671"/>
                  <a:pt x="269" y="1671"/>
                </a:cubicBezTo>
                <a:cubicBezTo>
                  <a:pt x="27" y="1671"/>
                  <a:pt x="27" y="1671"/>
                  <a:pt x="27" y="1671"/>
                </a:cubicBezTo>
                <a:cubicBezTo>
                  <a:pt x="12" y="1671"/>
                  <a:pt x="0" y="1659"/>
                  <a:pt x="0" y="1644"/>
                </a:cubicBezTo>
                <a:cubicBezTo>
                  <a:pt x="0" y="27"/>
                  <a:pt x="0" y="27"/>
                  <a:pt x="0" y="27"/>
                </a:cubicBezTo>
                <a:cubicBezTo>
                  <a:pt x="0" y="12"/>
                  <a:pt x="12" y="0"/>
                  <a:pt x="27" y="0"/>
                </a:cubicBezTo>
                <a:close/>
                <a:moveTo>
                  <a:pt x="557" y="1301"/>
                </a:moveTo>
                <a:cubicBezTo>
                  <a:pt x="583" y="1276"/>
                  <a:pt x="583" y="1276"/>
                  <a:pt x="583" y="1276"/>
                </a:cubicBezTo>
                <a:cubicBezTo>
                  <a:pt x="825" y="1519"/>
                  <a:pt x="825" y="1519"/>
                  <a:pt x="825" y="1519"/>
                </a:cubicBezTo>
                <a:cubicBezTo>
                  <a:pt x="800" y="1544"/>
                  <a:pt x="800" y="1544"/>
                  <a:pt x="800" y="1544"/>
                </a:cubicBezTo>
                <a:cubicBezTo>
                  <a:pt x="789" y="1554"/>
                  <a:pt x="772" y="1554"/>
                  <a:pt x="762" y="1544"/>
                </a:cubicBezTo>
                <a:cubicBezTo>
                  <a:pt x="557" y="1339"/>
                  <a:pt x="557" y="1339"/>
                  <a:pt x="557" y="1339"/>
                </a:cubicBezTo>
                <a:cubicBezTo>
                  <a:pt x="547" y="1329"/>
                  <a:pt x="547" y="1312"/>
                  <a:pt x="557" y="1301"/>
                </a:cubicBezTo>
                <a:close/>
                <a:moveTo>
                  <a:pt x="1220" y="1124"/>
                </a:moveTo>
                <a:cubicBezTo>
                  <a:pt x="1195" y="1149"/>
                  <a:pt x="1195" y="1149"/>
                  <a:pt x="1195" y="1149"/>
                </a:cubicBezTo>
                <a:cubicBezTo>
                  <a:pt x="952" y="907"/>
                  <a:pt x="952" y="907"/>
                  <a:pt x="952" y="907"/>
                </a:cubicBezTo>
                <a:cubicBezTo>
                  <a:pt x="977" y="881"/>
                  <a:pt x="977" y="881"/>
                  <a:pt x="977" y="881"/>
                </a:cubicBezTo>
                <a:cubicBezTo>
                  <a:pt x="988" y="871"/>
                  <a:pt x="1005" y="871"/>
                  <a:pt x="1015" y="881"/>
                </a:cubicBezTo>
                <a:cubicBezTo>
                  <a:pt x="1220" y="1086"/>
                  <a:pt x="1220" y="1086"/>
                  <a:pt x="1220" y="1086"/>
                </a:cubicBezTo>
                <a:cubicBezTo>
                  <a:pt x="1230" y="1096"/>
                  <a:pt x="1230" y="1113"/>
                  <a:pt x="1220" y="1124"/>
                </a:cubicBezTo>
                <a:close/>
                <a:moveTo>
                  <a:pt x="1462" y="1717"/>
                </a:moveTo>
                <a:cubicBezTo>
                  <a:pt x="1393" y="1786"/>
                  <a:pt x="1393" y="1786"/>
                  <a:pt x="1393" y="1786"/>
                </a:cubicBezTo>
                <a:cubicBezTo>
                  <a:pt x="1382" y="1797"/>
                  <a:pt x="1365" y="1797"/>
                  <a:pt x="1355" y="1786"/>
                </a:cubicBezTo>
                <a:cubicBezTo>
                  <a:pt x="956" y="1388"/>
                  <a:pt x="956" y="1388"/>
                  <a:pt x="956" y="1388"/>
                </a:cubicBezTo>
                <a:cubicBezTo>
                  <a:pt x="844" y="1499"/>
                  <a:pt x="844" y="1499"/>
                  <a:pt x="844" y="1499"/>
                </a:cubicBezTo>
                <a:cubicBezTo>
                  <a:pt x="602" y="1257"/>
                  <a:pt x="602" y="1257"/>
                  <a:pt x="602" y="1257"/>
                </a:cubicBezTo>
                <a:cubicBezTo>
                  <a:pt x="933" y="926"/>
                  <a:pt x="933" y="926"/>
                  <a:pt x="933" y="926"/>
                </a:cubicBezTo>
                <a:cubicBezTo>
                  <a:pt x="1175" y="1168"/>
                  <a:pt x="1175" y="1168"/>
                  <a:pt x="1175" y="1168"/>
                </a:cubicBezTo>
                <a:cubicBezTo>
                  <a:pt x="1064" y="1280"/>
                  <a:pt x="1064" y="1280"/>
                  <a:pt x="1064" y="1280"/>
                </a:cubicBezTo>
                <a:cubicBezTo>
                  <a:pt x="1462" y="1679"/>
                  <a:pt x="1462" y="1679"/>
                  <a:pt x="1462" y="1679"/>
                </a:cubicBezTo>
                <a:cubicBezTo>
                  <a:pt x="1473" y="1689"/>
                  <a:pt x="1473" y="1706"/>
                  <a:pt x="1462" y="1717"/>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24" name="Oval 23">
            <a:extLst>
              <a:ext uri="{FF2B5EF4-FFF2-40B4-BE49-F238E27FC236}">
                <a16:creationId xmlns:a16="http://schemas.microsoft.com/office/drawing/2014/main" xmlns="" id="{EB4A4077-7AF0-4189-AB2E-8E551BBC6F03}"/>
              </a:ext>
            </a:extLst>
          </p:cNvPr>
          <p:cNvSpPr/>
          <p:nvPr/>
        </p:nvSpPr>
        <p:spPr>
          <a:xfrm>
            <a:off x="3173555" y="5876057"/>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26" name="Freeform 18">
            <a:extLst>
              <a:ext uri="{FF2B5EF4-FFF2-40B4-BE49-F238E27FC236}">
                <a16:creationId xmlns:a16="http://schemas.microsoft.com/office/drawing/2014/main" xmlns="" id="{AAE76CDA-826E-4CE7-BDB2-1BC9519C042A}"/>
              </a:ext>
            </a:extLst>
          </p:cNvPr>
          <p:cNvSpPr>
            <a:spLocks noEditPoints="1"/>
          </p:cNvSpPr>
          <p:nvPr/>
        </p:nvSpPr>
        <p:spPr bwMode="auto">
          <a:xfrm>
            <a:off x="3260179" y="5953358"/>
            <a:ext cx="290785" cy="303050"/>
          </a:xfrm>
          <a:custGeom>
            <a:avLst/>
            <a:gdLst>
              <a:gd name="T0" fmla="*/ 1255 w 2483"/>
              <a:gd name="T1" fmla="*/ 14 h 2588"/>
              <a:gd name="T2" fmla="*/ 456 w 2483"/>
              <a:gd name="T3" fmla="*/ 269 h 2588"/>
              <a:gd name="T4" fmla="*/ 181 w 2483"/>
              <a:gd name="T5" fmla="*/ 899 h 2588"/>
              <a:gd name="T6" fmla="*/ 215 w 2483"/>
              <a:gd name="T7" fmla="*/ 1211 h 2588"/>
              <a:gd name="T8" fmla="*/ 15 w 2483"/>
              <a:gd name="T9" fmla="*/ 1483 h 2588"/>
              <a:gd name="T10" fmla="*/ 18 w 2483"/>
              <a:gd name="T11" fmla="*/ 1555 h 2588"/>
              <a:gd name="T12" fmla="*/ 149 w 2483"/>
              <a:gd name="T13" fmla="*/ 1613 h 2588"/>
              <a:gd name="T14" fmla="*/ 199 w 2483"/>
              <a:gd name="T15" fmla="*/ 1687 h 2588"/>
              <a:gd name="T16" fmla="*/ 165 w 2483"/>
              <a:gd name="T17" fmla="*/ 1775 h 2588"/>
              <a:gd name="T18" fmla="*/ 167 w 2483"/>
              <a:gd name="T19" fmla="*/ 1805 h 2588"/>
              <a:gd name="T20" fmla="*/ 215 w 2483"/>
              <a:gd name="T21" fmla="*/ 1840 h 2588"/>
              <a:gd name="T22" fmla="*/ 208 w 2483"/>
              <a:gd name="T23" fmla="*/ 1869 h 2588"/>
              <a:gd name="T24" fmla="*/ 223 w 2483"/>
              <a:gd name="T25" fmla="*/ 1973 h 2588"/>
              <a:gd name="T26" fmla="*/ 277 w 2483"/>
              <a:gd name="T27" fmla="*/ 2097 h 2588"/>
              <a:gd name="T28" fmla="*/ 293 w 2483"/>
              <a:gd name="T29" fmla="*/ 2255 h 2588"/>
              <a:gd name="T30" fmla="*/ 892 w 2483"/>
              <a:gd name="T31" fmla="*/ 2332 h 2588"/>
              <a:gd name="T32" fmla="*/ 1755 w 2483"/>
              <a:gd name="T33" fmla="*/ 2064 h 2588"/>
              <a:gd name="T34" fmla="*/ 1920 w 2483"/>
              <a:gd name="T35" fmla="*/ 1647 h 2588"/>
              <a:gd name="T36" fmla="*/ 1255 w 2483"/>
              <a:gd name="T37" fmla="*/ 14 h 2588"/>
              <a:gd name="T38" fmla="*/ 791 w 2483"/>
              <a:gd name="T39" fmla="*/ 1115 h 2588"/>
              <a:gd name="T40" fmla="*/ 503 w 2483"/>
              <a:gd name="T41" fmla="*/ 552 h 2588"/>
              <a:gd name="T42" fmla="*/ 717 w 2483"/>
              <a:gd name="T43" fmla="*/ 459 h 2588"/>
              <a:gd name="T44" fmla="*/ 956 w 2483"/>
              <a:gd name="T45" fmla="*/ 1032 h 2588"/>
              <a:gd name="T46" fmla="*/ 791 w 2483"/>
              <a:gd name="T47" fmla="*/ 1115 h 2588"/>
              <a:gd name="T48" fmla="*/ 983 w 2483"/>
              <a:gd name="T49" fmla="*/ 1288 h 2588"/>
              <a:gd name="T50" fmla="*/ 861 w 2483"/>
              <a:gd name="T51" fmla="*/ 1247 h 2588"/>
              <a:gd name="T52" fmla="*/ 900 w 2483"/>
              <a:gd name="T53" fmla="*/ 1126 h 2588"/>
              <a:gd name="T54" fmla="*/ 1023 w 2483"/>
              <a:gd name="T55" fmla="*/ 1166 h 2588"/>
              <a:gd name="T56" fmla="*/ 983 w 2483"/>
              <a:gd name="T57" fmla="*/ 1288 h 2588"/>
              <a:gd name="T58" fmla="*/ 1209 w 2483"/>
              <a:gd name="T59" fmla="*/ 933 h 2588"/>
              <a:gd name="T60" fmla="*/ 1145 w 2483"/>
              <a:gd name="T61" fmla="*/ 871 h 2588"/>
              <a:gd name="T62" fmla="*/ 1207 w 2483"/>
              <a:gd name="T63" fmla="*/ 807 h 2588"/>
              <a:gd name="T64" fmla="*/ 1271 w 2483"/>
              <a:gd name="T65" fmla="*/ 870 h 2588"/>
              <a:gd name="T66" fmla="*/ 1209 w 2483"/>
              <a:gd name="T67" fmla="*/ 933 h 2588"/>
              <a:gd name="T68" fmla="*/ 1270 w 2483"/>
              <a:gd name="T69" fmla="*/ 766 h 2588"/>
              <a:gd name="T70" fmla="*/ 1142 w 2483"/>
              <a:gd name="T71" fmla="*/ 767 h 2588"/>
              <a:gd name="T72" fmla="*/ 1135 w 2483"/>
              <a:gd name="T73" fmla="*/ 328 h 2588"/>
              <a:gd name="T74" fmla="*/ 1297 w 2483"/>
              <a:gd name="T75" fmla="*/ 335 h 2588"/>
              <a:gd name="T76" fmla="*/ 1270 w 2483"/>
              <a:gd name="T77" fmla="*/ 766 h 2588"/>
              <a:gd name="T78" fmla="*/ 1445 w 2483"/>
              <a:gd name="T79" fmla="*/ 1290 h 2588"/>
              <a:gd name="T80" fmla="*/ 1332 w 2483"/>
              <a:gd name="T81" fmla="*/ 1308 h 2588"/>
              <a:gd name="T82" fmla="*/ 1314 w 2483"/>
              <a:gd name="T83" fmla="*/ 1195 h 2588"/>
              <a:gd name="T84" fmla="*/ 1426 w 2483"/>
              <a:gd name="T85" fmla="*/ 1176 h 2588"/>
              <a:gd name="T86" fmla="*/ 1445 w 2483"/>
              <a:gd name="T87" fmla="*/ 1290 h 2588"/>
              <a:gd name="T88" fmla="*/ 1880 w 2483"/>
              <a:gd name="T89" fmla="*/ 755 h 2588"/>
              <a:gd name="T90" fmla="*/ 1524 w 2483"/>
              <a:gd name="T91" fmla="*/ 1181 h 2588"/>
              <a:gd name="T92" fmla="*/ 1390 w 2483"/>
              <a:gd name="T93" fmla="*/ 1085 h 2588"/>
              <a:gd name="T94" fmla="*/ 1717 w 2483"/>
              <a:gd name="T95" fmla="*/ 624 h 2588"/>
              <a:gd name="T96" fmla="*/ 1880 w 2483"/>
              <a:gd name="T97" fmla="*/ 755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588">
                <a:moveTo>
                  <a:pt x="1255" y="14"/>
                </a:moveTo>
                <a:cubicBezTo>
                  <a:pt x="1045" y="0"/>
                  <a:pt x="722" y="26"/>
                  <a:pt x="456" y="269"/>
                </a:cubicBezTo>
                <a:cubicBezTo>
                  <a:pt x="295" y="416"/>
                  <a:pt x="149" y="559"/>
                  <a:pt x="181" y="899"/>
                </a:cubicBezTo>
                <a:cubicBezTo>
                  <a:pt x="187" y="969"/>
                  <a:pt x="262" y="1065"/>
                  <a:pt x="215" y="1211"/>
                </a:cubicBezTo>
                <a:cubicBezTo>
                  <a:pt x="195" y="1273"/>
                  <a:pt x="62" y="1410"/>
                  <a:pt x="15" y="1483"/>
                </a:cubicBezTo>
                <a:cubicBezTo>
                  <a:pt x="0" y="1505"/>
                  <a:pt x="1" y="1535"/>
                  <a:pt x="18" y="1555"/>
                </a:cubicBezTo>
                <a:cubicBezTo>
                  <a:pt x="39" y="1578"/>
                  <a:pt x="78" y="1606"/>
                  <a:pt x="149" y="1613"/>
                </a:cubicBezTo>
                <a:cubicBezTo>
                  <a:pt x="171" y="1615"/>
                  <a:pt x="208" y="1618"/>
                  <a:pt x="199" y="1687"/>
                </a:cubicBezTo>
                <a:cubicBezTo>
                  <a:pt x="196" y="1706"/>
                  <a:pt x="175" y="1753"/>
                  <a:pt x="165" y="1775"/>
                </a:cubicBezTo>
                <a:cubicBezTo>
                  <a:pt x="160" y="1785"/>
                  <a:pt x="160" y="1797"/>
                  <a:pt x="167" y="1805"/>
                </a:cubicBezTo>
                <a:cubicBezTo>
                  <a:pt x="174" y="1816"/>
                  <a:pt x="191" y="1823"/>
                  <a:pt x="215" y="1840"/>
                </a:cubicBezTo>
                <a:cubicBezTo>
                  <a:pt x="222" y="1844"/>
                  <a:pt x="226" y="1851"/>
                  <a:pt x="208" y="1869"/>
                </a:cubicBezTo>
                <a:cubicBezTo>
                  <a:pt x="190" y="1888"/>
                  <a:pt x="177" y="1900"/>
                  <a:pt x="223" y="1973"/>
                </a:cubicBezTo>
                <a:cubicBezTo>
                  <a:pt x="239" y="1999"/>
                  <a:pt x="287" y="2030"/>
                  <a:pt x="277" y="2097"/>
                </a:cubicBezTo>
                <a:cubicBezTo>
                  <a:pt x="271" y="2138"/>
                  <a:pt x="249" y="2216"/>
                  <a:pt x="293" y="2255"/>
                </a:cubicBezTo>
                <a:cubicBezTo>
                  <a:pt x="446" y="2391"/>
                  <a:pt x="895" y="2273"/>
                  <a:pt x="892" y="2332"/>
                </a:cubicBezTo>
                <a:cubicBezTo>
                  <a:pt x="877" y="2588"/>
                  <a:pt x="1816" y="2323"/>
                  <a:pt x="1755" y="2064"/>
                </a:cubicBezTo>
                <a:cubicBezTo>
                  <a:pt x="1728" y="1954"/>
                  <a:pt x="1679" y="1836"/>
                  <a:pt x="1920" y="1647"/>
                </a:cubicBezTo>
                <a:cubicBezTo>
                  <a:pt x="2260" y="1378"/>
                  <a:pt x="2483" y="95"/>
                  <a:pt x="1255" y="14"/>
                </a:cubicBezTo>
                <a:close/>
                <a:moveTo>
                  <a:pt x="791" y="1115"/>
                </a:moveTo>
                <a:cubicBezTo>
                  <a:pt x="791" y="1115"/>
                  <a:pt x="524" y="593"/>
                  <a:pt x="503" y="552"/>
                </a:cubicBezTo>
                <a:cubicBezTo>
                  <a:pt x="481" y="509"/>
                  <a:pt x="688" y="399"/>
                  <a:pt x="717" y="459"/>
                </a:cubicBezTo>
                <a:cubicBezTo>
                  <a:pt x="764" y="551"/>
                  <a:pt x="956" y="1032"/>
                  <a:pt x="956" y="1032"/>
                </a:cubicBezTo>
                <a:lnTo>
                  <a:pt x="791" y="1115"/>
                </a:lnTo>
                <a:close/>
                <a:moveTo>
                  <a:pt x="983" y="1288"/>
                </a:moveTo>
                <a:cubicBezTo>
                  <a:pt x="935" y="1312"/>
                  <a:pt x="884" y="1293"/>
                  <a:pt x="861" y="1247"/>
                </a:cubicBezTo>
                <a:cubicBezTo>
                  <a:pt x="837" y="1200"/>
                  <a:pt x="853" y="1150"/>
                  <a:pt x="900" y="1126"/>
                </a:cubicBezTo>
                <a:cubicBezTo>
                  <a:pt x="949" y="1101"/>
                  <a:pt x="998" y="1119"/>
                  <a:pt x="1023" y="1166"/>
                </a:cubicBezTo>
                <a:cubicBezTo>
                  <a:pt x="1046" y="1212"/>
                  <a:pt x="1032" y="1263"/>
                  <a:pt x="983" y="1288"/>
                </a:cubicBezTo>
                <a:close/>
                <a:moveTo>
                  <a:pt x="1209" y="933"/>
                </a:moveTo>
                <a:cubicBezTo>
                  <a:pt x="1172" y="934"/>
                  <a:pt x="1146" y="907"/>
                  <a:pt x="1145" y="871"/>
                </a:cubicBezTo>
                <a:cubicBezTo>
                  <a:pt x="1145" y="834"/>
                  <a:pt x="1170" y="808"/>
                  <a:pt x="1207" y="807"/>
                </a:cubicBezTo>
                <a:cubicBezTo>
                  <a:pt x="1245" y="807"/>
                  <a:pt x="1270" y="833"/>
                  <a:pt x="1271" y="870"/>
                </a:cubicBezTo>
                <a:cubicBezTo>
                  <a:pt x="1272" y="906"/>
                  <a:pt x="1247" y="933"/>
                  <a:pt x="1209" y="933"/>
                </a:cubicBezTo>
                <a:close/>
                <a:moveTo>
                  <a:pt x="1270" y="766"/>
                </a:moveTo>
                <a:cubicBezTo>
                  <a:pt x="1142" y="767"/>
                  <a:pt x="1142" y="767"/>
                  <a:pt x="1142" y="767"/>
                </a:cubicBezTo>
                <a:cubicBezTo>
                  <a:pt x="1142" y="767"/>
                  <a:pt x="1136" y="360"/>
                  <a:pt x="1135" y="328"/>
                </a:cubicBezTo>
                <a:cubicBezTo>
                  <a:pt x="1135" y="295"/>
                  <a:pt x="1297" y="290"/>
                  <a:pt x="1297" y="335"/>
                </a:cubicBezTo>
                <a:cubicBezTo>
                  <a:pt x="1299" y="407"/>
                  <a:pt x="1270" y="766"/>
                  <a:pt x="1270" y="766"/>
                </a:cubicBezTo>
                <a:close/>
                <a:moveTo>
                  <a:pt x="1445" y="1290"/>
                </a:moveTo>
                <a:cubicBezTo>
                  <a:pt x="1419" y="1328"/>
                  <a:pt x="1372" y="1337"/>
                  <a:pt x="1332" y="1308"/>
                </a:cubicBezTo>
                <a:cubicBezTo>
                  <a:pt x="1293" y="1280"/>
                  <a:pt x="1287" y="1233"/>
                  <a:pt x="1314" y="1195"/>
                </a:cubicBezTo>
                <a:cubicBezTo>
                  <a:pt x="1341" y="1156"/>
                  <a:pt x="1388" y="1148"/>
                  <a:pt x="1426" y="1176"/>
                </a:cubicBezTo>
                <a:cubicBezTo>
                  <a:pt x="1466" y="1204"/>
                  <a:pt x="1472" y="1251"/>
                  <a:pt x="1445" y="1290"/>
                </a:cubicBezTo>
                <a:close/>
                <a:moveTo>
                  <a:pt x="1880" y="755"/>
                </a:moveTo>
                <a:cubicBezTo>
                  <a:pt x="1827" y="831"/>
                  <a:pt x="1524" y="1181"/>
                  <a:pt x="1524" y="1181"/>
                </a:cubicBezTo>
                <a:cubicBezTo>
                  <a:pt x="1390" y="1085"/>
                  <a:pt x="1390" y="1085"/>
                  <a:pt x="1390" y="1085"/>
                </a:cubicBezTo>
                <a:cubicBezTo>
                  <a:pt x="1390" y="1085"/>
                  <a:pt x="1693" y="658"/>
                  <a:pt x="1717" y="624"/>
                </a:cubicBezTo>
                <a:cubicBezTo>
                  <a:pt x="1742" y="589"/>
                  <a:pt x="1915" y="708"/>
                  <a:pt x="1880" y="755"/>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29" name="Oval 28">
            <a:extLst>
              <a:ext uri="{FF2B5EF4-FFF2-40B4-BE49-F238E27FC236}">
                <a16:creationId xmlns:a16="http://schemas.microsoft.com/office/drawing/2014/main" xmlns="" id="{0DF3C275-9DA7-44D7-9006-3374498F84E1}"/>
              </a:ext>
            </a:extLst>
          </p:cNvPr>
          <p:cNvSpPr/>
          <p:nvPr/>
        </p:nvSpPr>
        <p:spPr>
          <a:xfrm>
            <a:off x="7078857" y="4017324"/>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xmlns="" id="{4B52C8F3-A19E-488F-93E8-3F8CDF3F7824}"/>
              </a:ext>
            </a:extLst>
          </p:cNvPr>
          <p:cNvSpPr/>
          <p:nvPr/>
        </p:nvSpPr>
        <p:spPr>
          <a:xfrm>
            <a:off x="7065735" y="4589174"/>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2" name="Freeform 5">
            <a:extLst>
              <a:ext uri="{FF2B5EF4-FFF2-40B4-BE49-F238E27FC236}">
                <a16:creationId xmlns:a16="http://schemas.microsoft.com/office/drawing/2014/main" xmlns="" id="{80DCBF87-691F-474B-9A46-1E7FF1A06343}"/>
              </a:ext>
            </a:extLst>
          </p:cNvPr>
          <p:cNvSpPr>
            <a:spLocks noEditPoints="1"/>
          </p:cNvSpPr>
          <p:nvPr/>
        </p:nvSpPr>
        <p:spPr bwMode="auto">
          <a:xfrm>
            <a:off x="7172725" y="4665359"/>
            <a:ext cx="244565" cy="298430"/>
          </a:xfrm>
          <a:custGeom>
            <a:avLst/>
            <a:gdLst>
              <a:gd name="T0" fmla="*/ 840 w 1473"/>
              <a:gd name="T1" fmla="*/ 1580 h 1797"/>
              <a:gd name="T2" fmla="*/ 724 w 1473"/>
              <a:gd name="T3" fmla="*/ 1582 h 1797"/>
              <a:gd name="T4" fmla="*/ 521 w 1473"/>
              <a:gd name="T5" fmla="*/ 1380 h 1797"/>
              <a:gd name="T6" fmla="*/ 519 w 1473"/>
              <a:gd name="T7" fmla="*/ 1263 h 1797"/>
              <a:gd name="T8" fmla="*/ 937 w 1473"/>
              <a:gd name="T9" fmla="*/ 845 h 1797"/>
              <a:gd name="T10" fmla="*/ 1054 w 1473"/>
              <a:gd name="T11" fmla="*/ 843 h 1797"/>
              <a:gd name="T12" fmla="*/ 1256 w 1473"/>
              <a:gd name="T13" fmla="*/ 1046 h 1797"/>
              <a:gd name="T14" fmla="*/ 1258 w 1473"/>
              <a:gd name="T15" fmla="*/ 1162 h 1797"/>
              <a:gd name="T16" fmla="*/ 1140 w 1473"/>
              <a:gd name="T17" fmla="*/ 1280 h 1797"/>
              <a:gd name="T18" fmla="*/ 1347 w 1473"/>
              <a:gd name="T19" fmla="*/ 1487 h 1797"/>
              <a:gd name="T20" fmla="*/ 1347 w 1473"/>
              <a:gd name="T21" fmla="*/ 27 h 1797"/>
              <a:gd name="T22" fmla="*/ 1320 w 1473"/>
              <a:gd name="T23" fmla="*/ 0 h 1797"/>
              <a:gd name="T24" fmla="*/ 323 w 1473"/>
              <a:gd name="T25" fmla="*/ 0 h 1797"/>
              <a:gd name="T26" fmla="*/ 323 w 1473"/>
              <a:gd name="T27" fmla="*/ 1671 h 1797"/>
              <a:gd name="T28" fmla="*/ 1163 w 1473"/>
              <a:gd name="T29" fmla="*/ 1671 h 1797"/>
              <a:gd name="T30" fmla="*/ 956 w 1473"/>
              <a:gd name="T31" fmla="*/ 1464 h 1797"/>
              <a:gd name="T32" fmla="*/ 840 w 1473"/>
              <a:gd name="T33" fmla="*/ 1580 h 1797"/>
              <a:gd name="T34" fmla="*/ 511 w 1473"/>
              <a:gd name="T35" fmla="*/ 256 h 1797"/>
              <a:gd name="T36" fmla="*/ 525 w 1473"/>
              <a:gd name="T37" fmla="*/ 243 h 1797"/>
              <a:gd name="T38" fmla="*/ 1145 w 1473"/>
              <a:gd name="T39" fmla="*/ 243 h 1797"/>
              <a:gd name="T40" fmla="*/ 1158 w 1473"/>
              <a:gd name="T41" fmla="*/ 256 h 1797"/>
              <a:gd name="T42" fmla="*/ 1158 w 1473"/>
              <a:gd name="T43" fmla="*/ 580 h 1797"/>
              <a:gd name="T44" fmla="*/ 1145 w 1473"/>
              <a:gd name="T45" fmla="*/ 593 h 1797"/>
              <a:gd name="T46" fmla="*/ 525 w 1473"/>
              <a:gd name="T47" fmla="*/ 593 h 1797"/>
              <a:gd name="T48" fmla="*/ 511 w 1473"/>
              <a:gd name="T49" fmla="*/ 580 h 1797"/>
              <a:gd name="T50" fmla="*/ 511 w 1473"/>
              <a:gd name="T51" fmla="*/ 256 h 1797"/>
              <a:gd name="T52" fmla="*/ 27 w 1473"/>
              <a:gd name="T53" fmla="*/ 0 h 1797"/>
              <a:gd name="T54" fmla="*/ 269 w 1473"/>
              <a:gd name="T55" fmla="*/ 0 h 1797"/>
              <a:gd name="T56" fmla="*/ 269 w 1473"/>
              <a:gd name="T57" fmla="*/ 1671 h 1797"/>
              <a:gd name="T58" fmla="*/ 27 w 1473"/>
              <a:gd name="T59" fmla="*/ 1671 h 1797"/>
              <a:gd name="T60" fmla="*/ 0 w 1473"/>
              <a:gd name="T61" fmla="*/ 1644 h 1797"/>
              <a:gd name="T62" fmla="*/ 0 w 1473"/>
              <a:gd name="T63" fmla="*/ 27 h 1797"/>
              <a:gd name="T64" fmla="*/ 27 w 1473"/>
              <a:gd name="T65" fmla="*/ 0 h 1797"/>
              <a:gd name="T66" fmla="*/ 557 w 1473"/>
              <a:gd name="T67" fmla="*/ 1301 h 1797"/>
              <a:gd name="T68" fmla="*/ 583 w 1473"/>
              <a:gd name="T69" fmla="*/ 1276 h 1797"/>
              <a:gd name="T70" fmla="*/ 825 w 1473"/>
              <a:gd name="T71" fmla="*/ 1519 h 1797"/>
              <a:gd name="T72" fmla="*/ 800 w 1473"/>
              <a:gd name="T73" fmla="*/ 1544 h 1797"/>
              <a:gd name="T74" fmla="*/ 762 w 1473"/>
              <a:gd name="T75" fmla="*/ 1544 h 1797"/>
              <a:gd name="T76" fmla="*/ 557 w 1473"/>
              <a:gd name="T77" fmla="*/ 1339 h 1797"/>
              <a:gd name="T78" fmla="*/ 557 w 1473"/>
              <a:gd name="T79" fmla="*/ 1301 h 1797"/>
              <a:gd name="T80" fmla="*/ 1220 w 1473"/>
              <a:gd name="T81" fmla="*/ 1124 h 1797"/>
              <a:gd name="T82" fmla="*/ 1195 w 1473"/>
              <a:gd name="T83" fmla="*/ 1149 h 1797"/>
              <a:gd name="T84" fmla="*/ 952 w 1473"/>
              <a:gd name="T85" fmla="*/ 907 h 1797"/>
              <a:gd name="T86" fmla="*/ 977 w 1473"/>
              <a:gd name="T87" fmla="*/ 881 h 1797"/>
              <a:gd name="T88" fmla="*/ 1015 w 1473"/>
              <a:gd name="T89" fmla="*/ 881 h 1797"/>
              <a:gd name="T90" fmla="*/ 1220 w 1473"/>
              <a:gd name="T91" fmla="*/ 1086 h 1797"/>
              <a:gd name="T92" fmla="*/ 1220 w 1473"/>
              <a:gd name="T93" fmla="*/ 1124 h 1797"/>
              <a:gd name="T94" fmla="*/ 1462 w 1473"/>
              <a:gd name="T95" fmla="*/ 1717 h 1797"/>
              <a:gd name="T96" fmla="*/ 1393 w 1473"/>
              <a:gd name="T97" fmla="*/ 1786 h 1797"/>
              <a:gd name="T98" fmla="*/ 1355 w 1473"/>
              <a:gd name="T99" fmla="*/ 1786 h 1797"/>
              <a:gd name="T100" fmla="*/ 956 w 1473"/>
              <a:gd name="T101" fmla="*/ 1388 h 1797"/>
              <a:gd name="T102" fmla="*/ 844 w 1473"/>
              <a:gd name="T103" fmla="*/ 1499 h 1797"/>
              <a:gd name="T104" fmla="*/ 602 w 1473"/>
              <a:gd name="T105" fmla="*/ 1257 h 1797"/>
              <a:gd name="T106" fmla="*/ 933 w 1473"/>
              <a:gd name="T107" fmla="*/ 926 h 1797"/>
              <a:gd name="T108" fmla="*/ 1175 w 1473"/>
              <a:gd name="T109" fmla="*/ 1168 h 1797"/>
              <a:gd name="T110" fmla="*/ 1064 w 1473"/>
              <a:gd name="T111" fmla="*/ 1280 h 1797"/>
              <a:gd name="T112" fmla="*/ 1462 w 1473"/>
              <a:gd name="T113" fmla="*/ 1679 h 1797"/>
              <a:gd name="T114" fmla="*/ 1462 w 1473"/>
              <a:gd name="T115" fmla="*/ 171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3" h="1797">
                <a:moveTo>
                  <a:pt x="840" y="1580"/>
                </a:moveTo>
                <a:cubicBezTo>
                  <a:pt x="804" y="1616"/>
                  <a:pt x="753" y="1611"/>
                  <a:pt x="724" y="1582"/>
                </a:cubicBezTo>
                <a:cubicBezTo>
                  <a:pt x="521" y="1380"/>
                  <a:pt x="521" y="1380"/>
                  <a:pt x="521" y="1380"/>
                </a:cubicBezTo>
                <a:cubicBezTo>
                  <a:pt x="485" y="1343"/>
                  <a:pt x="490" y="1293"/>
                  <a:pt x="519" y="1263"/>
                </a:cubicBezTo>
                <a:cubicBezTo>
                  <a:pt x="937" y="845"/>
                  <a:pt x="937" y="845"/>
                  <a:pt x="937" y="845"/>
                </a:cubicBezTo>
                <a:cubicBezTo>
                  <a:pt x="974" y="809"/>
                  <a:pt x="1024" y="814"/>
                  <a:pt x="1054" y="843"/>
                </a:cubicBezTo>
                <a:cubicBezTo>
                  <a:pt x="1256" y="1046"/>
                  <a:pt x="1256" y="1046"/>
                  <a:pt x="1256" y="1046"/>
                </a:cubicBezTo>
                <a:cubicBezTo>
                  <a:pt x="1292" y="1082"/>
                  <a:pt x="1288" y="1133"/>
                  <a:pt x="1258" y="1162"/>
                </a:cubicBezTo>
                <a:cubicBezTo>
                  <a:pt x="1140" y="1280"/>
                  <a:pt x="1140" y="1280"/>
                  <a:pt x="1140" y="1280"/>
                </a:cubicBezTo>
                <a:cubicBezTo>
                  <a:pt x="1347" y="1487"/>
                  <a:pt x="1347" y="1487"/>
                  <a:pt x="1347" y="1487"/>
                </a:cubicBezTo>
                <a:cubicBezTo>
                  <a:pt x="1347" y="27"/>
                  <a:pt x="1347" y="27"/>
                  <a:pt x="1347" y="27"/>
                </a:cubicBezTo>
                <a:cubicBezTo>
                  <a:pt x="1347" y="12"/>
                  <a:pt x="1335" y="0"/>
                  <a:pt x="1320" y="0"/>
                </a:cubicBezTo>
                <a:cubicBezTo>
                  <a:pt x="323" y="0"/>
                  <a:pt x="323" y="0"/>
                  <a:pt x="323" y="0"/>
                </a:cubicBezTo>
                <a:cubicBezTo>
                  <a:pt x="323" y="1671"/>
                  <a:pt x="323" y="1671"/>
                  <a:pt x="323" y="1671"/>
                </a:cubicBezTo>
                <a:cubicBezTo>
                  <a:pt x="1163" y="1671"/>
                  <a:pt x="1163" y="1671"/>
                  <a:pt x="1163" y="1671"/>
                </a:cubicBezTo>
                <a:cubicBezTo>
                  <a:pt x="956" y="1464"/>
                  <a:pt x="956" y="1464"/>
                  <a:pt x="956" y="1464"/>
                </a:cubicBezTo>
                <a:lnTo>
                  <a:pt x="840" y="1580"/>
                </a:lnTo>
                <a:close/>
                <a:moveTo>
                  <a:pt x="511" y="256"/>
                </a:moveTo>
                <a:cubicBezTo>
                  <a:pt x="511" y="249"/>
                  <a:pt x="517" y="243"/>
                  <a:pt x="525" y="243"/>
                </a:cubicBezTo>
                <a:cubicBezTo>
                  <a:pt x="1145" y="243"/>
                  <a:pt x="1145" y="243"/>
                  <a:pt x="1145" y="243"/>
                </a:cubicBezTo>
                <a:cubicBezTo>
                  <a:pt x="1152" y="243"/>
                  <a:pt x="1158" y="249"/>
                  <a:pt x="1158" y="256"/>
                </a:cubicBezTo>
                <a:cubicBezTo>
                  <a:pt x="1158" y="580"/>
                  <a:pt x="1158" y="580"/>
                  <a:pt x="1158" y="580"/>
                </a:cubicBezTo>
                <a:cubicBezTo>
                  <a:pt x="1158" y="587"/>
                  <a:pt x="1152" y="593"/>
                  <a:pt x="1145" y="593"/>
                </a:cubicBezTo>
                <a:cubicBezTo>
                  <a:pt x="525" y="593"/>
                  <a:pt x="525" y="593"/>
                  <a:pt x="525" y="593"/>
                </a:cubicBezTo>
                <a:cubicBezTo>
                  <a:pt x="517" y="593"/>
                  <a:pt x="511" y="587"/>
                  <a:pt x="511" y="580"/>
                </a:cubicBezTo>
                <a:lnTo>
                  <a:pt x="511" y="256"/>
                </a:lnTo>
                <a:close/>
                <a:moveTo>
                  <a:pt x="27" y="0"/>
                </a:moveTo>
                <a:cubicBezTo>
                  <a:pt x="269" y="0"/>
                  <a:pt x="269" y="0"/>
                  <a:pt x="269" y="0"/>
                </a:cubicBezTo>
                <a:cubicBezTo>
                  <a:pt x="269" y="1671"/>
                  <a:pt x="269" y="1671"/>
                  <a:pt x="269" y="1671"/>
                </a:cubicBezTo>
                <a:cubicBezTo>
                  <a:pt x="27" y="1671"/>
                  <a:pt x="27" y="1671"/>
                  <a:pt x="27" y="1671"/>
                </a:cubicBezTo>
                <a:cubicBezTo>
                  <a:pt x="12" y="1671"/>
                  <a:pt x="0" y="1659"/>
                  <a:pt x="0" y="1644"/>
                </a:cubicBezTo>
                <a:cubicBezTo>
                  <a:pt x="0" y="27"/>
                  <a:pt x="0" y="27"/>
                  <a:pt x="0" y="27"/>
                </a:cubicBezTo>
                <a:cubicBezTo>
                  <a:pt x="0" y="12"/>
                  <a:pt x="12" y="0"/>
                  <a:pt x="27" y="0"/>
                </a:cubicBezTo>
                <a:close/>
                <a:moveTo>
                  <a:pt x="557" y="1301"/>
                </a:moveTo>
                <a:cubicBezTo>
                  <a:pt x="583" y="1276"/>
                  <a:pt x="583" y="1276"/>
                  <a:pt x="583" y="1276"/>
                </a:cubicBezTo>
                <a:cubicBezTo>
                  <a:pt x="825" y="1519"/>
                  <a:pt x="825" y="1519"/>
                  <a:pt x="825" y="1519"/>
                </a:cubicBezTo>
                <a:cubicBezTo>
                  <a:pt x="800" y="1544"/>
                  <a:pt x="800" y="1544"/>
                  <a:pt x="800" y="1544"/>
                </a:cubicBezTo>
                <a:cubicBezTo>
                  <a:pt x="789" y="1554"/>
                  <a:pt x="772" y="1554"/>
                  <a:pt x="762" y="1544"/>
                </a:cubicBezTo>
                <a:cubicBezTo>
                  <a:pt x="557" y="1339"/>
                  <a:pt x="557" y="1339"/>
                  <a:pt x="557" y="1339"/>
                </a:cubicBezTo>
                <a:cubicBezTo>
                  <a:pt x="547" y="1329"/>
                  <a:pt x="547" y="1312"/>
                  <a:pt x="557" y="1301"/>
                </a:cubicBezTo>
                <a:close/>
                <a:moveTo>
                  <a:pt x="1220" y="1124"/>
                </a:moveTo>
                <a:cubicBezTo>
                  <a:pt x="1195" y="1149"/>
                  <a:pt x="1195" y="1149"/>
                  <a:pt x="1195" y="1149"/>
                </a:cubicBezTo>
                <a:cubicBezTo>
                  <a:pt x="952" y="907"/>
                  <a:pt x="952" y="907"/>
                  <a:pt x="952" y="907"/>
                </a:cubicBezTo>
                <a:cubicBezTo>
                  <a:pt x="977" y="881"/>
                  <a:pt x="977" y="881"/>
                  <a:pt x="977" y="881"/>
                </a:cubicBezTo>
                <a:cubicBezTo>
                  <a:pt x="988" y="871"/>
                  <a:pt x="1005" y="871"/>
                  <a:pt x="1015" y="881"/>
                </a:cubicBezTo>
                <a:cubicBezTo>
                  <a:pt x="1220" y="1086"/>
                  <a:pt x="1220" y="1086"/>
                  <a:pt x="1220" y="1086"/>
                </a:cubicBezTo>
                <a:cubicBezTo>
                  <a:pt x="1230" y="1096"/>
                  <a:pt x="1230" y="1113"/>
                  <a:pt x="1220" y="1124"/>
                </a:cubicBezTo>
                <a:close/>
                <a:moveTo>
                  <a:pt x="1462" y="1717"/>
                </a:moveTo>
                <a:cubicBezTo>
                  <a:pt x="1393" y="1786"/>
                  <a:pt x="1393" y="1786"/>
                  <a:pt x="1393" y="1786"/>
                </a:cubicBezTo>
                <a:cubicBezTo>
                  <a:pt x="1382" y="1797"/>
                  <a:pt x="1365" y="1797"/>
                  <a:pt x="1355" y="1786"/>
                </a:cubicBezTo>
                <a:cubicBezTo>
                  <a:pt x="956" y="1388"/>
                  <a:pt x="956" y="1388"/>
                  <a:pt x="956" y="1388"/>
                </a:cubicBezTo>
                <a:cubicBezTo>
                  <a:pt x="844" y="1499"/>
                  <a:pt x="844" y="1499"/>
                  <a:pt x="844" y="1499"/>
                </a:cubicBezTo>
                <a:cubicBezTo>
                  <a:pt x="602" y="1257"/>
                  <a:pt x="602" y="1257"/>
                  <a:pt x="602" y="1257"/>
                </a:cubicBezTo>
                <a:cubicBezTo>
                  <a:pt x="933" y="926"/>
                  <a:pt x="933" y="926"/>
                  <a:pt x="933" y="926"/>
                </a:cubicBezTo>
                <a:cubicBezTo>
                  <a:pt x="1175" y="1168"/>
                  <a:pt x="1175" y="1168"/>
                  <a:pt x="1175" y="1168"/>
                </a:cubicBezTo>
                <a:cubicBezTo>
                  <a:pt x="1064" y="1280"/>
                  <a:pt x="1064" y="1280"/>
                  <a:pt x="1064" y="1280"/>
                </a:cubicBezTo>
                <a:cubicBezTo>
                  <a:pt x="1462" y="1679"/>
                  <a:pt x="1462" y="1679"/>
                  <a:pt x="1462" y="1679"/>
                </a:cubicBezTo>
                <a:cubicBezTo>
                  <a:pt x="1473" y="1689"/>
                  <a:pt x="1473" y="1706"/>
                  <a:pt x="1462" y="1717"/>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33" name="Freeform 681">
            <a:extLst>
              <a:ext uri="{FF2B5EF4-FFF2-40B4-BE49-F238E27FC236}">
                <a16:creationId xmlns:a16="http://schemas.microsoft.com/office/drawing/2014/main" xmlns="" id="{CE224D82-88AC-4784-8574-E09665922BEB}"/>
              </a:ext>
            </a:extLst>
          </p:cNvPr>
          <p:cNvSpPr>
            <a:spLocks/>
          </p:cNvSpPr>
          <p:nvPr/>
        </p:nvSpPr>
        <p:spPr bwMode="auto">
          <a:xfrm>
            <a:off x="7168160" y="4104975"/>
            <a:ext cx="244563" cy="288530"/>
          </a:xfrm>
          <a:custGeom>
            <a:avLst/>
            <a:gdLst>
              <a:gd name="T0" fmla="*/ 71 w 71"/>
              <a:gd name="T1" fmla="*/ 37 h 84"/>
              <a:gd name="T2" fmla="*/ 65 w 71"/>
              <a:gd name="T3" fmla="*/ 33 h 84"/>
              <a:gd name="T4" fmla="*/ 58 w 71"/>
              <a:gd name="T5" fmla="*/ 34 h 84"/>
              <a:gd name="T6" fmla="*/ 58 w 71"/>
              <a:gd name="T7" fmla="*/ 34 h 84"/>
              <a:gd name="T8" fmla="*/ 66 w 71"/>
              <a:gd name="T9" fmla="*/ 32 h 84"/>
              <a:gd name="T10" fmla="*/ 70 w 71"/>
              <a:gd name="T11" fmla="*/ 25 h 84"/>
              <a:gd name="T12" fmla="*/ 64 w 71"/>
              <a:gd name="T13" fmla="*/ 21 h 84"/>
              <a:gd name="T14" fmla="*/ 63 w 71"/>
              <a:gd name="T15" fmla="*/ 21 h 84"/>
              <a:gd name="T16" fmla="*/ 66 w 71"/>
              <a:gd name="T17" fmla="*/ 15 h 84"/>
              <a:gd name="T18" fmla="*/ 59 w 71"/>
              <a:gd name="T19" fmla="*/ 11 h 84"/>
              <a:gd name="T20" fmla="*/ 58 w 71"/>
              <a:gd name="T21" fmla="*/ 11 h 84"/>
              <a:gd name="T22" fmla="*/ 59 w 71"/>
              <a:gd name="T23" fmla="*/ 5 h 84"/>
              <a:gd name="T24" fmla="*/ 54 w 71"/>
              <a:gd name="T25" fmla="*/ 1 h 84"/>
              <a:gd name="T26" fmla="*/ 40 w 71"/>
              <a:gd name="T27" fmla="*/ 4 h 84"/>
              <a:gd name="T28" fmla="*/ 24 w 71"/>
              <a:gd name="T29" fmla="*/ 8 h 84"/>
              <a:gd name="T30" fmla="*/ 0 w 71"/>
              <a:gd name="T31" fmla="*/ 20 h 84"/>
              <a:gd name="T32" fmla="*/ 1 w 71"/>
              <a:gd name="T33" fmla="*/ 46 h 84"/>
              <a:gd name="T34" fmla="*/ 16 w 71"/>
              <a:gd name="T35" fmla="*/ 47 h 84"/>
              <a:gd name="T36" fmla="*/ 35 w 71"/>
              <a:gd name="T37" fmla="*/ 66 h 84"/>
              <a:gd name="T38" fmla="*/ 41 w 71"/>
              <a:gd name="T39" fmla="*/ 81 h 84"/>
              <a:gd name="T40" fmla="*/ 49 w 71"/>
              <a:gd name="T41" fmla="*/ 67 h 84"/>
              <a:gd name="T42" fmla="*/ 42 w 71"/>
              <a:gd name="T43" fmla="*/ 50 h 84"/>
              <a:gd name="T44" fmla="*/ 45 w 71"/>
              <a:gd name="T45" fmla="*/ 49 h 84"/>
              <a:gd name="T46" fmla="*/ 67 w 71"/>
              <a:gd name="T47" fmla="*/ 44 h 84"/>
              <a:gd name="T48" fmla="*/ 71 w 71"/>
              <a:gd name="T4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4">
                <a:moveTo>
                  <a:pt x="71" y="37"/>
                </a:moveTo>
                <a:cubicBezTo>
                  <a:pt x="70" y="34"/>
                  <a:pt x="67" y="32"/>
                  <a:pt x="65" y="33"/>
                </a:cubicBezTo>
                <a:cubicBezTo>
                  <a:pt x="58" y="34"/>
                  <a:pt x="58" y="34"/>
                  <a:pt x="58" y="34"/>
                </a:cubicBezTo>
                <a:cubicBezTo>
                  <a:pt x="58" y="34"/>
                  <a:pt x="58" y="34"/>
                  <a:pt x="58" y="34"/>
                </a:cubicBezTo>
                <a:cubicBezTo>
                  <a:pt x="66" y="32"/>
                  <a:pt x="66" y="32"/>
                  <a:pt x="66" y="32"/>
                </a:cubicBezTo>
                <a:cubicBezTo>
                  <a:pt x="69" y="31"/>
                  <a:pt x="71" y="28"/>
                  <a:pt x="70" y="25"/>
                </a:cubicBezTo>
                <a:cubicBezTo>
                  <a:pt x="70" y="22"/>
                  <a:pt x="67" y="20"/>
                  <a:pt x="64" y="21"/>
                </a:cubicBezTo>
                <a:cubicBezTo>
                  <a:pt x="63" y="21"/>
                  <a:pt x="63" y="21"/>
                  <a:pt x="63" y="21"/>
                </a:cubicBezTo>
                <a:cubicBezTo>
                  <a:pt x="65" y="20"/>
                  <a:pt x="66" y="18"/>
                  <a:pt x="66" y="15"/>
                </a:cubicBezTo>
                <a:cubicBezTo>
                  <a:pt x="65" y="12"/>
                  <a:pt x="62" y="10"/>
                  <a:pt x="59" y="11"/>
                </a:cubicBezTo>
                <a:cubicBezTo>
                  <a:pt x="58" y="11"/>
                  <a:pt x="58" y="11"/>
                  <a:pt x="58" y="11"/>
                </a:cubicBezTo>
                <a:cubicBezTo>
                  <a:pt x="59" y="10"/>
                  <a:pt x="60" y="8"/>
                  <a:pt x="59" y="5"/>
                </a:cubicBezTo>
                <a:cubicBezTo>
                  <a:pt x="59" y="2"/>
                  <a:pt x="56" y="0"/>
                  <a:pt x="54" y="1"/>
                </a:cubicBezTo>
                <a:cubicBezTo>
                  <a:pt x="40" y="4"/>
                  <a:pt x="40" y="4"/>
                  <a:pt x="40" y="4"/>
                </a:cubicBezTo>
                <a:cubicBezTo>
                  <a:pt x="35" y="5"/>
                  <a:pt x="29" y="6"/>
                  <a:pt x="24" y="8"/>
                </a:cubicBezTo>
                <a:cubicBezTo>
                  <a:pt x="9" y="13"/>
                  <a:pt x="7" y="19"/>
                  <a:pt x="0" y="20"/>
                </a:cubicBezTo>
                <a:cubicBezTo>
                  <a:pt x="0" y="32"/>
                  <a:pt x="0" y="36"/>
                  <a:pt x="1" y="46"/>
                </a:cubicBezTo>
                <a:cubicBezTo>
                  <a:pt x="1" y="48"/>
                  <a:pt x="16" y="46"/>
                  <a:pt x="16" y="47"/>
                </a:cubicBezTo>
                <a:cubicBezTo>
                  <a:pt x="16" y="47"/>
                  <a:pt x="34" y="64"/>
                  <a:pt x="35" y="66"/>
                </a:cubicBezTo>
                <a:cubicBezTo>
                  <a:pt x="36" y="67"/>
                  <a:pt x="41" y="81"/>
                  <a:pt x="41" y="81"/>
                </a:cubicBezTo>
                <a:cubicBezTo>
                  <a:pt x="41" y="81"/>
                  <a:pt x="51" y="84"/>
                  <a:pt x="49" y="67"/>
                </a:cubicBezTo>
                <a:cubicBezTo>
                  <a:pt x="47" y="50"/>
                  <a:pt x="42" y="50"/>
                  <a:pt x="42" y="50"/>
                </a:cubicBezTo>
                <a:cubicBezTo>
                  <a:pt x="45" y="49"/>
                  <a:pt x="45" y="49"/>
                  <a:pt x="45" y="49"/>
                </a:cubicBezTo>
                <a:cubicBezTo>
                  <a:pt x="67" y="44"/>
                  <a:pt x="67" y="44"/>
                  <a:pt x="67" y="44"/>
                </a:cubicBezTo>
                <a:cubicBezTo>
                  <a:pt x="70" y="43"/>
                  <a:pt x="71" y="40"/>
                  <a:pt x="71" y="37"/>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34" name="Rectangle 33"/>
          <p:cNvSpPr/>
          <p:nvPr/>
        </p:nvSpPr>
        <p:spPr>
          <a:xfrm>
            <a:off x="7591043" y="4030984"/>
            <a:ext cx="2681878" cy="424732"/>
          </a:xfrm>
          <a:prstGeom prst="rect">
            <a:avLst/>
          </a:prstGeom>
        </p:spPr>
        <p:txBody>
          <a:bodyPr wrap="square" lIns="0" rIns="0" anchor="ctr">
            <a:spAutoFit/>
          </a:bodyPr>
          <a:lstStyle/>
          <a:p>
            <a:pPr lvl="0">
              <a:lnSpc>
                <a:spcPct val="90000"/>
              </a:lnSpc>
              <a:spcBef>
                <a:spcPts val="1000"/>
              </a:spcBef>
              <a:defRPr/>
            </a:pPr>
            <a:r>
              <a:rPr lang="en-NZ" sz="1200" b="1" dirty="0">
                <a:solidFill>
                  <a:srgbClr val="7F7F7F"/>
                </a:solidFill>
              </a:rPr>
              <a:t>KNOWLEDGE DEFICIT OF </a:t>
            </a:r>
            <a:br>
              <a:rPr lang="en-NZ" sz="1200" b="1" dirty="0">
                <a:solidFill>
                  <a:srgbClr val="7F7F7F"/>
                </a:solidFill>
              </a:rPr>
            </a:br>
            <a:r>
              <a:rPr lang="en-NZ" sz="1200" b="1" dirty="0">
                <a:solidFill>
                  <a:srgbClr val="7F7F7F"/>
                </a:solidFill>
              </a:rPr>
              <a:t>THE SECTOR</a:t>
            </a:r>
          </a:p>
        </p:txBody>
      </p:sp>
      <p:sp>
        <p:nvSpPr>
          <p:cNvPr id="35" name="Rectangle 34"/>
          <p:cNvSpPr/>
          <p:nvPr/>
        </p:nvSpPr>
        <p:spPr>
          <a:xfrm>
            <a:off x="7591043" y="4594963"/>
            <a:ext cx="1703877" cy="640175"/>
          </a:xfrm>
          <a:prstGeom prst="rect">
            <a:avLst/>
          </a:prstGeom>
        </p:spPr>
        <p:txBody>
          <a:bodyPr wrap="square" lIns="0" rIns="0" anchor="ctr">
            <a:spAutoFit/>
          </a:bodyPr>
          <a:lstStyle/>
          <a:p>
            <a:pPr marL="0" lvl="1">
              <a:lnSpc>
                <a:spcPct val="90000"/>
              </a:lnSpc>
              <a:spcBef>
                <a:spcPts val="500"/>
              </a:spcBef>
              <a:defRPr/>
            </a:pPr>
            <a:r>
              <a:rPr lang="en-NZ" sz="1200" b="1" dirty="0">
                <a:solidFill>
                  <a:srgbClr val="7F7F7F"/>
                </a:solidFill>
              </a:rPr>
              <a:t>KNOWLEDGE DEFICIT </a:t>
            </a:r>
            <a:br>
              <a:rPr lang="en-NZ" sz="1200" b="1" dirty="0">
                <a:solidFill>
                  <a:srgbClr val="7F7F7F"/>
                </a:solidFill>
              </a:rPr>
            </a:br>
            <a:r>
              <a:rPr lang="en-NZ" sz="1200" b="1" dirty="0">
                <a:solidFill>
                  <a:srgbClr val="7F7F7F"/>
                </a:solidFill>
              </a:rPr>
              <a:t>RE. LEGISLATION E.G. CGA</a:t>
            </a:r>
          </a:p>
          <a:p>
            <a:pPr algn="ctr"/>
            <a:endParaRPr lang="en-NZ" sz="1400" b="1" dirty="0">
              <a:solidFill>
                <a:srgbClr val="7F7F7F"/>
              </a:solidFill>
              <a:cs typeface="Arial" panose="020B0604020202020204" pitchFamily="34" charset="0"/>
            </a:endParaRPr>
          </a:p>
        </p:txBody>
      </p:sp>
      <p:sp>
        <p:nvSpPr>
          <p:cNvPr id="36" name="Oval 35">
            <a:extLst>
              <a:ext uri="{FF2B5EF4-FFF2-40B4-BE49-F238E27FC236}">
                <a16:creationId xmlns:a16="http://schemas.microsoft.com/office/drawing/2014/main" xmlns="" id="{EB4A4077-7AF0-4189-AB2E-8E551BBC6F03}"/>
              </a:ext>
            </a:extLst>
          </p:cNvPr>
          <p:cNvSpPr/>
          <p:nvPr/>
        </p:nvSpPr>
        <p:spPr>
          <a:xfrm>
            <a:off x="7065735" y="5157301"/>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37" name="Freeform 18">
            <a:extLst>
              <a:ext uri="{FF2B5EF4-FFF2-40B4-BE49-F238E27FC236}">
                <a16:creationId xmlns:a16="http://schemas.microsoft.com/office/drawing/2014/main" xmlns="" id="{AAE76CDA-826E-4CE7-BDB2-1BC9519C042A}"/>
              </a:ext>
            </a:extLst>
          </p:cNvPr>
          <p:cNvSpPr>
            <a:spLocks noEditPoints="1"/>
          </p:cNvSpPr>
          <p:nvPr/>
        </p:nvSpPr>
        <p:spPr bwMode="auto">
          <a:xfrm>
            <a:off x="7152359" y="5234602"/>
            <a:ext cx="290785" cy="303050"/>
          </a:xfrm>
          <a:custGeom>
            <a:avLst/>
            <a:gdLst>
              <a:gd name="T0" fmla="*/ 1255 w 2483"/>
              <a:gd name="T1" fmla="*/ 14 h 2588"/>
              <a:gd name="T2" fmla="*/ 456 w 2483"/>
              <a:gd name="T3" fmla="*/ 269 h 2588"/>
              <a:gd name="T4" fmla="*/ 181 w 2483"/>
              <a:gd name="T5" fmla="*/ 899 h 2588"/>
              <a:gd name="T6" fmla="*/ 215 w 2483"/>
              <a:gd name="T7" fmla="*/ 1211 h 2588"/>
              <a:gd name="T8" fmla="*/ 15 w 2483"/>
              <a:gd name="T9" fmla="*/ 1483 h 2588"/>
              <a:gd name="T10" fmla="*/ 18 w 2483"/>
              <a:gd name="T11" fmla="*/ 1555 h 2588"/>
              <a:gd name="T12" fmla="*/ 149 w 2483"/>
              <a:gd name="T13" fmla="*/ 1613 h 2588"/>
              <a:gd name="T14" fmla="*/ 199 w 2483"/>
              <a:gd name="T15" fmla="*/ 1687 h 2588"/>
              <a:gd name="T16" fmla="*/ 165 w 2483"/>
              <a:gd name="T17" fmla="*/ 1775 h 2588"/>
              <a:gd name="T18" fmla="*/ 167 w 2483"/>
              <a:gd name="T19" fmla="*/ 1805 h 2588"/>
              <a:gd name="T20" fmla="*/ 215 w 2483"/>
              <a:gd name="T21" fmla="*/ 1840 h 2588"/>
              <a:gd name="T22" fmla="*/ 208 w 2483"/>
              <a:gd name="T23" fmla="*/ 1869 h 2588"/>
              <a:gd name="T24" fmla="*/ 223 w 2483"/>
              <a:gd name="T25" fmla="*/ 1973 h 2588"/>
              <a:gd name="T26" fmla="*/ 277 w 2483"/>
              <a:gd name="T27" fmla="*/ 2097 h 2588"/>
              <a:gd name="T28" fmla="*/ 293 w 2483"/>
              <a:gd name="T29" fmla="*/ 2255 h 2588"/>
              <a:gd name="T30" fmla="*/ 892 w 2483"/>
              <a:gd name="T31" fmla="*/ 2332 h 2588"/>
              <a:gd name="T32" fmla="*/ 1755 w 2483"/>
              <a:gd name="T33" fmla="*/ 2064 h 2588"/>
              <a:gd name="T34" fmla="*/ 1920 w 2483"/>
              <a:gd name="T35" fmla="*/ 1647 h 2588"/>
              <a:gd name="T36" fmla="*/ 1255 w 2483"/>
              <a:gd name="T37" fmla="*/ 14 h 2588"/>
              <a:gd name="T38" fmla="*/ 791 w 2483"/>
              <a:gd name="T39" fmla="*/ 1115 h 2588"/>
              <a:gd name="T40" fmla="*/ 503 w 2483"/>
              <a:gd name="T41" fmla="*/ 552 h 2588"/>
              <a:gd name="T42" fmla="*/ 717 w 2483"/>
              <a:gd name="T43" fmla="*/ 459 h 2588"/>
              <a:gd name="T44" fmla="*/ 956 w 2483"/>
              <a:gd name="T45" fmla="*/ 1032 h 2588"/>
              <a:gd name="T46" fmla="*/ 791 w 2483"/>
              <a:gd name="T47" fmla="*/ 1115 h 2588"/>
              <a:gd name="T48" fmla="*/ 983 w 2483"/>
              <a:gd name="T49" fmla="*/ 1288 h 2588"/>
              <a:gd name="T50" fmla="*/ 861 w 2483"/>
              <a:gd name="T51" fmla="*/ 1247 h 2588"/>
              <a:gd name="T52" fmla="*/ 900 w 2483"/>
              <a:gd name="T53" fmla="*/ 1126 h 2588"/>
              <a:gd name="T54" fmla="*/ 1023 w 2483"/>
              <a:gd name="T55" fmla="*/ 1166 h 2588"/>
              <a:gd name="T56" fmla="*/ 983 w 2483"/>
              <a:gd name="T57" fmla="*/ 1288 h 2588"/>
              <a:gd name="T58" fmla="*/ 1209 w 2483"/>
              <a:gd name="T59" fmla="*/ 933 h 2588"/>
              <a:gd name="T60" fmla="*/ 1145 w 2483"/>
              <a:gd name="T61" fmla="*/ 871 h 2588"/>
              <a:gd name="T62" fmla="*/ 1207 w 2483"/>
              <a:gd name="T63" fmla="*/ 807 h 2588"/>
              <a:gd name="T64" fmla="*/ 1271 w 2483"/>
              <a:gd name="T65" fmla="*/ 870 h 2588"/>
              <a:gd name="T66" fmla="*/ 1209 w 2483"/>
              <a:gd name="T67" fmla="*/ 933 h 2588"/>
              <a:gd name="T68" fmla="*/ 1270 w 2483"/>
              <a:gd name="T69" fmla="*/ 766 h 2588"/>
              <a:gd name="T70" fmla="*/ 1142 w 2483"/>
              <a:gd name="T71" fmla="*/ 767 h 2588"/>
              <a:gd name="T72" fmla="*/ 1135 w 2483"/>
              <a:gd name="T73" fmla="*/ 328 h 2588"/>
              <a:gd name="T74" fmla="*/ 1297 w 2483"/>
              <a:gd name="T75" fmla="*/ 335 h 2588"/>
              <a:gd name="T76" fmla="*/ 1270 w 2483"/>
              <a:gd name="T77" fmla="*/ 766 h 2588"/>
              <a:gd name="T78" fmla="*/ 1445 w 2483"/>
              <a:gd name="T79" fmla="*/ 1290 h 2588"/>
              <a:gd name="T80" fmla="*/ 1332 w 2483"/>
              <a:gd name="T81" fmla="*/ 1308 h 2588"/>
              <a:gd name="T82" fmla="*/ 1314 w 2483"/>
              <a:gd name="T83" fmla="*/ 1195 h 2588"/>
              <a:gd name="T84" fmla="*/ 1426 w 2483"/>
              <a:gd name="T85" fmla="*/ 1176 h 2588"/>
              <a:gd name="T86" fmla="*/ 1445 w 2483"/>
              <a:gd name="T87" fmla="*/ 1290 h 2588"/>
              <a:gd name="T88" fmla="*/ 1880 w 2483"/>
              <a:gd name="T89" fmla="*/ 755 h 2588"/>
              <a:gd name="T90" fmla="*/ 1524 w 2483"/>
              <a:gd name="T91" fmla="*/ 1181 h 2588"/>
              <a:gd name="T92" fmla="*/ 1390 w 2483"/>
              <a:gd name="T93" fmla="*/ 1085 h 2588"/>
              <a:gd name="T94" fmla="*/ 1717 w 2483"/>
              <a:gd name="T95" fmla="*/ 624 h 2588"/>
              <a:gd name="T96" fmla="*/ 1880 w 2483"/>
              <a:gd name="T97" fmla="*/ 755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588">
                <a:moveTo>
                  <a:pt x="1255" y="14"/>
                </a:moveTo>
                <a:cubicBezTo>
                  <a:pt x="1045" y="0"/>
                  <a:pt x="722" y="26"/>
                  <a:pt x="456" y="269"/>
                </a:cubicBezTo>
                <a:cubicBezTo>
                  <a:pt x="295" y="416"/>
                  <a:pt x="149" y="559"/>
                  <a:pt x="181" y="899"/>
                </a:cubicBezTo>
                <a:cubicBezTo>
                  <a:pt x="187" y="969"/>
                  <a:pt x="262" y="1065"/>
                  <a:pt x="215" y="1211"/>
                </a:cubicBezTo>
                <a:cubicBezTo>
                  <a:pt x="195" y="1273"/>
                  <a:pt x="62" y="1410"/>
                  <a:pt x="15" y="1483"/>
                </a:cubicBezTo>
                <a:cubicBezTo>
                  <a:pt x="0" y="1505"/>
                  <a:pt x="1" y="1535"/>
                  <a:pt x="18" y="1555"/>
                </a:cubicBezTo>
                <a:cubicBezTo>
                  <a:pt x="39" y="1578"/>
                  <a:pt x="78" y="1606"/>
                  <a:pt x="149" y="1613"/>
                </a:cubicBezTo>
                <a:cubicBezTo>
                  <a:pt x="171" y="1615"/>
                  <a:pt x="208" y="1618"/>
                  <a:pt x="199" y="1687"/>
                </a:cubicBezTo>
                <a:cubicBezTo>
                  <a:pt x="196" y="1706"/>
                  <a:pt x="175" y="1753"/>
                  <a:pt x="165" y="1775"/>
                </a:cubicBezTo>
                <a:cubicBezTo>
                  <a:pt x="160" y="1785"/>
                  <a:pt x="160" y="1797"/>
                  <a:pt x="167" y="1805"/>
                </a:cubicBezTo>
                <a:cubicBezTo>
                  <a:pt x="174" y="1816"/>
                  <a:pt x="191" y="1823"/>
                  <a:pt x="215" y="1840"/>
                </a:cubicBezTo>
                <a:cubicBezTo>
                  <a:pt x="222" y="1844"/>
                  <a:pt x="226" y="1851"/>
                  <a:pt x="208" y="1869"/>
                </a:cubicBezTo>
                <a:cubicBezTo>
                  <a:pt x="190" y="1888"/>
                  <a:pt x="177" y="1900"/>
                  <a:pt x="223" y="1973"/>
                </a:cubicBezTo>
                <a:cubicBezTo>
                  <a:pt x="239" y="1999"/>
                  <a:pt x="287" y="2030"/>
                  <a:pt x="277" y="2097"/>
                </a:cubicBezTo>
                <a:cubicBezTo>
                  <a:pt x="271" y="2138"/>
                  <a:pt x="249" y="2216"/>
                  <a:pt x="293" y="2255"/>
                </a:cubicBezTo>
                <a:cubicBezTo>
                  <a:pt x="446" y="2391"/>
                  <a:pt x="895" y="2273"/>
                  <a:pt x="892" y="2332"/>
                </a:cubicBezTo>
                <a:cubicBezTo>
                  <a:pt x="877" y="2588"/>
                  <a:pt x="1816" y="2323"/>
                  <a:pt x="1755" y="2064"/>
                </a:cubicBezTo>
                <a:cubicBezTo>
                  <a:pt x="1728" y="1954"/>
                  <a:pt x="1679" y="1836"/>
                  <a:pt x="1920" y="1647"/>
                </a:cubicBezTo>
                <a:cubicBezTo>
                  <a:pt x="2260" y="1378"/>
                  <a:pt x="2483" y="95"/>
                  <a:pt x="1255" y="14"/>
                </a:cubicBezTo>
                <a:close/>
                <a:moveTo>
                  <a:pt x="791" y="1115"/>
                </a:moveTo>
                <a:cubicBezTo>
                  <a:pt x="791" y="1115"/>
                  <a:pt x="524" y="593"/>
                  <a:pt x="503" y="552"/>
                </a:cubicBezTo>
                <a:cubicBezTo>
                  <a:pt x="481" y="509"/>
                  <a:pt x="688" y="399"/>
                  <a:pt x="717" y="459"/>
                </a:cubicBezTo>
                <a:cubicBezTo>
                  <a:pt x="764" y="551"/>
                  <a:pt x="956" y="1032"/>
                  <a:pt x="956" y="1032"/>
                </a:cubicBezTo>
                <a:lnTo>
                  <a:pt x="791" y="1115"/>
                </a:lnTo>
                <a:close/>
                <a:moveTo>
                  <a:pt x="983" y="1288"/>
                </a:moveTo>
                <a:cubicBezTo>
                  <a:pt x="935" y="1312"/>
                  <a:pt x="884" y="1293"/>
                  <a:pt x="861" y="1247"/>
                </a:cubicBezTo>
                <a:cubicBezTo>
                  <a:pt x="837" y="1200"/>
                  <a:pt x="853" y="1150"/>
                  <a:pt x="900" y="1126"/>
                </a:cubicBezTo>
                <a:cubicBezTo>
                  <a:pt x="949" y="1101"/>
                  <a:pt x="998" y="1119"/>
                  <a:pt x="1023" y="1166"/>
                </a:cubicBezTo>
                <a:cubicBezTo>
                  <a:pt x="1046" y="1212"/>
                  <a:pt x="1032" y="1263"/>
                  <a:pt x="983" y="1288"/>
                </a:cubicBezTo>
                <a:close/>
                <a:moveTo>
                  <a:pt x="1209" y="933"/>
                </a:moveTo>
                <a:cubicBezTo>
                  <a:pt x="1172" y="934"/>
                  <a:pt x="1146" y="907"/>
                  <a:pt x="1145" y="871"/>
                </a:cubicBezTo>
                <a:cubicBezTo>
                  <a:pt x="1145" y="834"/>
                  <a:pt x="1170" y="808"/>
                  <a:pt x="1207" y="807"/>
                </a:cubicBezTo>
                <a:cubicBezTo>
                  <a:pt x="1245" y="807"/>
                  <a:pt x="1270" y="833"/>
                  <a:pt x="1271" y="870"/>
                </a:cubicBezTo>
                <a:cubicBezTo>
                  <a:pt x="1272" y="906"/>
                  <a:pt x="1247" y="933"/>
                  <a:pt x="1209" y="933"/>
                </a:cubicBezTo>
                <a:close/>
                <a:moveTo>
                  <a:pt x="1270" y="766"/>
                </a:moveTo>
                <a:cubicBezTo>
                  <a:pt x="1142" y="767"/>
                  <a:pt x="1142" y="767"/>
                  <a:pt x="1142" y="767"/>
                </a:cubicBezTo>
                <a:cubicBezTo>
                  <a:pt x="1142" y="767"/>
                  <a:pt x="1136" y="360"/>
                  <a:pt x="1135" y="328"/>
                </a:cubicBezTo>
                <a:cubicBezTo>
                  <a:pt x="1135" y="295"/>
                  <a:pt x="1297" y="290"/>
                  <a:pt x="1297" y="335"/>
                </a:cubicBezTo>
                <a:cubicBezTo>
                  <a:pt x="1299" y="407"/>
                  <a:pt x="1270" y="766"/>
                  <a:pt x="1270" y="766"/>
                </a:cubicBezTo>
                <a:close/>
                <a:moveTo>
                  <a:pt x="1445" y="1290"/>
                </a:moveTo>
                <a:cubicBezTo>
                  <a:pt x="1419" y="1328"/>
                  <a:pt x="1372" y="1337"/>
                  <a:pt x="1332" y="1308"/>
                </a:cubicBezTo>
                <a:cubicBezTo>
                  <a:pt x="1293" y="1280"/>
                  <a:pt x="1287" y="1233"/>
                  <a:pt x="1314" y="1195"/>
                </a:cubicBezTo>
                <a:cubicBezTo>
                  <a:pt x="1341" y="1156"/>
                  <a:pt x="1388" y="1148"/>
                  <a:pt x="1426" y="1176"/>
                </a:cubicBezTo>
                <a:cubicBezTo>
                  <a:pt x="1466" y="1204"/>
                  <a:pt x="1472" y="1251"/>
                  <a:pt x="1445" y="1290"/>
                </a:cubicBezTo>
                <a:close/>
                <a:moveTo>
                  <a:pt x="1880" y="755"/>
                </a:moveTo>
                <a:cubicBezTo>
                  <a:pt x="1827" y="831"/>
                  <a:pt x="1524" y="1181"/>
                  <a:pt x="1524" y="1181"/>
                </a:cubicBezTo>
                <a:cubicBezTo>
                  <a:pt x="1390" y="1085"/>
                  <a:pt x="1390" y="1085"/>
                  <a:pt x="1390" y="1085"/>
                </a:cubicBezTo>
                <a:cubicBezTo>
                  <a:pt x="1390" y="1085"/>
                  <a:pt x="1693" y="658"/>
                  <a:pt x="1717" y="624"/>
                </a:cubicBezTo>
                <a:cubicBezTo>
                  <a:pt x="1742" y="589"/>
                  <a:pt x="1915" y="708"/>
                  <a:pt x="1880" y="755"/>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38" name="Rectangle 37"/>
          <p:cNvSpPr/>
          <p:nvPr/>
        </p:nvSpPr>
        <p:spPr>
          <a:xfrm>
            <a:off x="7586374" y="5129651"/>
            <a:ext cx="2626293" cy="461665"/>
          </a:xfrm>
          <a:prstGeom prst="rect">
            <a:avLst/>
          </a:prstGeom>
        </p:spPr>
        <p:txBody>
          <a:bodyPr wrap="square" lIns="0" rIns="0" anchor="ctr">
            <a:spAutoFit/>
          </a:bodyPr>
          <a:lstStyle/>
          <a:p>
            <a:pPr lvl="0">
              <a:defRPr/>
            </a:pPr>
            <a:r>
              <a:rPr lang="en-NZ" sz="1200" b="1" dirty="0">
                <a:solidFill>
                  <a:srgbClr val="7F7F7F"/>
                </a:solidFill>
              </a:rPr>
              <a:t>SENSE OF OVERWHELM BY THE </a:t>
            </a:r>
            <a:br>
              <a:rPr lang="en-NZ" sz="1200" b="1" dirty="0">
                <a:solidFill>
                  <a:srgbClr val="7F7F7F"/>
                </a:solidFill>
              </a:rPr>
            </a:br>
            <a:r>
              <a:rPr lang="en-NZ" sz="1200" b="1" dirty="0">
                <a:solidFill>
                  <a:srgbClr val="7F7F7F"/>
                </a:solidFill>
              </a:rPr>
              <a:t>PROSPECT OF </a:t>
            </a:r>
            <a:r>
              <a:rPr lang="en-NZ" sz="1200" b="1" i="1" dirty="0">
                <a:solidFill>
                  <a:srgbClr val="7F7F7F"/>
                </a:solidFill>
              </a:rPr>
              <a:t>“BUILDING A CASE”</a:t>
            </a:r>
          </a:p>
        </p:txBody>
      </p:sp>
      <p:sp>
        <p:nvSpPr>
          <p:cNvPr id="44" name="Oval 43">
            <a:extLst>
              <a:ext uri="{FF2B5EF4-FFF2-40B4-BE49-F238E27FC236}">
                <a16:creationId xmlns:a16="http://schemas.microsoft.com/office/drawing/2014/main" xmlns="" id="{563FD51E-28E3-4A00-BADC-AD25D9351D4C}"/>
              </a:ext>
            </a:extLst>
          </p:cNvPr>
          <p:cNvSpPr/>
          <p:nvPr/>
        </p:nvSpPr>
        <p:spPr>
          <a:xfrm>
            <a:off x="7059988" y="5722961"/>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45" name="Group 12">
            <a:extLst>
              <a:ext uri="{FF2B5EF4-FFF2-40B4-BE49-F238E27FC236}">
                <a16:creationId xmlns:a16="http://schemas.microsoft.com/office/drawing/2014/main" xmlns="" id="{45F53345-2A34-412D-A230-5D27A0B27D5A}"/>
              </a:ext>
            </a:extLst>
          </p:cNvPr>
          <p:cNvGrpSpPr>
            <a:grpSpLocks noChangeAspect="1"/>
          </p:cNvGrpSpPr>
          <p:nvPr/>
        </p:nvGrpSpPr>
        <p:grpSpPr bwMode="auto">
          <a:xfrm>
            <a:off x="7180361" y="5809355"/>
            <a:ext cx="230912" cy="288006"/>
            <a:chOff x="447" y="0"/>
            <a:chExt cx="3462" cy="4318"/>
          </a:xfrm>
          <a:solidFill>
            <a:srgbClr val="82AB1D"/>
          </a:solidFill>
        </p:grpSpPr>
        <p:sp>
          <p:nvSpPr>
            <p:cNvPr id="46" name="Freeform 13">
              <a:extLst>
                <a:ext uri="{FF2B5EF4-FFF2-40B4-BE49-F238E27FC236}">
                  <a16:creationId xmlns:a16="http://schemas.microsoft.com/office/drawing/2014/main" xmlns="" id="{7DC4AA2A-8D4D-4D57-B2CB-26D8D8E91158}"/>
                </a:ext>
              </a:extLst>
            </p:cNvPr>
            <p:cNvSpPr>
              <a:spLocks noEditPoints="1"/>
            </p:cNvSpPr>
            <p:nvPr/>
          </p:nvSpPr>
          <p:spPr bwMode="auto">
            <a:xfrm>
              <a:off x="1103" y="0"/>
              <a:ext cx="2806" cy="2805"/>
            </a:xfrm>
            <a:custGeom>
              <a:avLst/>
              <a:gdLst>
                <a:gd name="T0" fmla="*/ 523 w 1428"/>
                <a:gd name="T1" fmla="*/ 2 h 1428"/>
                <a:gd name="T2" fmla="*/ 54 w 1428"/>
                <a:gd name="T3" fmla="*/ 0 h 1428"/>
                <a:gd name="T4" fmla="*/ 0 w 1428"/>
                <a:gd name="T5" fmla="*/ 54 h 1428"/>
                <a:gd name="T6" fmla="*/ 3 w 1428"/>
                <a:gd name="T7" fmla="*/ 525 h 1428"/>
                <a:gd name="T8" fmla="*/ 19 w 1428"/>
                <a:gd name="T9" fmla="*/ 563 h 1428"/>
                <a:gd name="T10" fmla="*/ 183 w 1428"/>
                <a:gd name="T11" fmla="*/ 727 h 1428"/>
                <a:gd name="T12" fmla="*/ 183 w 1428"/>
                <a:gd name="T13" fmla="*/ 727 h 1428"/>
                <a:gd name="T14" fmla="*/ 506 w 1428"/>
                <a:gd name="T15" fmla="*/ 1053 h 1428"/>
                <a:gd name="T16" fmla="*/ 781 w 1428"/>
                <a:gd name="T17" fmla="*/ 778 h 1428"/>
                <a:gd name="T18" fmla="*/ 781 w 1428"/>
                <a:gd name="T19" fmla="*/ 778 h 1428"/>
                <a:gd name="T20" fmla="*/ 972 w 1428"/>
                <a:gd name="T21" fmla="*/ 587 h 1428"/>
                <a:gd name="T22" fmla="*/ 1026 w 1428"/>
                <a:gd name="T23" fmla="*/ 641 h 1428"/>
                <a:gd name="T24" fmla="*/ 1091 w 1428"/>
                <a:gd name="T25" fmla="*/ 765 h 1428"/>
                <a:gd name="T26" fmla="*/ 1048 w 1428"/>
                <a:gd name="T27" fmla="*/ 902 h 1428"/>
                <a:gd name="T28" fmla="*/ 703 w 1428"/>
                <a:gd name="T29" fmla="*/ 1247 h 1428"/>
                <a:gd name="T30" fmla="*/ 862 w 1428"/>
                <a:gd name="T31" fmla="*/ 1406 h 1428"/>
                <a:gd name="T32" fmla="*/ 937 w 1428"/>
                <a:gd name="T33" fmla="*/ 1406 h 1428"/>
                <a:gd name="T34" fmla="*/ 1406 w 1428"/>
                <a:gd name="T35" fmla="*/ 937 h 1428"/>
                <a:gd name="T36" fmla="*/ 1406 w 1428"/>
                <a:gd name="T37" fmla="*/ 862 h 1428"/>
                <a:gd name="T38" fmla="*/ 563 w 1428"/>
                <a:gd name="T39" fmla="*/ 19 h 1428"/>
                <a:gd name="T40" fmla="*/ 523 w 1428"/>
                <a:gd name="T41" fmla="*/ 2 h 1428"/>
                <a:gd name="T42" fmla="*/ 356 w 1428"/>
                <a:gd name="T43" fmla="*/ 358 h 1428"/>
                <a:gd name="T44" fmla="*/ 215 w 1428"/>
                <a:gd name="T45" fmla="*/ 358 h 1428"/>
                <a:gd name="T46" fmla="*/ 215 w 1428"/>
                <a:gd name="T47" fmla="*/ 218 h 1428"/>
                <a:gd name="T48" fmla="*/ 356 w 1428"/>
                <a:gd name="T49" fmla="*/ 218 h 1428"/>
                <a:gd name="T50" fmla="*/ 356 w 1428"/>
                <a:gd name="T51" fmla="*/ 358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8" h="1428">
                  <a:moveTo>
                    <a:pt x="523" y="2"/>
                  </a:moveTo>
                  <a:cubicBezTo>
                    <a:pt x="54" y="0"/>
                    <a:pt x="54" y="0"/>
                    <a:pt x="54" y="0"/>
                  </a:cubicBezTo>
                  <a:cubicBezTo>
                    <a:pt x="24" y="0"/>
                    <a:pt x="0" y="24"/>
                    <a:pt x="0" y="54"/>
                  </a:cubicBezTo>
                  <a:cubicBezTo>
                    <a:pt x="3" y="525"/>
                    <a:pt x="3" y="525"/>
                    <a:pt x="3" y="525"/>
                  </a:cubicBezTo>
                  <a:cubicBezTo>
                    <a:pt x="3" y="538"/>
                    <a:pt x="8" y="552"/>
                    <a:pt x="19" y="563"/>
                  </a:cubicBezTo>
                  <a:cubicBezTo>
                    <a:pt x="183" y="727"/>
                    <a:pt x="183" y="727"/>
                    <a:pt x="183" y="727"/>
                  </a:cubicBezTo>
                  <a:cubicBezTo>
                    <a:pt x="183" y="727"/>
                    <a:pt x="183" y="727"/>
                    <a:pt x="183" y="727"/>
                  </a:cubicBezTo>
                  <a:cubicBezTo>
                    <a:pt x="506" y="1053"/>
                    <a:pt x="506" y="1053"/>
                    <a:pt x="506" y="1053"/>
                  </a:cubicBezTo>
                  <a:cubicBezTo>
                    <a:pt x="781" y="778"/>
                    <a:pt x="781" y="778"/>
                    <a:pt x="781" y="778"/>
                  </a:cubicBezTo>
                  <a:cubicBezTo>
                    <a:pt x="781" y="778"/>
                    <a:pt x="781" y="778"/>
                    <a:pt x="781" y="778"/>
                  </a:cubicBezTo>
                  <a:cubicBezTo>
                    <a:pt x="972" y="587"/>
                    <a:pt x="972" y="587"/>
                    <a:pt x="972" y="587"/>
                  </a:cubicBezTo>
                  <a:cubicBezTo>
                    <a:pt x="1026" y="641"/>
                    <a:pt x="1026" y="641"/>
                    <a:pt x="1026" y="641"/>
                  </a:cubicBezTo>
                  <a:cubicBezTo>
                    <a:pt x="1061" y="676"/>
                    <a:pt x="1083" y="719"/>
                    <a:pt x="1091" y="765"/>
                  </a:cubicBezTo>
                  <a:cubicBezTo>
                    <a:pt x="1099" y="819"/>
                    <a:pt x="1083" y="867"/>
                    <a:pt x="1048" y="902"/>
                  </a:cubicBezTo>
                  <a:cubicBezTo>
                    <a:pt x="703" y="1247"/>
                    <a:pt x="703" y="1247"/>
                    <a:pt x="703" y="1247"/>
                  </a:cubicBezTo>
                  <a:cubicBezTo>
                    <a:pt x="862" y="1406"/>
                    <a:pt x="862" y="1406"/>
                    <a:pt x="862" y="1406"/>
                  </a:cubicBezTo>
                  <a:cubicBezTo>
                    <a:pt x="884" y="1428"/>
                    <a:pt x="919" y="1428"/>
                    <a:pt x="937" y="1406"/>
                  </a:cubicBezTo>
                  <a:cubicBezTo>
                    <a:pt x="1406" y="937"/>
                    <a:pt x="1406" y="937"/>
                    <a:pt x="1406" y="937"/>
                  </a:cubicBezTo>
                  <a:cubicBezTo>
                    <a:pt x="1428" y="916"/>
                    <a:pt x="1428" y="881"/>
                    <a:pt x="1406" y="862"/>
                  </a:cubicBezTo>
                  <a:cubicBezTo>
                    <a:pt x="563" y="19"/>
                    <a:pt x="563" y="19"/>
                    <a:pt x="563" y="19"/>
                  </a:cubicBezTo>
                  <a:cubicBezTo>
                    <a:pt x="552" y="8"/>
                    <a:pt x="539" y="2"/>
                    <a:pt x="523" y="2"/>
                  </a:cubicBezTo>
                  <a:close/>
                  <a:moveTo>
                    <a:pt x="356" y="358"/>
                  </a:moveTo>
                  <a:cubicBezTo>
                    <a:pt x="318" y="396"/>
                    <a:pt x="253" y="396"/>
                    <a:pt x="215" y="358"/>
                  </a:cubicBezTo>
                  <a:cubicBezTo>
                    <a:pt x="178" y="320"/>
                    <a:pt x="178" y="256"/>
                    <a:pt x="215" y="218"/>
                  </a:cubicBezTo>
                  <a:cubicBezTo>
                    <a:pt x="253" y="180"/>
                    <a:pt x="318" y="180"/>
                    <a:pt x="356" y="218"/>
                  </a:cubicBezTo>
                  <a:cubicBezTo>
                    <a:pt x="393" y="256"/>
                    <a:pt x="393" y="318"/>
                    <a:pt x="356" y="3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14">
              <a:extLst>
                <a:ext uri="{FF2B5EF4-FFF2-40B4-BE49-F238E27FC236}">
                  <a16:creationId xmlns:a16="http://schemas.microsoft.com/office/drawing/2014/main" xmlns="" id="{BD0674B2-33D0-4CCB-8CDC-EC8768EBC8C4}"/>
                </a:ext>
              </a:extLst>
            </p:cNvPr>
            <p:cNvSpPr>
              <a:spLocks noEditPoints="1"/>
            </p:cNvSpPr>
            <p:nvPr/>
          </p:nvSpPr>
          <p:spPr bwMode="auto">
            <a:xfrm>
              <a:off x="447" y="1338"/>
              <a:ext cx="2672" cy="2980"/>
            </a:xfrm>
            <a:custGeom>
              <a:avLst/>
              <a:gdLst>
                <a:gd name="T0" fmla="*/ 162 w 1360"/>
                <a:gd name="T1" fmla="*/ 1218 h 1517"/>
                <a:gd name="T2" fmla="*/ 337 w 1360"/>
                <a:gd name="T3" fmla="*/ 1140 h 1517"/>
                <a:gd name="T4" fmla="*/ 374 w 1360"/>
                <a:gd name="T5" fmla="*/ 1091 h 1517"/>
                <a:gd name="T6" fmla="*/ 380 w 1360"/>
                <a:gd name="T7" fmla="*/ 1086 h 1517"/>
                <a:gd name="T8" fmla="*/ 541 w 1360"/>
                <a:gd name="T9" fmla="*/ 924 h 1517"/>
                <a:gd name="T10" fmla="*/ 665 w 1360"/>
                <a:gd name="T11" fmla="*/ 817 h 1517"/>
                <a:gd name="T12" fmla="*/ 711 w 1360"/>
                <a:gd name="T13" fmla="*/ 782 h 1517"/>
                <a:gd name="T14" fmla="*/ 719 w 1360"/>
                <a:gd name="T15" fmla="*/ 838 h 1517"/>
                <a:gd name="T16" fmla="*/ 730 w 1360"/>
                <a:gd name="T17" fmla="*/ 989 h 1517"/>
                <a:gd name="T18" fmla="*/ 730 w 1360"/>
                <a:gd name="T19" fmla="*/ 1226 h 1517"/>
                <a:gd name="T20" fmla="*/ 722 w 1360"/>
                <a:gd name="T21" fmla="*/ 1288 h 1517"/>
                <a:gd name="T22" fmla="*/ 773 w 1360"/>
                <a:gd name="T23" fmla="*/ 1450 h 1517"/>
                <a:gd name="T24" fmla="*/ 902 w 1360"/>
                <a:gd name="T25" fmla="*/ 1517 h 1517"/>
                <a:gd name="T26" fmla="*/ 972 w 1360"/>
                <a:gd name="T27" fmla="*/ 1498 h 1517"/>
                <a:gd name="T28" fmla="*/ 1032 w 1360"/>
                <a:gd name="T29" fmla="*/ 1447 h 1517"/>
                <a:gd name="T30" fmla="*/ 1083 w 1360"/>
                <a:gd name="T31" fmla="*/ 1285 h 1517"/>
                <a:gd name="T32" fmla="*/ 1032 w 1360"/>
                <a:gd name="T33" fmla="*/ 1124 h 1517"/>
                <a:gd name="T34" fmla="*/ 902 w 1360"/>
                <a:gd name="T35" fmla="*/ 1056 h 1517"/>
                <a:gd name="T36" fmla="*/ 881 w 1360"/>
                <a:gd name="T37" fmla="*/ 1059 h 1517"/>
                <a:gd name="T38" fmla="*/ 843 w 1360"/>
                <a:gd name="T39" fmla="*/ 1064 h 1517"/>
                <a:gd name="T40" fmla="*/ 843 w 1360"/>
                <a:gd name="T41" fmla="*/ 666 h 1517"/>
                <a:gd name="T42" fmla="*/ 1333 w 1360"/>
                <a:gd name="T43" fmla="*/ 175 h 1517"/>
                <a:gd name="T44" fmla="*/ 1358 w 1360"/>
                <a:gd name="T45" fmla="*/ 95 h 1517"/>
                <a:gd name="T46" fmla="*/ 1312 w 1360"/>
                <a:gd name="T47" fmla="*/ 8 h 1517"/>
                <a:gd name="T48" fmla="*/ 1304 w 1360"/>
                <a:gd name="T49" fmla="*/ 0 h 1517"/>
                <a:gd name="T50" fmla="*/ 843 w 1360"/>
                <a:gd name="T51" fmla="*/ 461 h 1517"/>
                <a:gd name="T52" fmla="*/ 698 w 1360"/>
                <a:gd name="T53" fmla="*/ 318 h 1517"/>
                <a:gd name="T54" fmla="*/ 698 w 1360"/>
                <a:gd name="T55" fmla="*/ 606 h 1517"/>
                <a:gd name="T56" fmla="*/ 409 w 1360"/>
                <a:gd name="T57" fmla="*/ 895 h 1517"/>
                <a:gd name="T58" fmla="*/ 388 w 1360"/>
                <a:gd name="T59" fmla="*/ 865 h 1517"/>
                <a:gd name="T60" fmla="*/ 374 w 1360"/>
                <a:gd name="T61" fmla="*/ 849 h 1517"/>
                <a:gd name="T62" fmla="*/ 261 w 1360"/>
                <a:gd name="T63" fmla="*/ 803 h 1517"/>
                <a:gd name="T64" fmla="*/ 86 w 1360"/>
                <a:gd name="T65" fmla="*/ 881 h 1517"/>
                <a:gd name="T66" fmla="*/ 8 w 1360"/>
                <a:gd name="T67" fmla="*/ 1032 h 1517"/>
                <a:gd name="T68" fmla="*/ 51 w 1360"/>
                <a:gd name="T69" fmla="*/ 1172 h 1517"/>
                <a:gd name="T70" fmla="*/ 162 w 1360"/>
                <a:gd name="T71" fmla="*/ 1218 h 1517"/>
                <a:gd name="T72" fmla="*/ 902 w 1360"/>
                <a:gd name="T73" fmla="*/ 1215 h 1517"/>
                <a:gd name="T74" fmla="*/ 940 w 1360"/>
                <a:gd name="T75" fmla="*/ 1285 h 1517"/>
                <a:gd name="T76" fmla="*/ 902 w 1360"/>
                <a:gd name="T77" fmla="*/ 1355 h 1517"/>
                <a:gd name="T78" fmla="*/ 865 w 1360"/>
                <a:gd name="T79" fmla="*/ 1285 h 1517"/>
                <a:gd name="T80" fmla="*/ 902 w 1360"/>
                <a:gd name="T81" fmla="*/ 1215 h 1517"/>
                <a:gd name="T82" fmla="*/ 183 w 1360"/>
                <a:gd name="T83" fmla="*/ 984 h 1517"/>
                <a:gd name="T84" fmla="*/ 242 w 1360"/>
                <a:gd name="T85" fmla="*/ 954 h 1517"/>
                <a:gd name="T86" fmla="*/ 261 w 1360"/>
                <a:gd name="T87" fmla="*/ 959 h 1517"/>
                <a:gd name="T88" fmla="*/ 237 w 1360"/>
                <a:gd name="T89" fmla="*/ 1037 h 1517"/>
                <a:gd name="T90" fmla="*/ 178 w 1360"/>
                <a:gd name="T91" fmla="*/ 1067 h 1517"/>
                <a:gd name="T92" fmla="*/ 159 w 1360"/>
                <a:gd name="T93" fmla="*/ 1062 h 1517"/>
                <a:gd name="T94" fmla="*/ 183 w 1360"/>
                <a:gd name="T95" fmla="*/ 984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0" h="1517">
                  <a:moveTo>
                    <a:pt x="162" y="1218"/>
                  </a:moveTo>
                  <a:cubicBezTo>
                    <a:pt x="223" y="1218"/>
                    <a:pt x="288" y="1188"/>
                    <a:pt x="337" y="1140"/>
                  </a:cubicBezTo>
                  <a:cubicBezTo>
                    <a:pt x="350" y="1126"/>
                    <a:pt x="364" y="1110"/>
                    <a:pt x="374" y="1091"/>
                  </a:cubicBezTo>
                  <a:cubicBezTo>
                    <a:pt x="380" y="1086"/>
                    <a:pt x="380" y="1086"/>
                    <a:pt x="380" y="1086"/>
                  </a:cubicBezTo>
                  <a:cubicBezTo>
                    <a:pt x="541" y="924"/>
                    <a:pt x="541" y="924"/>
                    <a:pt x="541" y="924"/>
                  </a:cubicBezTo>
                  <a:cubicBezTo>
                    <a:pt x="576" y="889"/>
                    <a:pt x="617" y="854"/>
                    <a:pt x="665" y="817"/>
                  </a:cubicBezTo>
                  <a:cubicBezTo>
                    <a:pt x="711" y="782"/>
                    <a:pt x="711" y="782"/>
                    <a:pt x="711" y="782"/>
                  </a:cubicBezTo>
                  <a:cubicBezTo>
                    <a:pt x="719" y="838"/>
                    <a:pt x="719" y="838"/>
                    <a:pt x="719" y="838"/>
                  </a:cubicBezTo>
                  <a:cubicBezTo>
                    <a:pt x="725" y="892"/>
                    <a:pt x="730" y="943"/>
                    <a:pt x="730" y="989"/>
                  </a:cubicBezTo>
                  <a:cubicBezTo>
                    <a:pt x="730" y="1226"/>
                    <a:pt x="730" y="1226"/>
                    <a:pt x="730" y="1226"/>
                  </a:cubicBezTo>
                  <a:cubicBezTo>
                    <a:pt x="725" y="1248"/>
                    <a:pt x="722" y="1269"/>
                    <a:pt x="722" y="1288"/>
                  </a:cubicBezTo>
                  <a:cubicBezTo>
                    <a:pt x="722" y="1350"/>
                    <a:pt x="741" y="1407"/>
                    <a:pt x="773" y="1450"/>
                  </a:cubicBezTo>
                  <a:cubicBezTo>
                    <a:pt x="808" y="1493"/>
                    <a:pt x="854" y="1517"/>
                    <a:pt x="902" y="1517"/>
                  </a:cubicBezTo>
                  <a:cubicBezTo>
                    <a:pt x="927" y="1517"/>
                    <a:pt x="951" y="1512"/>
                    <a:pt x="972" y="1498"/>
                  </a:cubicBezTo>
                  <a:cubicBezTo>
                    <a:pt x="994" y="1487"/>
                    <a:pt x="1016" y="1469"/>
                    <a:pt x="1032" y="1447"/>
                  </a:cubicBezTo>
                  <a:cubicBezTo>
                    <a:pt x="1067" y="1404"/>
                    <a:pt x="1083" y="1347"/>
                    <a:pt x="1083" y="1285"/>
                  </a:cubicBezTo>
                  <a:cubicBezTo>
                    <a:pt x="1083" y="1223"/>
                    <a:pt x="1064" y="1167"/>
                    <a:pt x="1032" y="1124"/>
                  </a:cubicBezTo>
                  <a:cubicBezTo>
                    <a:pt x="997" y="1081"/>
                    <a:pt x="951" y="1056"/>
                    <a:pt x="902" y="1056"/>
                  </a:cubicBezTo>
                  <a:cubicBezTo>
                    <a:pt x="894" y="1056"/>
                    <a:pt x="889" y="1056"/>
                    <a:pt x="881" y="1059"/>
                  </a:cubicBezTo>
                  <a:cubicBezTo>
                    <a:pt x="843" y="1064"/>
                    <a:pt x="843" y="1064"/>
                    <a:pt x="843" y="1064"/>
                  </a:cubicBezTo>
                  <a:cubicBezTo>
                    <a:pt x="843" y="666"/>
                    <a:pt x="843" y="666"/>
                    <a:pt x="843" y="666"/>
                  </a:cubicBezTo>
                  <a:cubicBezTo>
                    <a:pt x="1333" y="175"/>
                    <a:pt x="1333" y="175"/>
                    <a:pt x="1333" y="175"/>
                  </a:cubicBezTo>
                  <a:cubicBezTo>
                    <a:pt x="1352" y="157"/>
                    <a:pt x="1360" y="127"/>
                    <a:pt x="1358" y="95"/>
                  </a:cubicBezTo>
                  <a:cubicBezTo>
                    <a:pt x="1352" y="62"/>
                    <a:pt x="1336" y="33"/>
                    <a:pt x="1312" y="8"/>
                  </a:cubicBezTo>
                  <a:cubicBezTo>
                    <a:pt x="1304" y="0"/>
                    <a:pt x="1304" y="0"/>
                    <a:pt x="1304" y="0"/>
                  </a:cubicBezTo>
                  <a:cubicBezTo>
                    <a:pt x="843" y="461"/>
                    <a:pt x="843" y="461"/>
                    <a:pt x="843" y="461"/>
                  </a:cubicBezTo>
                  <a:cubicBezTo>
                    <a:pt x="698" y="318"/>
                    <a:pt x="698" y="318"/>
                    <a:pt x="698" y="318"/>
                  </a:cubicBezTo>
                  <a:cubicBezTo>
                    <a:pt x="698" y="606"/>
                    <a:pt x="698" y="606"/>
                    <a:pt x="698" y="606"/>
                  </a:cubicBezTo>
                  <a:cubicBezTo>
                    <a:pt x="409" y="895"/>
                    <a:pt x="409" y="895"/>
                    <a:pt x="409" y="895"/>
                  </a:cubicBezTo>
                  <a:cubicBezTo>
                    <a:pt x="388" y="865"/>
                    <a:pt x="388" y="865"/>
                    <a:pt x="388" y="865"/>
                  </a:cubicBezTo>
                  <a:cubicBezTo>
                    <a:pt x="382" y="860"/>
                    <a:pt x="380" y="854"/>
                    <a:pt x="374" y="849"/>
                  </a:cubicBezTo>
                  <a:cubicBezTo>
                    <a:pt x="345" y="819"/>
                    <a:pt x="304" y="803"/>
                    <a:pt x="261" y="803"/>
                  </a:cubicBezTo>
                  <a:cubicBezTo>
                    <a:pt x="199" y="803"/>
                    <a:pt x="135" y="833"/>
                    <a:pt x="86" y="881"/>
                  </a:cubicBezTo>
                  <a:cubicBezTo>
                    <a:pt x="43" y="924"/>
                    <a:pt x="16" y="978"/>
                    <a:pt x="8" y="1032"/>
                  </a:cubicBezTo>
                  <a:cubicBezTo>
                    <a:pt x="0" y="1089"/>
                    <a:pt x="16" y="1137"/>
                    <a:pt x="51" y="1172"/>
                  </a:cubicBezTo>
                  <a:cubicBezTo>
                    <a:pt x="75" y="1202"/>
                    <a:pt x="118" y="1218"/>
                    <a:pt x="162" y="1218"/>
                  </a:cubicBezTo>
                  <a:close/>
                  <a:moveTo>
                    <a:pt x="902" y="1215"/>
                  </a:moveTo>
                  <a:cubicBezTo>
                    <a:pt x="919" y="1215"/>
                    <a:pt x="940" y="1245"/>
                    <a:pt x="940" y="1285"/>
                  </a:cubicBezTo>
                  <a:cubicBezTo>
                    <a:pt x="940" y="1328"/>
                    <a:pt x="916" y="1355"/>
                    <a:pt x="902" y="1355"/>
                  </a:cubicBezTo>
                  <a:cubicBezTo>
                    <a:pt x="889" y="1355"/>
                    <a:pt x="865" y="1326"/>
                    <a:pt x="865" y="1285"/>
                  </a:cubicBezTo>
                  <a:cubicBezTo>
                    <a:pt x="865" y="1245"/>
                    <a:pt x="886" y="1215"/>
                    <a:pt x="902" y="1215"/>
                  </a:cubicBezTo>
                  <a:close/>
                  <a:moveTo>
                    <a:pt x="183" y="984"/>
                  </a:moveTo>
                  <a:cubicBezTo>
                    <a:pt x="202" y="965"/>
                    <a:pt x="223" y="954"/>
                    <a:pt x="242" y="954"/>
                  </a:cubicBezTo>
                  <a:cubicBezTo>
                    <a:pt x="248" y="954"/>
                    <a:pt x="256" y="954"/>
                    <a:pt x="261" y="959"/>
                  </a:cubicBezTo>
                  <a:cubicBezTo>
                    <a:pt x="272" y="970"/>
                    <a:pt x="269" y="1008"/>
                    <a:pt x="237" y="1037"/>
                  </a:cubicBezTo>
                  <a:cubicBezTo>
                    <a:pt x="218" y="1056"/>
                    <a:pt x="197" y="1067"/>
                    <a:pt x="178" y="1067"/>
                  </a:cubicBezTo>
                  <a:cubicBezTo>
                    <a:pt x="172" y="1067"/>
                    <a:pt x="164" y="1067"/>
                    <a:pt x="159" y="1062"/>
                  </a:cubicBezTo>
                  <a:cubicBezTo>
                    <a:pt x="148" y="1051"/>
                    <a:pt x="153" y="1013"/>
                    <a:pt x="183" y="9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48" name="Rectangle 47"/>
          <p:cNvSpPr/>
          <p:nvPr/>
        </p:nvSpPr>
        <p:spPr>
          <a:xfrm>
            <a:off x="7586374" y="5707112"/>
            <a:ext cx="3029457" cy="677108"/>
          </a:xfrm>
          <a:prstGeom prst="rect">
            <a:avLst/>
          </a:prstGeom>
        </p:spPr>
        <p:txBody>
          <a:bodyPr wrap="square" lIns="0" rIns="0" anchor="ctr">
            <a:spAutoFit/>
          </a:bodyPr>
          <a:lstStyle/>
          <a:p>
            <a:pPr marL="0" lvl="1" indent="0">
              <a:buNone/>
              <a:defRPr/>
            </a:pPr>
            <a:r>
              <a:rPr lang="en-NZ" sz="1200" b="1" dirty="0">
                <a:solidFill>
                  <a:srgbClr val="7F7F7F"/>
                </a:solidFill>
              </a:rPr>
              <a:t>CONTEXT OF SUPPLIER SELECTION:</a:t>
            </a:r>
          </a:p>
          <a:p>
            <a:pPr marL="0" lvl="1" indent="0">
              <a:buNone/>
              <a:defRPr/>
            </a:pPr>
            <a:r>
              <a:rPr lang="en-NZ" sz="1200" b="1" i="1" dirty="0">
                <a:solidFill>
                  <a:srgbClr val="7F7F7F"/>
                </a:solidFill>
              </a:rPr>
              <a:t>“THAT IT WAS CHEAP”</a:t>
            </a:r>
          </a:p>
          <a:p>
            <a:pPr algn="ctr"/>
            <a:endParaRPr lang="en-NZ" sz="1400" b="1" dirty="0">
              <a:solidFill>
                <a:schemeClr val="bg1"/>
              </a:solidFill>
              <a:cs typeface="Arial" panose="020B0604020202020204" pitchFamily="34" charset="0"/>
            </a:endParaRPr>
          </a:p>
        </p:txBody>
      </p:sp>
      <p:sp>
        <p:nvSpPr>
          <p:cNvPr id="49" name="Oval 48">
            <a:extLst>
              <a:ext uri="{FF2B5EF4-FFF2-40B4-BE49-F238E27FC236}">
                <a16:creationId xmlns:a16="http://schemas.microsoft.com/office/drawing/2014/main" xmlns="" id="{45CBDE91-DD85-4481-BE0D-2A856A1550B5}"/>
              </a:ext>
            </a:extLst>
          </p:cNvPr>
          <p:cNvSpPr/>
          <p:nvPr/>
        </p:nvSpPr>
        <p:spPr>
          <a:xfrm>
            <a:off x="10030213" y="4210016"/>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50" name="Freeform 692">
            <a:extLst>
              <a:ext uri="{FF2B5EF4-FFF2-40B4-BE49-F238E27FC236}">
                <a16:creationId xmlns:a16="http://schemas.microsoft.com/office/drawing/2014/main" xmlns="" id="{15FE0E27-735B-468D-8286-3FD79833EA8B}"/>
              </a:ext>
            </a:extLst>
          </p:cNvPr>
          <p:cNvSpPr>
            <a:spLocks noEditPoints="1"/>
          </p:cNvSpPr>
          <p:nvPr/>
        </p:nvSpPr>
        <p:spPr bwMode="auto">
          <a:xfrm>
            <a:off x="10133027" y="4294857"/>
            <a:ext cx="248471" cy="226329"/>
          </a:xfrm>
          <a:custGeom>
            <a:avLst/>
            <a:gdLst>
              <a:gd name="T0" fmla="*/ 77 w 80"/>
              <a:gd name="T1" fmla="*/ 65 h 74"/>
              <a:gd name="T2" fmla="*/ 66 w 80"/>
              <a:gd name="T3" fmla="*/ 44 h 74"/>
              <a:gd name="T4" fmla="*/ 56 w 80"/>
              <a:gd name="T5" fmla="*/ 25 h 74"/>
              <a:gd name="T6" fmla="*/ 45 w 80"/>
              <a:gd name="T7" fmla="*/ 5 h 74"/>
              <a:gd name="T8" fmla="*/ 35 w 80"/>
              <a:gd name="T9" fmla="*/ 5 h 74"/>
              <a:gd name="T10" fmla="*/ 24 w 80"/>
              <a:gd name="T11" fmla="*/ 25 h 74"/>
              <a:gd name="T12" fmla="*/ 14 w 80"/>
              <a:gd name="T13" fmla="*/ 44 h 74"/>
              <a:gd name="T14" fmla="*/ 3 w 80"/>
              <a:gd name="T15" fmla="*/ 65 h 74"/>
              <a:gd name="T16" fmla="*/ 8 w 80"/>
              <a:gd name="T17" fmla="*/ 74 h 74"/>
              <a:gd name="T18" fmla="*/ 29 w 80"/>
              <a:gd name="T19" fmla="*/ 74 h 74"/>
              <a:gd name="T20" fmla="*/ 50 w 80"/>
              <a:gd name="T21" fmla="*/ 74 h 74"/>
              <a:gd name="T22" fmla="*/ 71 w 80"/>
              <a:gd name="T23" fmla="*/ 74 h 74"/>
              <a:gd name="T24" fmla="*/ 77 w 80"/>
              <a:gd name="T25" fmla="*/ 65 h 74"/>
              <a:gd name="T26" fmla="*/ 45 w 80"/>
              <a:gd name="T27" fmla="*/ 64 h 74"/>
              <a:gd name="T28" fmla="*/ 34 w 80"/>
              <a:gd name="T29" fmla="*/ 64 h 74"/>
              <a:gd name="T30" fmla="*/ 34 w 80"/>
              <a:gd name="T31" fmla="*/ 53 h 74"/>
              <a:gd name="T32" fmla="*/ 45 w 80"/>
              <a:gd name="T33" fmla="*/ 53 h 74"/>
              <a:gd name="T34" fmla="*/ 45 w 80"/>
              <a:gd name="T35" fmla="*/ 64 h 74"/>
              <a:gd name="T36" fmla="*/ 45 w 80"/>
              <a:gd name="T37" fmla="*/ 48 h 74"/>
              <a:gd name="T38" fmla="*/ 34 w 80"/>
              <a:gd name="T39" fmla="*/ 48 h 74"/>
              <a:gd name="T40" fmla="*/ 34 w 80"/>
              <a:gd name="T41" fmla="*/ 27 h 74"/>
              <a:gd name="T42" fmla="*/ 45 w 80"/>
              <a:gd name="T43" fmla="*/ 27 h 74"/>
              <a:gd name="T44" fmla="*/ 45 w 80"/>
              <a:gd name="T45"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4">
                <a:moveTo>
                  <a:pt x="77" y="65"/>
                </a:moveTo>
                <a:cubicBezTo>
                  <a:pt x="66" y="44"/>
                  <a:pt x="66" y="44"/>
                  <a:pt x="66" y="44"/>
                </a:cubicBezTo>
                <a:cubicBezTo>
                  <a:pt x="63" y="39"/>
                  <a:pt x="59" y="30"/>
                  <a:pt x="56" y="25"/>
                </a:cubicBezTo>
                <a:cubicBezTo>
                  <a:pt x="45" y="5"/>
                  <a:pt x="45" y="5"/>
                  <a:pt x="45" y="5"/>
                </a:cubicBezTo>
                <a:cubicBezTo>
                  <a:pt x="42" y="0"/>
                  <a:pt x="37" y="0"/>
                  <a:pt x="35" y="5"/>
                </a:cubicBezTo>
                <a:cubicBezTo>
                  <a:pt x="24" y="25"/>
                  <a:pt x="24" y="25"/>
                  <a:pt x="24" y="25"/>
                </a:cubicBezTo>
                <a:cubicBezTo>
                  <a:pt x="21" y="30"/>
                  <a:pt x="16" y="39"/>
                  <a:pt x="14" y="44"/>
                </a:cubicBezTo>
                <a:cubicBezTo>
                  <a:pt x="3" y="65"/>
                  <a:pt x="3" y="65"/>
                  <a:pt x="3" y="65"/>
                </a:cubicBezTo>
                <a:cubicBezTo>
                  <a:pt x="0" y="70"/>
                  <a:pt x="2" y="74"/>
                  <a:pt x="8" y="74"/>
                </a:cubicBezTo>
                <a:cubicBezTo>
                  <a:pt x="29" y="74"/>
                  <a:pt x="29" y="74"/>
                  <a:pt x="29" y="74"/>
                </a:cubicBezTo>
                <a:cubicBezTo>
                  <a:pt x="35" y="74"/>
                  <a:pt x="44" y="74"/>
                  <a:pt x="50" y="74"/>
                </a:cubicBezTo>
                <a:cubicBezTo>
                  <a:pt x="71" y="74"/>
                  <a:pt x="71" y="74"/>
                  <a:pt x="71" y="74"/>
                </a:cubicBezTo>
                <a:cubicBezTo>
                  <a:pt x="77" y="74"/>
                  <a:pt x="80" y="70"/>
                  <a:pt x="77" y="65"/>
                </a:cubicBezTo>
                <a:close/>
                <a:moveTo>
                  <a:pt x="45" y="64"/>
                </a:moveTo>
                <a:cubicBezTo>
                  <a:pt x="34" y="64"/>
                  <a:pt x="34" y="64"/>
                  <a:pt x="34" y="64"/>
                </a:cubicBezTo>
                <a:cubicBezTo>
                  <a:pt x="34" y="53"/>
                  <a:pt x="34" y="53"/>
                  <a:pt x="34" y="53"/>
                </a:cubicBezTo>
                <a:cubicBezTo>
                  <a:pt x="45" y="53"/>
                  <a:pt x="45" y="53"/>
                  <a:pt x="45" y="53"/>
                </a:cubicBezTo>
                <a:lnTo>
                  <a:pt x="45" y="64"/>
                </a:lnTo>
                <a:close/>
                <a:moveTo>
                  <a:pt x="45" y="48"/>
                </a:moveTo>
                <a:cubicBezTo>
                  <a:pt x="34" y="48"/>
                  <a:pt x="34" y="48"/>
                  <a:pt x="34" y="48"/>
                </a:cubicBezTo>
                <a:cubicBezTo>
                  <a:pt x="34" y="27"/>
                  <a:pt x="34" y="27"/>
                  <a:pt x="34" y="27"/>
                </a:cubicBezTo>
                <a:cubicBezTo>
                  <a:pt x="45" y="27"/>
                  <a:pt x="45" y="27"/>
                  <a:pt x="45" y="27"/>
                </a:cubicBezTo>
                <a:lnTo>
                  <a:pt x="45" y="48"/>
                </a:ln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52" name="Rectangle 51"/>
          <p:cNvSpPr/>
          <p:nvPr/>
        </p:nvSpPr>
        <p:spPr>
          <a:xfrm>
            <a:off x="10570500" y="4188330"/>
            <a:ext cx="1708495" cy="461665"/>
          </a:xfrm>
          <a:prstGeom prst="rect">
            <a:avLst/>
          </a:prstGeom>
        </p:spPr>
        <p:txBody>
          <a:bodyPr wrap="square" lIns="0" rIns="0" anchor="ctr">
            <a:spAutoFit/>
          </a:bodyPr>
          <a:lstStyle/>
          <a:p>
            <a:pPr>
              <a:defRPr/>
            </a:pPr>
            <a:r>
              <a:rPr lang="en-NZ" sz="1200" b="1" dirty="0">
                <a:solidFill>
                  <a:srgbClr val="7F7F7F"/>
                </a:solidFill>
              </a:rPr>
              <a:t>FEAR OF LARGER REPERCUSSIONS</a:t>
            </a:r>
          </a:p>
        </p:txBody>
      </p:sp>
      <p:sp>
        <p:nvSpPr>
          <p:cNvPr id="53" name="Oval 52">
            <a:extLst>
              <a:ext uri="{FF2B5EF4-FFF2-40B4-BE49-F238E27FC236}">
                <a16:creationId xmlns:a16="http://schemas.microsoft.com/office/drawing/2014/main" xmlns="" id="{DCAB0264-4706-4074-A03C-37CD0566F3BF}"/>
              </a:ext>
            </a:extLst>
          </p:cNvPr>
          <p:cNvSpPr/>
          <p:nvPr/>
        </p:nvSpPr>
        <p:spPr>
          <a:xfrm>
            <a:off x="10030213" y="4843028"/>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54" name="Freeform 9">
            <a:extLst>
              <a:ext uri="{FF2B5EF4-FFF2-40B4-BE49-F238E27FC236}">
                <a16:creationId xmlns:a16="http://schemas.microsoft.com/office/drawing/2014/main" xmlns="" id="{92418B29-5B54-492F-BC95-CC4DADAFB7C6}"/>
              </a:ext>
            </a:extLst>
          </p:cNvPr>
          <p:cNvSpPr>
            <a:spLocks noEditPoints="1"/>
          </p:cNvSpPr>
          <p:nvPr/>
        </p:nvSpPr>
        <p:spPr bwMode="auto">
          <a:xfrm>
            <a:off x="10122689" y="4935816"/>
            <a:ext cx="258107" cy="226740"/>
          </a:xfrm>
          <a:custGeom>
            <a:avLst/>
            <a:gdLst>
              <a:gd name="T0" fmla="*/ 544 w 3037"/>
              <a:gd name="T1" fmla="*/ 0 h 2666"/>
              <a:gd name="T2" fmla="*/ 1299 w 3037"/>
              <a:gd name="T3" fmla="*/ 182 h 2666"/>
              <a:gd name="T4" fmla="*/ 1538 w 3037"/>
              <a:gd name="T5" fmla="*/ 53 h 2666"/>
              <a:gd name="T6" fmla="*/ 1822 w 3037"/>
              <a:gd name="T7" fmla="*/ 308 h 2666"/>
              <a:gd name="T8" fmla="*/ 2577 w 3037"/>
              <a:gd name="T9" fmla="*/ 490 h 2666"/>
              <a:gd name="T10" fmla="*/ 2532 w 3037"/>
              <a:gd name="T11" fmla="*/ 675 h 2666"/>
              <a:gd name="T12" fmla="*/ 2441 w 3037"/>
              <a:gd name="T13" fmla="*/ 653 h 2666"/>
              <a:gd name="T14" fmla="*/ 2879 w 3037"/>
              <a:gd name="T15" fmla="*/ 1633 h 2666"/>
              <a:gd name="T16" fmla="*/ 3037 w 3037"/>
              <a:gd name="T17" fmla="*/ 1633 h 2666"/>
              <a:gd name="T18" fmla="*/ 2704 w 3037"/>
              <a:gd name="T19" fmla="*/ 1948 h 2666"/>
              <a:gd name="T20" fmla="*/ 2039 w 3037"/>
              <a:gd name="T21" fmla="*/ 1948 h 2666"/>
              <a:gd name="T22" fmla="*/ 1706 w 3037"/>
              <a:gd name="T23" fmla="*/ 1633 h 2666"/>
              <a:gd name="T24" fmla="*/ 1864 w 3037"/>
              <a:gd name="T25" fmla="*/ 1633 h 2666"/>
              <a:gd name="T26" fmla="*/ 2316 w 3037"/>
              <a:gd name="T27" fmla="*/ 623 h 2666"/>
              <a:gd name="T28" fmla="*/ 1777 w 3037"/>
              <a:gd name="T29" fmla="*/ 493 h 2666"/>
              <a:gd name="T30" fmla="*/ 1633 w 3037"/>
              <a:gd name="T31" fmla="*/ 606 h 2666"/>
              <a:gd name="T32" fmla="*/ 1633 w 3037"/>
              <a:gd name="T33" fmla="*/ 2286 h 2666"/>
              <a:gd name="T34" fmla="*/ 2869 w 3037"/>
              <a:gd name="T35" fmla="*/ 2286 h 2666"/>
              <a:gd name="T36" fmla="*/ 2869 w 3037"/>
              <a:gd name="T37" fmla="*/ 2666 h 2666"/>
              <a:gd name="T38" fmla="*/ 207 w 3037"/>
              <a:gd name="T39" fmla="*/ 2666 h 2666"/>
              <a:gd name="T40" fmla="*/ 207 w 3037"/>
              <a:gd name="T41" fmla="*/ 2286 h 2666"/>
              <a:gd name="T42" fmla="*/ 1443 w 3037"/>
              <a:gd name="T43" fmla="*/ 2286 h 2666"/>
              <a:gd name="T44" fmla="*/ 1443 w 3037"/>
              <a:gd name="T45" fmla="*/ 606 h 2666"/>
              <a:gd name="T46" fmla="*/ 1254 w 3037"/>
              <a:gd name="T47" fmla="*/ 367 h 2666"/>
              <a:gd name="T48" fmla="*/ 729 w 3037"/>
              <a:gd name="T49" fmla="*/ 241 h 2666"/>
              <a:gd name="T50" fmla="*/ 1170 w 3037"/>
              <a:gd name="T51" fmla="*/ 1225 h 2666"/>
              <a:gd name="T52" fmla="*/ 1331 w 3037"/>
              <a:gd name="T53" fmla="*/ 1225 h 2666"/>
              <a:gd name="T54" fmla="*/ 998 w 3037"/>
              <a:gd name="T55" fmla="*/ 1540 h 2666"/>
              <a:gd name="T56" fmla="*/ 333 w 3037"/>
              <a:gd name="T57" fmla="*/ 1540 h 2666"/>
              <a:gd name="T58" fmla="*/ 0 w 3037"/>
              <a:gd name="T59" fmla="*/ 1225 h 2666"/>
              <a:gd name="T60" fmla="*/ 174 w 3037"/>
              <a:gd name="T61" fmla="*/ 1225 h 2666"/>
              <a:gd name="T62" fmla="*/ 626 w 3037"/>
              <a:gd name="T63" fmla="*/ 216 h 2666"/>
              <a:gd name="T64" fmla="*/ 499 w 3037"/>
              <a:gd name="T65" fmla="*/ 185 h 2666"/>
              <a:gd name="T66" fmla="*/ 544 w 3037"/>
              <a:gd name="T67" fmla="*/ 0 h 2666"/>
              <a:gd name="T68" fmla="*/ 672 w 3037"/>
              <a:gd name="T69" fmla="*/ 346 h 2666"/>
              <a:gd name="T70" fmla="*/ 279 w 3037"/>
              <a:gd name="T71" fmla="*/ 1225 h 2666"/>
              <a:gd name="T72" fmla="*/ 666 w 3037"/>
              <a:gd name="T73" fmla="*/ 1225 h 2666"/>
              <a:gd name="T74" fmla="*/ 1066 w 3037"/>
              <a:gd name="T75" fmla="*/ 1225 h 2666"/>
              <a:gd name="T76" fmla="*/ 672 w 3037"/>
              <a:gd name="T77" fmla="*/ 346 h 2666"/>
              <a:gd name="T78" fmla="*/ 2372 w 3037"/>
              <a:gd name="T79" fmla="*/ 731 h 2666"/>
              <a:gd name="T80" fmla="*/ 1968 w 3037"/>
              <a:gd name="T81" fmla="*/ 1633 h 2666"/>
              <a:gd name="T82" fmla="*/ 2371 w 3037"/>
              <a:gd name="T83" fmla="*/ 1633 h 2666"/>
              <a:gd name="T84" fmla="*/ 2775 w 3037"/>
              <a:gd name="T85" fmla="*/ 1633 h 2666"/>
              <a:gd name="T86" fmla="*/ 2372 w 3037"/>
              <a:gd name="T87" fmla="*/ 731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37" h="2666">
                <a:moveTo>
                  <a:pt x="544" y="0"/>
                </a:moveTo>
                <a:cubicBezTo>
                  <a:pt x="1299" y="182"/>
                  <a:pt x="1299" y="182"/>
                  <a:pt x="1299" y="182"/>
                </a:cubicBezTo>
                <a:cubicBezTo>
                  <a:pt x="1352" y="102"/>
                  <a:pt x="1442" y="53"/>
                  <a:pt x="1538" y="53"/>
                </a:cubicBezTo>
                <a:cubicBezTo>
                  <a:pt x="1684" y="53"/>
                  <a:pt x="1806" y="163"/>
                  <a:pt x="1822" y="308"/>
                </a:cubicBezTo>
                <a:cubicBezTo>
                  <a:pt x="2577" y="490"/>
                  <a:pt x="2577" y="490"/>
                  <a:pt x="2577" y="490"/>
                </a:cubicBezTo>
                <a:cubicBezTo>
                  <a:pt x="2532" y="675"/>
                  <a:pt x="2532" y="675"/>
                  <a:pt x="2532" y="675"/>
                </a:cubicBezTo>
                <a:cubicBezTo>
                  <a:pt x="2441" y="653"/>
                  <a:pt x="2441" y="653"/>
                  <a:pt x="2441" y="653"/>
                </a:cubicBezTo>
                <a:cubicBezTo>
                  <a:pt x="2879" y="1633"/>
                  <a:pt x="2879" y="1633"/>
                  <a:pt x="2879" y="1633"/>
                </a:cubicBezTo>
                <a:cubicBezTo>
                  <a:pt x="3037" y="1633"/>
                  <a:pt x="3037" y="1633"/>
                  <a:pt x="3037" y="1633"/>
                </a:cubicBezTo>
                <a:cubicBezTo>
                  <a:pt x="3037" y="1763"/>
                  <a:pt x="2910" y="1883"/>
                  <a:pt x="2704" y="1948"/>
                </a:cubicBezTo>
                <a:cubicBezTo>
                  <a:pt x="2498" y="2013"/>
                  <a:pt x="2245" y="2013"/>
                  <a:pt x="2039" y="1948"/>
                </a:cubicBezTo>
                <a:cubicBezTo>
                  <a:pt x="1833" y="1883"/>
                  <a:pt x="1706" y="1763"/>
                  <a:pt x="1706" y="1633"/>
                </a:cubicBezTo>
                <a:cubicBezTo>
                  <a:pt x="1864" y="1633"/>
                  <a:pt x="1864" y="1633"/>
                  <a:pt x="1864" y="1633"/>
                </a:cubicBezTo>
                <a:cubicBezTo>
                  <a:pt x="2316" y="623"/>
                  <a:pt x="2316" y="623"/>
                  <a:pt x="2316" y="623"/>
                </a:cubicBezTo>
                <a:cubicBezTo>
                  <a:pt x="1777" y="493"/>
                  <a:pt x="1777" y="493"/>
                  <a:pt x="1777" y="493"/>
                </a:cubicBezTo>
                <a:cubicBezTo>
                  <a:pt x="1743" y="546"/>
                  <a:pt x="1692" y="585"/>
                  <a:pt x="1633" y="606"/>
                </a:cubicBezTo>
                <a:cubicBezTo>
                  <a:pt x="1633" y="2286"/>
                  <a:pt x="1633" y="2286"/>
                  <a:pt x="1633" y="2286"/>
                </a:cubicBezTo>
                <a:cubicBezTo>
                  <a:pt x="2869" y="2286"/>
                  <a:pt x="2869" y="2286"/>
                  <a:pt x="2869" y="2286"/>
                </a:cubicBezTo>
                <a:cubicBezTo>
                  <a:pt x="2869" y="2666"/>
                  <a:pt x="2869" y="2666"/>
                  <a:pt x="2869" y="2666"/>
                </a:cubicBezTo>
                <a:cubicBezTo>
                  <a:pt x="207" y="2666"/>
                  <a:pt x="207" y="2666"/>
                  <a:pt x="207" y="2666"/>
                </a:cubicBezTo>
                <a:cubicBezTo>
                  <a:pt x="207" y="2286"/>
                  <a:pt x="207" y="2286"/>
                  <a:pt x="207" y="2286"/>
                </a:cubicBezTo>
                <a:cubicBezTo>
                  <a:pt x="1443" y="2286"/>
                  <a:pt x="1443" y="2286"/>
                  <a:pt x="1443" y="2286"/>
                </a:cubicBezTo>
                <a:cubicBezTo>
                  <a:pt x="1443" y="606"/>
                  <a:pt x="1443" y="606"/>
                  <a:pt x="1443" y="606"/>
                </a:cubicBezTo>
                <a:cubicBezTo>
                  <a:pt x="1339" y="570"/>
                  <a:pt x="1266" y="477"/>
                  <a:pt x="1254" y="367"/>
                </a:cubicBezTo>
                <a:cubicBezTo>
                  <a:pt x="729" y="241"/>
                  <a:pt x="729" y="241"/>
                  <a:pt x="729" y="241"/>
                </a:cubicBezTo>
                <a:cubicBezTo>
                  <a:pt x="1170" y="1225"/>
                  <a:pt x="1170" y="1225"/>
                  <a:pt x="1170" y="1225"/>
                </a:cubicBezTo>
                <a:cubicBezTo>
                  <a:pt x="1331" y="1225"/>
                  <a:pt x="1331" y="1225"/>
                  <a:pt x="1331" y="1225"/>
                </a:cubicBezTo>
                <a:cubicBezTo>
                  <a:pt x="1331" y="1355"/>
                  <a:pt x="1204" y="1475"/>
                  <a:pt x="998" y="1540"/>
                </a:cubicBezTo>
                <a:cubicBezTo>
                  <a:pt x="792" y="1605"/>
                  <a:pt x="539" y="1605"/>
                  <a:pt x="333" y="1540"/>
                </a:cubicBezTo>
                <a:cubicBezTo>
                  <a:pt x="127" y="1475"/>
                  <a:pt x="0" y="1355"/>
                  <a:pt x="0" y="1225"/>
                </a:cubicBezTo>
                <a:cubicBezTo>
                  <a:pt x="174" y="1225"/>
                  <a:pt x="174" y="1225"/>
                  <a:pt x="174" y="1225"/>
                </a:cubicBezTo>
                <a:cubicBezTo>
                  <a:pt x="626" y="216"/>
                  <a:pt x="626" y="216"/>
                  <a:pt x="626" y="216"/>
                </a:cubicBezTo>
                <a:cubicBezTo>
                  <a:pt x="499" y="185"/>
                  <a:pt x="499" y="185"/>
                  <a:pt x="499" y="185"/>
                </a:cubicBezTo>
                <a:lnTo>
                  <a:pt x="544" y="0"/>
                </a:lnTo>
                <a:close/>
                <a:moveTo>
                  <a:pt x="672" y="346"/>
                </a:moveTo>
                <a:cubicBezTo>
                  <a:pt x="279" y="1225"/>
                  <a:pt x="279" y="1225"/>
                  <a:pt x="279" y="1225"/>
                </a:cubicBezTo>
                <a:cubicBezTo>
                  <a:pt x="666" y="1225"/>
                  <a:pt x="666" y="1225"/>
                  <a:pt x="666" y="1225"/>
                </a:cubicBezTo>
                <a:cubicBezTo>
                  <a:pt x="1066" y="1225"/>
                  <a:pt x="1066" y="1225"/>
                  <a:pt x="1066" y="1225"/>
                </a:cubicBezTo>
                <a:lnTo>
                  <a:pt x="672" y="346"/>
                </a:lnTo>
                <a:close/>
                <a:moveTo>
                  <a:pt x="2372" y="731"/>
                </a:moveTo>
                <a:cubicBezTo>
                  <a:pt x="1968" y="1633"/>
                  <a:pt x="1968" y="1633"/>
                  <a:pt x="1968" y="1633"/>
                </a:cubicBezTo>
                <a:cubicBezTo>
                  <a:pt x="2371" y="1633"/>
                  <a:pt x="2371" y="1633"/>
                  <a:pt x="2371" y="1633"/>
                </a:cubicBezTo>
                <a:cubicBezTo>
                  <a:pt x="2775" y="1633"/>
                  <a:pt x="2775" y="1633"/>
                  <a:pt x="2775" y="1633"/>
                </a:cubicBezTo>
                <a:lnTo>
                  <a:pt x="2372" y="731"/>
                </a:lnTo>
                <a:close/>
              </a:path>
            </a:pathLst>
          </a:custGeom>
          <a:solidFill>
            <a:srgbClr val="82A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Rectangle 54"/>
          <p:cNvSpPr/>
          <p:nvPr/>
        </p:nvSpPr>
        <p:spPr>
          <a:xfrm>
            <a:off x="10549356" y="4804074"/>
            <a:ext cx="1633712" cy="803746"/>
          </a:xfrm>
          <a:prstGeom prst="rect">
            <a:avLst/>
          </a:prstGeom>
        </p:spPr>
        <p:txBody>
          <a:bodyPr wrap="square" lIns="0" rIns="0" anchor="ctr">
            <a:spAutoFit/>
          </a:bodyPr>
          <a:lstStyle/>
          <a:p>
            <a:pPr>
              <a:defRPr/>
            </a:pPr>
            <a:r>
              <a:rPr lang="en-NZ" sz="1200" b="1" dirty="0">
                <a:solidFill>
                  <a:srgbClr val="7F7F7F"/>
                </a:solidFill>
              </a:rPr>
              <a:t>UNEQUAL POWER DYNAMICS</a:t>
            </a:r>
          </a:p>
          <a:p>
            <a:pPr algn="ctr"/>
            <a:endParaRPr lang="en-NZ" sz="2223" b="1" dirty="0">
              <a:solidFill>
                <a:srgbClr val="7F7F7F"/>
              </a:solidFill>
              <a:cs typeface="Arial" panose="020B0604020202020204" pitchFamily="34" charset="0"/>
            </a:endParaRPr>
          </a:p>
        </p:txBody>
      </p:sp>
      <p:sp>
        <p:nvSpPr>
          <p:cNvPr id="56" name="Rectangle 55"/>
          <p:cNvSpPr/>
          <p:nvPr/>
        </p:nvSpPr>
        <p:spPr>
          <a:xfrm>
            <a:off x="10552358" y="5386484"/>
            <a:ext cx="1476139" cy="806375"/>
          </a:xfrm>
          <a:prstGeom prst="rect">
            <a:avLst/>
          </a:prstGeom>
        </p:spPr>
        <p:txBody>
          <a:bodyPr wrap="square" lIns="0" rIns="0" anchor="ctr">
            <a:spAutoFit/>
          </a:bodyPr>
          <a:lstStyle/>
          <a:p>
            <a:pPr lvl="0">
              <a:lnSpc>
                <a:spcPct val="90000"/>
              </a:lnSpc>
              <a:spcBef>
                <a:spcPts val="1000"/>
              </a:spcBef>
              <a:defRPr/>
            </a:pPr>
            <a:r>
              <a:rPr lang="en-NZ" sz="1200" b="1" dirty="0">
                <a:solidFill>
                  <a:srgbClr val="7F7F7F"/>
                </a:solidFill>
              </a:rPr>
              <a:t>ANTICIPATED PERSONAL (EMOTIONAL) COST </a:t>
            </a:r>
          </a:p>
          <a:p>
            <a:pPr algn="ctr"/>
            <a:endParaRPr lang="en-NZ" sz="1400" b="1" dirty="0">
              <a:solidFill>
                <a:srgbClr val="7F7F7F"/>
              </a:solidFill>
              <a:cs typeface="Arial" panose="020B0604020202020204" pitchFamily="34" charset="0"/>
            </a:endParaRPr>
          </a:p>
        </p:txBody>
      </p:sp>
      <p:sp>
        <p:nvSpPr>
          <p:cNvPr id="57" name="Oval 56">
            <a:extLst>
              <a:ext uri="{FF2B5EF4-FFF2-40B4-BE49-F238E27FC236}">
                <a16:creationId xmlns:a16="http://schemas.microsoft.com/office/drawing/2014/main" xmlns="" id="{DA8289A0-0D02-4D55-B635-A7DFD16692B1}"/>
              </a:ext>
            </a:extLst>
          </p:cNvPr>
          <p:cNvSpPr/>
          <p:nvPr/>
        </p:nvSpPr>
        <p:spPr>
          <a:xfrm>
            <a:off x="10024282" y="5470878"/>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58" name="Heart 57">
            <a:extLst>
              <a:ext uri="{FF2B5EF4-FFF2-40B4-BE49-F238E27FC236}">
                <a16:creationId xmlns:a16="http://schemas.microsoft.com/office/drawing/2014/main" xmlns="" id="{2B1993B5-6E69-46AB-88A9-34CAA05A2EC6}"/>
              </a:ext>
            </a:extLst>
          </p:cNvPr>
          <p:cNvSpPr/>
          <p:nvPr/>
        </p:nvSpPr>
        <p:spPr>
          <a:xfrm>
            <a:off x="10114309" y="5591604"/>
            <a:ext cx="252548" cy="233842"/>
          </a:xfrm>
          <a:prstGeom prst="hear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Oval 59">
            <a:extLst>
              <a:ext uri="{FF2B5EF4-FFF2-40B4-BE49-F238E27FC236}">
                <a16:creationId xmlns:a16="http://schemas.microsoft.com/office/drawing/2014/main" xmlns="" id="{DCAB0264-4706-4074-A03C-37CD0566F3BF}"/>
              </a:ext>
            </a:extLst>
          </p:cNvPr>
          <p:cNvSpPr/>
          <p:nvPr/>
        </p:nvSpPr>
        <p:spPr>
          <a:xfrm>
            <a:off x="4882401" y="551934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1" name="Freeform 9">
            <a:extLst>
              <a:ext uri="{FF2B5EF4-FFF2-40B4-BE49-F238E27FC236}">
                <a16:creationId xmlns:a16="http://schemas.microsoft.com/office/drawing/2014/main" xmlns="" id="{92418B29-5B54-492F-BC95-CC4DADAFB7C6}"/>
              </a:ext>
            </a:extLst>
          </p:cNvPr>
          <p:cNvSpPr>
            <a:spLocks noEditPoints="1"/>
          </p:cNvSpPr>
          <p:nvPr/>
        </p:nvSpPr>
        <p:spPr bwMode="auto">
          <a:xfrm>
            <a:off x="4974877" y="5612131"/>
            <a:ext cx="258107" cy="226740"/>
          </a:xfrm>
          <a:custGeom>
            <a:avLst/>
            <a:gdLst>
              <a:gd name="T0" fmla="*/ 544 w 3037"/>
              <a:gd name="T1" fmla="*/ 0 h 2666"/>
              <a:gd name="T2" fmla="*/ 1299 w 3037"/>
              <a:gd name="T3" fmla="*/ 182 h 2666"/>
              <a:gd name="T4" fmla="*/ 1538 w 3037"/>
              <a:gd name="T5" fmla="*/ 53 h 2666"/>
              <a:gd name="T6" fmla="*/ 1822 w 3037"/>
              <a:gd name="T7" fmla="*/ 308 h 2666"/>
              <a:gd name="T8" fmla="*/ 2577 w 3037"/>
              <a:gd name="T9" fmla="*/ 490 h 2666"/>
              <a:gd name="T10" fmla="*/ 2532 w 3037"/>
              <a:gd name="T11" fmla="*/ 675 h 2666"/>
              <a:gd name="T12" fmla="*/ 2441 w 3037"/>
              <a:gd name="T13" fmla="*/ 653 h 2666"/>
              <a:gd name="T14" fmla="*/ 2879 w 3037"/>
              <a:gd name="T15" fmla="*/ 1633 h 2666"/>
              <a:gd name="T16" fmla="*/ 3037 w 3037"/>
              <a:gd name="T17" fmla="*/ 1633 h 2666"/>
              <a:gd name="T18" fmla="*/ 2704 w 3037"/>
              <a:gd name="T19" fmla="*/ 1948 h 2666"/>
              <a:gd name="T20" fmla="*/ 2039 w 3037"/>
              <a:gd name="T21" fmla="*/ 1948 h 2666"/>
              <a:gd name="T22" fmla="*/ 1706 w 3037"/>
              <a:gd name="T23" fmla="*/ 1633 h 2666"/>
              <a:gd name="T24" fmla="*/ 1864 w 3037"/>
              <a:gd name="T25" fmla="*/ 1633 h 2666"/>
              <a:gd name="T26" fmla="*/ 2316 w 3037"/>
              <a:gd name="T27" fmla="*/ 623 h 2666"/>
              <a:gd name="T28" fmla="*/ 1777 w 3037"/>
              <a:gd name="T29" fmla="*/ 493 h 2666"/>
              <a:gd name="T30" fmla="*/ 1633 w 3037"/>
              <a:gd name="T31" fmla="*/ 606 h 2666"/>
              <a:gd name="T32" fmla="*/ 1633 w 3037"/>
              <a:gd name="T33" fmla="*/ 2286 h 2666"/>
              <a:gd name="T34" fmla="*/ 2869 w 3037"/>
              <a:gd name="T35" fmla="*/ 2286 h 2666"/>
              <a:gd name="T36" fmla="*/ 2869 w 3037"/>
              <a:gd name="T37" fmla="*/ 2666 h 2666"/>
              <a:gd name="T38" fmla="*/ 207 w 3037"/>
              <a:gd name="T39" fmla="*/ 2666 h 2666"/>
              <a:gd name="T40" fmla="*/ 207 w 3037"/>
              <a:gd name="T41" fmla="*/ 2286 h 2666"/>
              <a:gd name="T42" fmla="*/ 1443 w 3037"/>
              <a:gd name="T43" fmla="*/ 2286 h 2666"/>
              <a:gd name="T44" fmla="*/ 1443 w 3037"/>
              <a:gd name="T45" fmla="*/ 606 h 2666"/>
              <a:gd name="T46" fmla="*/ 1254 w 3037"/>
              <a:gd name="T47" fmla="*/ 367 h 2666"/>
              <a:gd name="T48" fmla="*/ 729 w 3037"/>
              <a:gd name="T49" fmla="*/ 241 h 2666"/>
              <a:gd name="T50" fmla="*/ 1170 w 3037"/>
              <a:gd name="T51" fmla="*/ 1225 h 2666"/>
              <a:gd name="T52" fmla="*/ 1331 w 3037"/>
              <a:gd name="T53" fmla="*/ 1225 h 2666"/>
              <a:gd name="T54" fmla="*/ 998 w 3037"/>
              <a:gd name="T55" fmla="*/ 1540 h 2666"/>
              <a:gd name="T56" fmla="*/ 333 w 3037"/>
              <a:gd name="T57" fmla="*/ 1540 h 2666"/>
              <a:gd name="T58" fmla="*/ 0 w 3037"/>
              <a:gd name="T59" fmla="*/ 1225 h 2666"/>
              <a:gd name="T60" fmla="*/ 174 w 3037"/>
              <a:gd name="T61" fmla="*/ 1225 h 2666"/>
              <a:gd name="T62" fmla="*/ 626 w 3037"/>
              <a:gd name="T63" fmla="*/ 216 h 2666"/>
              <a:gd name="T64" fmla="*/ 499 w 3037"/>
              <a:gd name="T65" fmla="*/ 185 h 2666"/>
              <a:gd name="T66" fmla="*/ 544 w 3037"/>
              <a:gd name="T67" fmla="*/ 0 h 2666"/>
              <a:gd name="T68" fmla="*/ 672 w 3037"/>
              <a:gd name="T69" fmla="*/ 346 h 2666"/>
              <a:gd name="T70" fmla="*/ 279 w 3037"/>
              <a:gd name="T71" fmla="*/ 1225 h 2666"/>
              <a:gd name="T72" fmla="*/ 666 w 3037"/>
              <a:gd name="T73" fmla="*/ 1225 h 2666"/>
              <a:gd name="T74" fmla="*/ 1066 w 3037"/>
              <a:gd name="T75" fmla="*/ 1225 h 2666"/>
              <a:gd name="T76" fmla="*/ 672 w 3037"/>
              <a:gd name="T77" fmla="*/ 346 h 2666"/>
              <a:gd name="T78" fmla="*/ 2372 w 3037"/>
              <a:gd name="T79" fmla="*/ 731 h 2666"/>
              <a:gd name="T80" fmla="*/ 1968 w 3037"/>
              <a:gd name="T81" fmla="*/ 1633 h 2666"/>
              <a:gd name="T82" fmla="*/ 2371 w 3037"/>
              <a:gd name="T83" fmla="*/ 1633 h 2666"/>
              <a:gd name="T84" fmla="*/ 2775 w 3037"/>
              <a:gd name="T85" fmla="*/ 1633 h 2666"/>
              <a:gd name="T86" fmla="*/ 2372 w 3037"/>
              <a:gd name="T87" fmla="*/ 731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37" h="2666">
                <a:moveTo>
                  <a:pt x="544" y="0"/>
                </a:moveTo>
                <a:cubicBezTo>
                  <a:pt x="1299" y="182"/>
                  <a:pt x="1299" y="182"/>
                  <a:pt x="1299" y="182"/>
                </a:cubicBezTo>
                <a:cubicBezTo>
                  <a:pt x="1352" y="102"/>
                  <a:pt x="1442" y="53"/>
                  <a:pt x="1538" y="53"/>
                </a:cubicBezTo>
                <a:cubicBezTo>
                  <a:pt x="1684" y="53"/>
                  <a:pt x="1806" y="163"/>
                  <a:pt x="1822" y="308"/>
                </a:cubicBezTo>
                <a:cubicBezTo>
                  <a:pt x="2577" y="490"/>
                  <a:pt x="2577" y="490"/>
                  <a:pt x="2577" y="490"/>
                </a:cubicBezTo>
                <a:cubicBezTo>
                  <a:pt x="2532" y="675"/>
                  <a:pt x="2532" y="675"/>
                  <a:pt x="2532" y="675"/>
                </a:cubicBezTo>
                <a:cubicBezTo>
                  <a:pt x="2441" y="653"/>
                  <a:pt x="2441" y="653"/>
                  <a:pt x="2441" y="653"/>
                </a:cubicBezTo>
                <a:cubicBezTo>
                  <a:pt x="2879" y="1633"/>
                  <a:pt x="2879" y="1633"/>
                  <a:pt x="2879" y="1633"/>
                </a:cubicBezTo>
                <a:cubicBezTo>
                  <a:pt x="3037" y="1633"/>
                  <a:pt x="3037" y="1633"/>
                  <a:pt x="3037" y="1633"/>
                </a:cubicBezTo>
                <a:cubicBezTo>
                  <a:pt x="3037" y="1763"/>
                  <a:pt x="2910" y="1883"/>
                  <a:pt x="2704" y="1948"/>
                </a:cubicBezTo>
                <a:cubicBezTo>
                  <a:pt x="2498" y="2013"/>
                  <a:pt x="2245" y="2013"/>
                  <a:pt x="2039" y="1948"/>
                </a:cubicBezTo>
                <a:cubicBezTo>
                  <a:pt x="1833" y="1883"/>
                  <a:pt x="1706" y="1763"/>
                  <a:pt x="1706" y="1633"/>
                </a:cubicBezTo>
                <a:cubicBezTo>
                  <a:pt x="1864" y="1633"/>
                  <a:pt x="1864" y="1633"/>
                  <a:pt x="1864" y="1633"/>
                </a:cubicBezTo>
                <a:cubicBezTo>
                  <a:pt x="2316" y="623"/>
                  <a:pt x="2316" y="623"/>
                  <a:pt x="2316" y="623"/>
                </a:cubicBezTo>
                <a:cubicBezTo>
                  <a:pt x="1777" y="493"/>
                  <a:pt x="1777" y="493"/>
                  <a:pt x="1777" y="493"/>
                </a:cubicBezTo>
                <a:cubicBezTo>
                  <a:pt x="1743" y="546"/>
                  <a:pt x="1692" y="585"/>
                  <a:pt x="1633" y="606"/>
                </a:cubicBezTo>
                <a:cubicBezTo>
                  <a:pt x="1633" y="2286"/>
                  <a:pt x="1633" y="2286"/>
                  <a:pt x="1633" y="2286"/>
                </a:cubicBezTo>
                <a:cubicBezTo>
                  <a:pt x="2869" y="2286"/>
                  <a:pt x="2869" y="2286"/>
                  <a:pt x="2869" y="2286"/>
                </a:cubicBezTo>
                <a:cubicBezTo>
                  <a:pt x="2869" y="2666"/>
                  <a:pt x="2869" y="2666"/>
                  <a:pt x="2869" y="2666"/>
                </a:cubicBezTo>
                <a:cubicBezTo>
                  <a:pt x="207" y="2666"/>
                  <a:pt x="207" y="2666"/>
                  <a:pt x="207" y="2666"/>
                </a:cubicBezTo>
                <a:cubicBezTo>
                  <a:pt x="207" y="2286"/>
                  <a:pt x="207" y="2286"/>
                  <a:pt x="207" y="2286"/>
                </a:cubicBezTo>
                <a:cubicBezTo>
                  <a:pt x="1443" y="2286"/>
                  <a:pt x="1443" y="2286"/>
                  <a:pt x="1443" y="2286"/>
                </a:cubicBezTo>
                <a:cubicBezTo>
                  <a:pt x="1443" y="606"/>
                  <a:pt x="1443" y="606"/>
                  <a:pt x="1443" y="606"/>
                </a:cubicBezTo>
                <a:cubicBezTo>
                  <a:pt x="1339" y="570"/>
                  <a:pt x="1266" y="477"/>
                  <a:pt x="1254" y="367"/>
                </a:cubicBezTo>
                <a:cubicBezTo>
                  <a:pt x="729" y="241"/>
                  <a:pt x="729" y="241"/>
                  <a:pt x="729" y="241"/>
                </a:cubicBezTo>
                <a:cubicBezTo>
                  <a:pt x="1170" y="1225"/>
                  <a:pt x="1170" y="1225"/>
                  <a:pt x="1170" y="1225"/>
                </a:cubicBezTo>
                <a:cubicBezTo>
                  <a:pt x="1331" y="1225"/>
                  <a:pt x="1331" y="1225"/>
                  <a:pt x="1331" y="1225"/>
                </a:cubicBezTo>
                <a:cubicBezTo>
                  <a:pt x="1331" y="1355"/>
                  <a:pt x="1204" y="1475"/>
                  <a:pt x="998" y="1540"/>
                </a:cubicBezTo>
                <a:cubicBezTo>
                  <a:pt x="792" y="1605"/>
                  <a:pt x="539" y="1605"/>
                  <a:pt x="333" y="1540"/>
                </a:cubicBezTo>
                <a:cubicBezTo>
                  <a:pt x="127" y="1475"/>
                  <a:pt x="0" y="1355"/>
                  <a:pt x="0" y="1225"/>
                </a:cubicBezTo>
                <a:cubicBezTo>
                  <a:pt x="174" y="1225"/>
                  <a:pt x="174" y="1225"/>
                  <a:pt x="174" y="1225"/>
                </a:cubicBezTo>
                <a:cubicBezTo>
                  <a:pt x="626" y="216"/>
                  <a:pt x="626" y="216"/>
                  <a:pt x="626" y="216"/>
                </a:cubicBezTo>
                <a:cubicBezTo>
                  <a:pt x="499" y="185"/>
                  <a:pt x="499" y="185"/>
                  <a:pt x="499" y="185"/>
                </a:cubicBezTo>
                <a:lnTo>
                  <a:pt x="544" y="0"/>
                </a:lnTo>
                <a:close/>
                <a:moveTo>
                  <a:pt x="672" y="346"/>
                </a:moveTo>
                <a:cubicBezTo>
                  <a:pt x="279" y="1225"/>
                  <a:pt x="279" y="1225"/>
                  <a:pt x="279" y="1225"/>
                </a:cubicBezTo>
                <a:cubicBezTo>
                  <a:pt x="666" y="1225"/>
                  <a:pt x="666" y="1225"/>
                  <a:pt x="666" y="1225"/>
                </a:cubicBezTo>
                <a:cubicBezTo>
                  <a:pt x="1066" y="1225"/>
                  <a:pt x="1066" y="1225"/>
                  <a:pt x="1066" y="1225"/>
                </a:cubicBezTo>
                <a:lnTo>
                  <a:pt x="672" y="346"/>
                </a:lnTo>
                <a:close/>
                <a:moveTo>
                  <a:pt x="2372" y="731"/>
                </a:moveTo>
                <a:cubicBezTo>
                  <a:pt x="1968" y="1633"/>
                  <a:pt x="1968" y="1633"/>
                  <a:pt x="1968" y="1633"/>
                </a:cubicBezTo>
                <a:cubicBezTo>
                  <a:pt x="2371" y="1633"/>
                  <a:pt x="2371" y="1633"/>
                  <a:pt x="2371" y="1633"/>
                </a:cubicBezTo>
                <a:cubicBezTo>
                  <a:pt x="2775" y="1633"/>
                  <a:pt x="2775" y="1633"/>
                  <a:pt x="2775" y="1633"/>
                </a:cubicBezTo>
                <a:lnTo>
                  <a:pt x="2372" y="731"/>
                </a:lnTo>
                <a:close/>
              </a:path>
            </a:pathLst>
          </a:custGeom>
          <a:solidFill>
            <a:srgbClr val="82A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Oval 61">
            <a:extLst>
              <a:ext uri="{FF2B5EF4-FFF2-40B4-BE49-F238E27FC236}">
                <a16:creationId xmlns:a16="http://schemas.microsoft.com/office/drawing/2014/main" xmlns="" id="{0DF3C275-9DA7-44D7-9006-3374498F84E1}"/>
              </a:ext>
            </a:extLst>
          </p:cNvPr>
          <p:cNvSpPr/>
          <p:nvPr/>
        </p:nvSpPr>
        <p:spPr>
          <a:xfrm>
            <a:off x="5401041" y="551934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3" name="Freeform 681">
            <a:extLst>
              <a:ext uri="{FF2B5EF4-FFF2-40B4-BE49-F238E27FC236}">
                <a16:creationId xmlns:a16="http://schemas.microsoft.com/office/drawing/2014/main" xmlns="" id="{CE224D82-88AC-4784-8574-E09665922BEB}"/>
              </a:ext>
            </a:extLst>
          </p:cNvPr>
          <p:cNvSpPr>
            <a:spLocks/>
          </p:cNvSpPr>
          <p:nvPr/>
        </p:nvSpPr>
        <p:spPr bwMode="auto">
          <a:xfrm>
            <a:off x="5490344" y="5606994"/>
            <a:ext cx="244563" cy="288530"/>
          </a:xfrm>
          <a:custGeom>
            <a:avLst/>
            <a:gdLst>
              <a:gd name="T0" fmla="*/ 71 w 71"/>
              <a:gd name="T1" fmla="*/ 37 h 84"/>
              <a:gd name="T2" fmla="*/ 65 w 71"/>
              <a:gd name="T3" fmla="*/ 33 h 84"/>
              <a:gd name="T4" fmla="*/ 58 w 71"/>
              <a:gd name="T5" fmla="*/ 34 h 84"/>
              <a:gd name="T6" fmla="*/ 58 w 71"/>
              <a:gd name="T7" fmla="*/ 34 h 84"/>
              <a:gd name="T8" fmla="*/ 66 w 71"/>
              <a:gd name="T9" fmla="*/ 32 h 84"/>
              <a:gd name="T10" fmla="*/ 70 w 71"/>
              <a:gd name="T11" fmla="*/ 25 h 84"/>
              <a:gd name="T12" fmla="*/ 64 w 71"/>
              <a:gd name="T13" fmla="*/ 21 h 84"/>
              <a:gd name="T14" fmla="*/ 63 w 71"/>
              <a:gd name="T15" fmla="*/ 21 h 84"/>
              <a:gd name="T16" fmla="*/ 66 w 71"/>
              <a:gd name="T17" fmla="*/ 15 h 84"/>
              <a:gd name="T18" fmla="*/ 59 w 71"/>
              <a:gd name="T19" fmla="*/ 11 h 84"/>
              <a:gd name="T20" fmla="*/ 58 w 71"/>
              <a:gd name="T21" fmla="*/ 11 h 84"/>
              <a:gd name="T22" fmla="*/ 59 w 71"/>
              <a:gd name="T23" fmla="*/ 5 h 84"/>
              <a:gd name="T24" fmla="*/ 54 w 71"/>
              <a:gd name="T25" fmla="*/ 1 h 84"/>
              <a:gd name="T26" fmla="*/ 40 w 71"/>
              <a:gd name="T27" fmla="*/ 4 h 84"/>
              <a:gd name="T28" fmla="*/ 24 w 71"/>
              <a:gd name="T29" fmla="*/ 8 h 84"/>
              <a:gd name="T30" fmla="*/ 0 w 71"/>
              <a:gd name="T31" fmla="*/ 20 h 84"/>
              <a:gd name="T32" fmla="*/ 1 w 71"/>
              <a:gd name="T33" fmla="*/ 46 h 84"/>
              <a:gd name="T34" fmla="*/ 16 w 71"/>
              <a:gd name="T35" fmla="*/ 47 h 84"/>
              <a:gd name="T36" fmla="*/ 35 w 71"/>
              <a:gd name="T37" fmla="*/ 66 h 84"/>
              <a:gd name="T38" fmla="*/ 41 w 71"/>
              <a:gd name="T39" fmla="*/ 81 h 84"/>
              <a:gd name="T40" fmla="*/ 49 w 71"/>
              <a:gd name="T41" fmla="*/ 67 h 84"/>
              <a:gd name="T42" fmla="*/ 42 w 71"/>
              <a:gd name="T43" fmla="*/ 50 h 84"/>
              <a:gd name="T44" fmla="*/ 45 w 71"/>
              <a:gd name="T45" fmla="*/ 49 h 84"/>
              <a:gd name="T46" fmla="*/ 67 w 71"/>
              <a:gd name="T47" fmla="*/ 44 h 84"/>
              <a:gd name="T48" fmla="*/ 71 w 71"/>
              <a:gd name="T49"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4">
                <a:moveTo>
                  <a:pt x="71" y="37"/>
                </a:moveTo>
                <a:cubicBezTo>
                  <a:pt x="70" y="34"/>
                  <a:pt x="67" y="32"/>
                  <a:pt x="65" y="33"/>
                </a:cubicBezTo>
                <a:cubicBezTo>
                  <a:pt x="58" y="34"/>
                  <a:pt x="58" y="34"/>
                  <a:pt x="58" y="34"/>
                </a:cubicBezTo>
                <a:cubicBezTo>
                  <a:pt x="58" y="34"/>
                  <a:pt x="58" y="34"/>
                  <a:pt x="58" y="34"/>
                </a:cubicBezTo>
                <a:cubicBezTo>
                  <a:pt x="66" y="32"/>
                  <a:pt x="66" y="32"/>
                  <a:pt x="66" y="32"/>
                </a:cubicBezTo>
                <a:cubicBezTo>
                  <a:pt x="69" y="31"/>
                  <a:pt x="71" y="28"/>
                  <a:pt x="70" y="25"/>
                </a:cubicBezTo>
                <a:cubicBezTo>
                  <a:pt x="70" y="22"/>
                  <a:pt x="67" y="20"/>
                  <a:pt x="64" y="21"/>
                </a:cubicBezTo>
                <a:cubicBezTo>
                  <a:pt x="63" y="21"/>
                  <a:pt x="63" y="21"/>
                  <a:pt x="63" y="21"/>
                </a:cubicBezTo>
                <a:cubicBezTo>
                  <a:pt x="65" y="20"/>
                  <a:pt x="66" y="18"/>
                  <a:pt x="66" y="15"/>
                </a:cubicBezTo>
                <a:cubicBezTo>
                  <a:pt x="65" y="12"/>
                  <a:pt x="62" y="10"/>
                  <a:pt x="59" y="11"/>
                </a:cubicBezTo>
                <a:cubicBezTo>
                  <a:pt x="58" y="11"/>
                  <a:pt x="58" y="11"/>
                  <a:pt x="58" y="11"/>
                </a:cubicBezTo>
                <a:cubicBezTo>
                  <a:pt x="59" y="10"/>
                  <a:pt x="60" y="8"/>
                  <a:pt x="59" y="5"/>
                </a:cubicBezTo>
                <a:cubicBezTo>
                  <a:pt x="59" y="2"/>
                  <a:pt x="56" y="0"/>
                  <a:pt x="54" y="1"/>
                </a:cubicBezTo>
                <a:cubicBezTo>
                  <a:pt x="40" y="4"/>
                  <a:pt x="40" y="4"/>
                  <a:pt x="40" y="4"/>
                </a:cubicBezTo>
                <a:cubicBezTo>
                  <a:pt x="35" y="5"/>
                  <a:pt x="29" y="6"/>
                  <a:pt x="24" y="8"/>
                </a:cubicBezTo>
                <a:cubicBezTo>
                  <a:pt x="9" y="13"/>
                  <a:pt x="7" y="19"/>
                  <a:pt x="0" y="20"/>
                </a:cubicBezTo>
                <a:cubicBezTo>
                  <a:pt x="0" y="32"/>
                  <a:pt x="0" y="36"/>
                  <a:pt x="1" y="46"/>
                </a:cubicBezTo>
                <a:cubicBezTo>
                  <a:pt x="1" y="48"/>
                  <a:pt x="16" y="46"/>
                  <a:pt x="16" y="47"/>
                </a:cubicBezTo>
                <a:cubicBezTo>
                  <a:pt x="16" y="47"/>
                  <a:pt x="34" y="64"/>
                  <a:pt x="35" y="66"/>
                </a:cubicBezTo>
                <a:cubicBezTo>
                  <a:pt x="36" y="67"/>
                  <a:pt x="41" y="81"/>
                  <a:pt x="41" y="81"/>
                </a:cubicBezTo>
                <a:cubicBezTo>
                  <a:pt x="41" y="81"/>
                  <a:pt x="51" y="84"/>
                  <a:pt x="49" y="67"/>
                </a:cubicBezTo>
                <a:cubicBezTo>
                  <a:pt x="47" y="50"/>
                  <a:pt x="42" y="50"/>
                  <a:pt x="42" y="50"/>
                </a:cubicBezTo>
                <a:cubicBezTo>
                  <a:pt x="45" y="49"/>
                  <a:pt x="45" y="49"/>
                  <a:pt x="45" y="49"/>
                </a:cubicBezTo>
                <a:cubicBezTo>
                  <a:pt x="67" y="44"/>
                  <a:pt x="67" y="44"/>
                  <a:pt x="67" y="44"/>
                </a:cubicBezTo>
                <a:cubicBezTo>
                  <a:pt x="70" y="43"/>
                  <a:pt x="71" y="40"/>
                  <a:pt x="71" y="37"/>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4" name="Oval 63">
            <a:extLst>
              <a:ext uri="{FF2B5EF4-FFF2-40B4-BE49-F238E27FC236}">
                <a16:creationId xmlns:a16="http://schemas.microsoft.com/office/drawing/2014/main" xmlns="" id="{45CBDE91-DD85-4481-BE0D-2A856A1550B5}"/>
              </a:ext>
            </a:extLst>
          </p:cNvPr>
          <p:cNvSpPr/>
          <p:nvPr/>
        </p:nvSpPr>
        <p:spPr>
          <a:xfrm>
            <a:off x="5922560" y="5519343"/>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5" name="Freeform 692">
            <a:extLst>
              <a:ext uri="{FF2B5EF4-FFF2-40B4-BE49-F238E27FC236}">
                <a16:creationId xmlns:a16="http://schemas.microsoft.com/office/drawing/2014/main" xmlns="" id="{15FE0E27-735B-468D-8286-3FD79833EA8B}"/>
              </a:ext>
            </a:extLst>
          </p:cNvPr>
          <p:cNvSpPr>
            <a:spLocks noEditPoints="1"/>
          </p:cNvSpPr>
          <p:nvPr/>
        </p:nvSpPr>
        <p:spPr bwMode="auto">
          <a:xfrm>
            <a:off x="6025374" y="5604184"/>
            <a:ext cx="248471" cy="226329"/>
          </a:xfrm>
          <a:custGeom>
            <a:avLst/>
            <a:gdLst>
              <a:gd name="T0" fmla="*/ 77 w 80"/>
              <a:gd name="T1" fmla="*/ 65 h 74"/>
              <a:gd name="T2" fmla="*/ 66 w 80"/>
              <a:gd name="T3" fmla="*/ 44 h 74"/>
              <a:gd name="T4" fmla="*/ 56 w 80"/>
              <a:gd name="T5" fmla="*/ 25 h 74"/>
              <a:gd name="T6" fmla="*/ 45 w 80"/>
              <a:gd name="T7" fmla="*/ 5 h 74"/>
              <a:gd name="T8" fmla="*/ 35 w 80"/>
              <a:gd name="T9" fmla="*/ 5 h 74"/>
              <a:gd name="T10" fmla="*/ 24 w 80"/>
              <a:gd name="T11" fmla="*/ 25 h 74"/>
              <a:gd name="T12" fmla="*/ 14 w 80"/>
              <a:gd name="T13" fmla="*/ 44 h 74"/>
              <a:gd name="T14" fmla="*/ 3 w 80"/>
              <a:gd name="T15" fmla="*/ 65 h 74"/>
              <a:gd name="T16" fmla="*/ 8 w 80"/>
              <a:gd name="T17" fmla="*/ 74 h 74"/>
              <a:gd name="T18" fmla="*/ 29 w 80"/>
              <a:gd name="T19" fmla="*/ 74 h 74"/>
              <a:gd name="T20" fmla="*/ 50 w 80"/>
              <a:gd name="T21" fmla="*/ 74 h 74"/>
              <a:gd name="T22" fmla="*/ 71 w 80"/>
              <a:gd name="T23" fmla="*/ 74 h 74"/>
              <a:gd name="T24" fmla="*/ 77 w 80"/>
              <a:gd name="T25" fmla="*/ 65 h 74"/>
              <a:gd name="T26" fmla="*/ 45 w 80"/>
              <a:gd name="T27" fmla="*/ 64 h 74"/>
              <a:gd name="T28" fmla="*/ 34 w 80"/>
              <a:gd name="T29" fmla="*/ 64 h 74"/>
              <a:gd name="T30" fmla="*/ 34 w 80"/>
              <a:gd name="T31" fmla="*/ 53 h 74"/>
              <a:gd name="T32" fmla="*/ 45 w 80"/>
              <a:gd name="T33" fmla="*/ 53 h 74"/>
              <a:gd name="T34" fmla="*/ 45 w 80"/>
              <a:gd name="T35" fmla="*/ 64 h 74"/>
              <a:gd name="T36" fmla="*/ 45 w 80"/>
              <a:gd name="T37" fmla="*/ 48 h 74"/>
              <a:gd name="T38" fmla="*/ 34 w 80"/>
              <a:gd name="T39" fmla="*/ 48 h 74"/>
              <a:gd name="T40" fmla="*/ 34 w 80"/>
              <a:gd name="T41" fmla="*/ 27 h 74"/>
              <a:gd name="T42" fmla="*/ 45 w 80"/>
              <a:gd name="T43" fmla="*/ 27 h 74"/>
              <a:gd name="T44" fmla="*/ 45 w 80"/>
              <a:gd name="T45"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4">
                <a:moveTo>
                  <a:pt x="77" y="65"/>
                </a:moveTo>
                <a:cubicBezTo>
                  <a:pt x="66" y="44"/>
                  <a:pt x="66" y="44"/>
                  <a:pt x="66" y="44"/>
                </a:cubicBezTo>
                <a:cubicBezTo>
                  <a:pt x="63" y="39"/>
                  <a:pt x="59" y="30"/>
                  <a:pt x="56" y="25"/>
                </a:cubicBezTo>
                <a:cubicBezTo>
                  <a:pt x="45" y="5"/>
                  <a:pt x="45" y="5"/>
                  <a:pt x="45" y="5"/>
                </a:cubicBezTo>
                <a:cubicBezTo>
                  <a:pt x="42" y="0"/>
                  <a:pt x="37" y="0"/>
                  <a:pt x="35" y="5"/>
                </a:cubicBezTo>
                <a:cubicBezTo>
                  <a:pt x="24" y="25"/>
                  <a:pt x="24" y="25"/>
                  <a:pt x="24" y="25"/>
                </a:cubicBezTo>
                <a:cubicBezTo>
                  <a:pt x="21" y="30"/>
                  <a:pt x="16" y="39"/>
                  <a:pt x="14" y="44"/>
                </a:cubicBezTo>
                <a:cubicBezTo>
                  <a:pt x="3" y="65"/>
                  <a:pt x="3" y="65"/>
                  <a:pt x="3" y="65"/>
                </a:cubicBezTo>
                <a:cubicBezTo>
                  <a:pt x="0" y="70"/>
                  <a:pt x="2" y="74"/>
                  <a:pt x="8" y="74"/>
                </a:cubicBezTo>
                <a:cubicBezTo>
                  <a:pt x="29" y="74"/>
                  <a:pt x="29" y="74"/>
                  <a:pt x="29" y="74"/>
                </a:cubicBezTo>
                <a:cubicBezTo>
                  <a:pt x="35" y="74"/>
                  <a:pt x="44" y="74"/>
                  <a:pt x="50" y="74"/>
                </a:cubicBezTo>
                <a:cubicBezTo>
                  <a:pt x="71" y="74"/>
                  <a:pt x="71" y="74"/>
                  <a:pt x="71" y="74"/>
                </a:cubicBezTo>
                <a:cubicBezTo>
                  <a:pt x="77" y="74"/>
                  <a:pt x="80" y="70"/>
                  <a:pt x="77" y="65"/>
                </a:cubicBezTo>
                <a:close/>
                <a:moveTo>
                  <a:pt x="45" y="64"/>
                </a:moveTo>
                <a:cubicBezTo>
                  <a:pt x="34" y="64"/>
                  <a:pt x="34" y="64"/>
                  <a:pt x="34" y="64"/>
                </a:cubicBezTo>
                <a:cubicBezTo>
                  <a:pt x="34" y="53"/>
                  <a:pt x="34" y="53"/>
                  <a:pt x="34" y="53"/>
                </a:cubicBezTo>
                <a:cubicBezTo>
                  <a:pt x="45" y="53"/>
                  <a:pt x="45" y="53"/>
                  <a:pt x="45" y="53"/>
                </a:cubicBezTo>
                <a:lnTo>
                  <a:pt x="45" y="64"/>
                </a:lnTo>
                <a:close/>
                <a:moveTo>
                  <a:pt x="45" y="48"/>
                </a:moveTo>
                <a:cubicBezTo>
                  <a:pt x="34" y="48"/>
                  <a:pt x="34" y="48"/>
                  <a:pt x="34" y="48"/>
                </a:cubicBezTo>
                <a:cubicBezTo>
                  <a:pt x="34" y="27"/>
                  <a:pt x="34" y="27"/>
                  <a:pt x="34" y="27"/>
                </a:cubicBezTo>
                <a:cubicBezTo>
                  <a:pt x="45" y="27"/>
                  <a:pt x="45" y="27"/>
                  <a:pt x="45" y="27"/>
                </a:cubicBezTo>
                <a:lnTo>
                  <a:pt x="45" y="48"/>
                </a:ln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sp>
        <p:nvSpPr>
          <p:cNvPr id="66" name="Oval 65">
            <a:extLst>
              <a:ext uri="{FF2B5EF4-FFF2-40B4-BE49-F238E27FC236}">
                <a16:creationId xmlns:a16="http://schemas.microsoft.com/office/drawing/2014/main" xmlns="" id="{EB4A4077-7AF0-4189-AB2E-8E551BBC6F03}"/>
              </a:ext>
            </a:extLst>
          </p:cNvPr>
          <p:cNvSpPr/>
          <p:nvPr/>
        </p:nvSpPr>
        <p:spPr>
          <a:xfrm>
            <a:off x="9284416" y="3193024"/>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7" name="Freeform 18">
            <a:extLst>
              <a:ext uri="{FF2B5EF4-FFF2-40B4-BE49-F238E27FC236}">
                <a16:creationId xmlns:a16="http://schemas.microsoft.com/office/drawing/2014/main" xmlns="" id="{AAE76CDA-826E-4CE7-BDB2-1BC9519C042A}"/>
              </a:ext>
            </a:extLst>
          </p:cNvPr>
          <p:cNvSpPr>
            <a:spLocks noEditPoints="1"/>
          </p:cNvSpPr>
          <p:nvPr/>
        </p:nvSpPr>
        <p:spPr bwMode="auto">
          <a:xfrm>
            <a:off x="9371040" y="3270325"/>
            <a:ext cx="290785" cy="303050"/>
          </a:xfrm>
          <a:custGeom>
            <a:avLst/>
            <a:gdLst>
              <a:gd name="T0" fmla="*/ 1255 w 2483"/>
              <a:gd name="T1" fmla="*/ 14 h 2588"/>
              <a:gd name="T2" fmla="*/ 456 w 2483"/>
              <a:gd name="T3" fmla="*/ 269 h 2588"/>
              <a:gd name="T4" fmla="*/ 181 w 2483"/>
              <a:gd name="T5" fmla="*/ 899 h 2588"/>
              <a:gd name="T6" fmla="*/ 215 w 2483"/>
              <a:gd name="T7" fmla="*/ 1211 h 2588"/>
              <a:gd name="T8" fmla="*/ 15 w 2483"/>
              <a:gd name="T9" fmla="*/ 1483 h 2588"/>
              <a:gd name="T10" fmla="*/ 18 w 2483"/>
              <a:gd name="T11" fmla="*/ 1555 h 2588"/>
              <a:gd name="T12" fmla="*/ 149 w 2483"/>
              <a:gd name="T13" fmla="*/ 1613 h 2588"/>
              <a:gd name="T14" fmla="*/ 199 w 2483"/>
              <a:gd name="T15" fmla="*/ 1687 h 2588"/>
              <a:gd name="T16" fmla="*/ 165 w 2483"/>
              <a:gd name="T17" fmla="*/ 1775 h 2588"/>
              <a:gd name="T18" fmla="*/ 167 w 2483"/>
              <a:gd name="T19" fmla="*/ 1805 h 2588"/>
              <a:gd name="T20" fmla="*/ 215 w 2483"/>
              <a:gd name="T21" fmla="*/ 1840 h 2588"/>
              <a:gd name="T22" fmla="*/ 208 w 2483"/>
              <a:gd name="T23" fmla="*/ 1869 h 2588"/>
              <a:gd name="T24" fmla="*/ 223 w 2483"/>
              <a:gd name="T25" fmla="*/ 1973 h 2588"/>
              <a:gd name="T26" fmla="*/ 277 w 2483"/>
              <a:gd name="T27" fmla="*/ 2097 h 2588"/>
              <a:gd name="T28" fmla="*/ 293 w 2483"/>
              <a:gd name="T29" fmla="*/ 2255 h 2588"/>
              <a:gd name="T30" fmla="*/ 892 w 2483"/>
              <a:gd name="T31" fmla="*/ 2332 h 2588"/>
              <a:gd name="T32" fmla="*/ 1755 w 2483"/>
              <a:gd name="T33" fmla="*/ 2064 h 2588"/>
              <a:gd name="T34" fmla="*/ 1920 w 2483"/>
              <a:gd name="T35" fmla="*/ 1647 h 2588"/>
              <a:gd name="T36" fmla="*/ 1255 w 2483"/>
              <a:gd name="T37" fmla="*/ 14 h 2588"/>
              <a:gd name="T38" fmla="*/ 791 w 2483"/>
              <a:gd name="T39" fmla="*/ 1115 h 2588"/>
              <a:gd name="T40" fmla="*/ 503 w 2483"/>
              <a:gd name="T41" fmla="*/ 552 h 2588"/>
              <a:gd name="T42" fmla="*/ 717 w 2483"/>
              <a:gd name="T43" fmla="*/ 459 h 2588"/>
              <a:gd name="T44" fmla="*/ 956 w 2483"/>
              <a:gd name="T45" fmla="*/ 1032 h 2588"/>
              <a:gd name="T46" fmla="*/ 791 w 2483"/>
              <a:gd name="T47" fmla="*/ 1115 h 2588"/>
              <a:gd name="T48" fmla="*/ 983 w 2483"/>
              <a:gd name="T49" fmla="*/ 1288 h 2588"/>
              <a:gd name="T50" fmla="*/ 861 w 2483"/>
              <a:gd name="T51" fmla="*/ 1247 h 2588"/>
              <a:gd name="T52" fmla="*/ 900 w 2483"/>
              <a:gd name="T53" fmla="*/ 1126 h 2588"/>
              <a:gd name="T54" fmla="*/ 1023 w 2483"/>
              <a:gd name="T55" fmla="*/ 1166 h 2588"/>
              <a:gd name="T56" fmla="*/ 983 w 2483"/>
              <a:gd name="T57" fmla="*/ 1288 h 2588"/>
              <a:gd name="T58" fmla="*/ 1209 w 2483"/>
              <a:gd name="T59" fmla="*/ 933 h 2588"/>
              <a:gd name="T60" fmla="*/ 1145 w 2483"/>
              <a:gd name="T61" fmla="*/ 871 h 2588"/>
              <a:gd name="T62" fmla="*/ 1207 w 2483"/>
              <a:gd name="T63" fmla="*/ 807 h 2588"/>
              <a:gd name="T64" fmla="*/ 1271 w 2483"/>
              <a:gd name="T65" fmla="*/ 870 h 2588"/>
              <a:gd name="T66" fmla="*/ 1209 w 2483"/>
              <a:gd name="T67" fmla="*/ 933 h 2588"/>
              <a:gd name="T68" fmla="*/ 1270 w 2483"/>
              <a:gd name="T69" fmla="*/ 766 h 2588"/>
              <a:gd name="T70" fmla="*/ 1142 w 2483"/>
              <a:gd name="T71" fmla="*/ 767 h 2588"/>
              <a:gd name="T72" fmla="*/ 1135 w 2483"/>
              <a:gd name="T73" fmla="*/ 328 h 2588"/>
              <a:gd name="T74" fmla="*/ 1297 w 2483"/>
              <a:gd name="T75" fmla="*/ 335 h 2588"/>
              <a:gd name="T76" fmla="*/ 1270 w 2483"/>
              <a:gd name="T77" fmla="*/ 766 h 2588"/>
              <a:gd name="T78" fmla="*/ 1445 w 2483"/>
              <a:gd name="T79" fmla="*/ 1290 h 2588"/>
              <a:gd name="T80" fmla="*/ 1332 w 2483"/>
              <a:gd name="T81" fmla="*/ 1308 h 2588"/>
              <a:gd name="T82" fmla="*/ 1314 w 2483"/>
              <a:gd name="T83" fmla="*/ 1195 h 2588"/>
              <a:gd name="T84" fmla="*/ 1426 w 2483"/>
              <a:gd name="T85" fmla="*/ 1176 h 2588"/>
              <a:gd name="T86" fmla="*/ 1445 w 2483"/>
              <a:gd name="T87" fmla="*/ 1290 h 2588"/>
              <a:gd name="T88" fmla="*/ 1880 w 2483"/>
              <a:gd name="T89" fmla="*/ 755 h 2588"/>
              <a:gd name="T90" fmla="*/ 1524 w 2483"/>
              <a:gd name="T91" fmla="*/ 1181 h 2588"/>
              <a:gd name="T92" fmla="*/ 1390 w 2483"/>
              <a:gd name="T93" fmla="*/ 1085 h 2588"/>
              <a:gd name="T94" fmla="*/ 1717 w 2483"/>
              <a:gd name="T95" fmla="*/ 624 h 2588"/>
              <a:gd name="T96" fmla="*/ 1880 w 2483"/>
              <a:gd name="T97" fmla="*/ 755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588">
                <a:moveTo>
                  <a:pt x="1255" y="14"/>
                </a:moveTo>
                <a:cubicBezTo>
                  <a:pt x="1045" y="0"/>
                  <a:pt x="722" y="26"/>
                  <a:pt x="456" y="269"/>
                </a:cubicBezTo>
                <a:cubicBezTo>
                  <a:pt x="295" y="416"/>
                  <a:pt x="149" y="559"/>
                  <a:pt x="181" y="899"/>
                </a:cubicBezTo>
                <a:cubicBezTo>
                  <a:pt x="187" y="969"/>
                  <a:pt x="262" y="1065"/>
                  <a:pt x="215" y="1211"/>
                </a:cubicBezTo>
                <a:cubicBezTo>
                  <a:pt x="195" y="1273"/>
                  <a:pt x="62" y="1410"/>
                  <a:pt x="15" y="1483"/>
                </a:cubicBezTo>
                <a:cubicBezTo>
                  <a:pt x="0" y="1505"/>
                  <a:pt x="1" y="1535"/>
                  <a:pt x="18" y="1555"/>
                </a:cubicBezTo>
                <a:cubicBezTo>
                  <a:pt x="39" y="1578"/>
                  <a:pt x="78" y="1606"/>
                  <a:pt x="149" y="1613"/>
                </a:cubicBezTo>
                <a:cubicBezTo>
                  <a:pt x="171" y="1615"/>
                  <a:pt x="208" y="1618"/>
                  <a:pt x="199" y="1687"/>
                </a:cubicBezTo>
                <a:cubicBezTo>
                  <a:pt x="196" y="1706"/>
                  <a:pt x="175" y="1753"/>
                  <a:pt x="165" y="1775"/>
                </a:cubicBezTo>
                <a:cubicBezTo>
                  <a:pt x="160" y="1785"/>
                  <a:pt x="160" y="1797"/>
                  <a:pt x="167" y="1805"/>
                </a:cubicBezTo>
                <a:cubicBezTo>
                  <a:pt x="174" y="1816"/>
                  <a:pt x="191" y="1823"/>
                  <a:pt x="215" y="1840"/>
                </a:cubicBezTo>
                <a:cubicBezTo>
                  <a:pt x="222" y="1844"/>
                  <a:pt x="226" y="1851"/>
                  <a:pt x="208" y="1869"/>
                </a:cubicBezTo>
                <a:cubicBezTo>
                  <a:pt x="190" y="1888"/>
                  <a:pt x="177" y="1900"/>
                  <a:pt x="223" y="1973"/>
                </a:cubicBezTo>
                <a:cubicBezTo>
                  <a:pt x="239" y="1999"/>
                  <a:pt x="287" y="2030"/>
                  <a:pt x="277" y="2097"/>
                </a:cubicBezTo>
                <a:cubicBezTo>
                  <a:pt x="271" y="2138"/>
                  <a:pt x="249" y="2216"/>
                  <a:pt x="293" y="2255"/>
                </a:cubicBezTo>
                <a:cubicBezTo>
                  <a:pt x="446" y="2391"/>
                  <a:pt x="895" y="2273"/>
                  <a:pt x="892" y="2332"/>
                </a:cubicBezTo>
                <a:cubicBezTo>
                  <a:pt x="877" y="2588"/>
                  <a:pt x="1816" y="2323"/>
                  <a:pt x="1755" y="2064"/>
                </a:cubicBezTo>
                <a:cubicBezTo>
                  <a:pt x="1728" y="1954"/>
                  <a:pt x="1679" y="1836"/>
                  <a:pt x="1920" y="1647"/>
                </a:cubicBezTo>
                <a:cubicBezTo>
                  <a:pt x="2260" y="1378"/>
                  <a:pt x="2483" y="95"/>
                  <a:pt x="1255" y="14"/>
                </a:cubicBezTo>
                <a:close/>
                <a:moveTo>
                  <a:pt x="791" y="1115"/>
                </a:moveTo>
                <a:cubicBezTo>
                  <a:pt x="791" y="1115"/>
                  <a:pt x="524" y="593"/>
                  <a:pt x="503" y="552"/>
                </a:cubicBezTo>
                <a:cubicBezTo>
                  <a:pt x="481" y="509"/>
                  <a:pt x="688" y="399"/>
                  <a:pt x="717" y="459"/>
                </a:cubicBezTo>
                <a:cubicBezTo>
                  <a:pt x="764" y="551"/>
                  <a:pt x="956" y="1032"/>
                  <a:pt x="956" y="1032"/>
                </a:cubicBezTo>
                <a:lnTo>
                  <a:pt x="791" y="1115"/>
                </a:lnTo>
                <a:close/>
                <a:moveTo>
                  <a:pt x="983" y="1288"/>
                </a:moveTo>
                <a:cubicBezTo>
                  <a:pt x="935" y="1312"/>
                  <a:pt x="884" y="1293"/>
                  <a:pt x="861" y="1247"/>
                </a:cubicBezTo>
                <a:cubicBezTo>
                  <a:pt x="837" y="1200"/>
                  <a:pt x="853" y="1150"/>
                  <a:pt x="900" y="1126"/>
                </a:cubicBezTo>
                <a:cubicBezTo>
                  <a:pt x="949" y="1101"/>
                  <a:pt x="998" y="1119"/>
                  <a:pt x="1023" y="1166"/>
                </a:cubicBezTo>
                <a:cubicBezTo>
                  <a:pt x="1046" y="1212"/>
                  <a:pt x="1032" y="1263"/>
                  <a:pt x="983" y="1288"/>
                </a:cubicBezTo>
                <a:close/>
                <a:moveTo>
                  <a:pt x="1209" y="933"/>
                </a:moveTo>
                <a:cubicBezTo>
                  <a:pt x="1172" y="934"/>
                  <a:pt x="1146" y="907"/>
                  <a:pt x="1145" y="871"/>
                </a:cubicBezTo>
                <a:cubicBezTo>
                  <a:pt x="1145" y="834"/>
                  <a:pt x="1170" y="808"/>
                  <a:pt x="1207" y="807"/>
                </a:cubicBezTo>
                <a:cubicBezTo>
                  <a:pt x="1245" y="807"/>
                  <a:pt x="1270" y="833"/>
                  <a:pt x="1271" y="870"/>
                </a:cubicBezTo>
                <a:cubicBezTo>
                  <a:pt x="1272" y="906"/>
                  <a:pt x="1247" y="933"/>
                  <a:pt x="1209" y="933"/>
                </a:cubicBezTo>
                <a:close/>
                <a:moveTo>
                  <a:pt x="1270" y="766"/>
                </a:moveTo>
                <a:cubicBezTo>
                  <a:pt x="1142" y="767"/>
                  <a:pt x="1142" y="767"/>
                  <a:pt x="1142" y="767"/>
                </a:cubicBezTo>
                <a:cubicBezTo>
                  <a:pt x="1142" y="767"/>
                  <a:pt x="1136" y="360"/>
                  <a:pt x="1135" y="328"/>
                </a:cubicBezTo>
                <a:cubicBezTo>
                  <a:pt x="1135" y="295"/>
                  <a:pt x="1297" y="290"/>
                  <a:pt x="1297" y="335"/>
                </a:cubicBezTo>
                <a:cubicBezTo>
                  <a:pt x="1299" y="407"/>
                  <a:pt x="1270" y="766"/>
                  <a:pt x="1270" y="766"/>
                </a:cubicBezTo>
                <a:close/>
                <a:moveTo>
                  <a:pt x="1445" y="1290"/>
                </a:moveTo>
                <a:cubicBezTo>
                  <a:pt x="1419" y="1328"/>
                  <a:pt x="1372" y="1337"/>
                  <a:pt x="1332" y="1308"/>
                </a:cubicBezTo>
                <a:cubicBezTo>
                  <a:pt x="1293" y="1280"/>
                  <a:pt x="1287" y="1233"/>
                  <a:pt x="1314" y="1195"/>
                </a:cubicBezTo>
                <a:cubicBezTo>
                  <a:pt x="1341" y="1156"/>
                  <a:pt x="1388" y="1148"/>
                  <a:pt x="1426" y="1176"/>
                </a:cubicBezTo>
                <a:cubicBezTo>
                  <a:pt x="1466" y="1204"/>
                  <a:pt x="1472" y="1251"/>
                  <a:pt x="1445" y="1290"/>
                </a:cubicBezTo>
                <a:close/>
                <a:moveTo>
                  <a:pt x="1880" y="755"/>
                </a:moveTo>
                <a:cubicBezTo>
                  <a:pt x="1827" y="831"/>
                  <a:pt x="1524" y="1181"/>
                  <a:pt x="1524" y="1181"/>
                </a:cubicBezTo>
                <a:cubicBezTo>
                  <a:pt x="1390" y="1085"/>
                  <a:pt x="1390" y="1085"/>
                  <a:pt x="1390" y="1085"/>
                </a:cubicBezTo>
                <a:cubicBezTo>
                  <a:pt x="1390" y="1085"/>
                  <a:pt x="1693" y="658"/>
                  <a:pt x="1717" y="624"/>
                </a:cubicBezTo>
                <a:cubicBezTo>
                  <a:pt x="1742" y="589"/>
                  <a:pt x="1915" y="708"/>
                  <a:pt x="1880" y="755"/>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sp>
        <p:nvSpPr>
          <p:cNvPr id="68" name="Oval 67">
            <a:extLst>
              <a:ext uri="{FF2B5EF4-FFF2-40B4-BE49-F238E27FC236}">
                <a16:creationId xmlns:a16="http://schemas.microsoft.com/office/drawing/2014/main" xmlns="" id="{DA8289A0-0D02-4D55-B635-A7DFD16692B1}"/>
              </a:ext>
            </a:extLst>
          </p:cNvPr>
          <p:cNvSpPr/>
          <p:nvPr/>
        </p:nvSpPr>
        <p:spPr>
          <a:xfrm>
            <a:off x="2083739" y="2140949"/>
            <a:ext cx="434015" cy="43401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9" name="Heart 68">
            <a:extLst>
              <a:ext uri="{FF2B5EF4-FFF2-40B4-BE49-F238E27FC236}">
                <a16:creationId xmlns:a16="http://schemas.microsoft.com/office/drawing/2014/main" xmlns="" id="{2B1993B5-6E69-46AB-88A9-34CAA05A2EC6}"/>
              </a:ext>
            </a:extLst>
          </p:cNvPr>
          <p:cNvSpPr/>
          <p:nvPr/>
        </p:nvSpPr>
        <p:spPr>
          <a:xfrm>
            <a:off x="2173766" y="2261675"/>
            <a:ext cx="252548" cy="233842"/>
          </a:xfrm>
          <a:prstGeom prst="hear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3202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399493" y="5100448"/>
            <a:ext cx="4978949"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Rectangle 83"/>
          <p:cNvSpPr/>
          <p:nvPr/>
        </p:nvSpPr>
        <p:spPr>
          <a:xfrm>
            <a:off x="257453" y="3554909"/>
            <a:ext cx="5091356" cy="6092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Rectangle 82"/>
          <p:cNvSpPr/>
          <p:nvPr/>
        </p:nvSpPr>
        <p:spPr>
          <a:xfrm>
            <a:off x="801737" y="2163516"/>
            <a:ext cx="4547071" cy="4885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Rectangle 54"/>
          <p:cNvSpPr/>
          <p:nvPr/>
        </p:nvSpPr>
        <p:spPr>
          <a:xfrm>
            <a:off x="6551010" y="1485044"/>
            <a:ext cx="4833483" cy="172046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EXECUTIVE SUMMARY (1)</a:t>
            </a:r>
            <a:endParaRPr lang="en-NZ" dirty="0"/>
          </a:p>
        </p:txBody>
      </p:sp>
      <p:sp>
        <p:nvSpPr>
          <p:cNvPr id="44" name="Text Placeholder 2"/>
          <p:cNvSpPr txBox="1">
            <a:spLocks/>
          </p:cNvSpPr>
          <p:nvPr/>
        </p:nvSpPr>
        <p:spPr>
          <a:xfrm>
            <a:off x="334297" y="794344"/>
            <a:ext cx="11591734" cy="387798"/>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b="1" dirty="0" smtClean="0"/>
              <a:t>The first objective of the research was to gauge consumers’ awareness and understanding of their rights and the Consumer Guarantees Act (CGA). The key findings related to this objective are highlighted below. </a:t>
            </a:r>
            <a:endParaRPr lang="en-NZ" sz="1400" b="1" dirty="0"/>
          </a:p>
        </p:txBody>
      </p:sp>
      <p:sp>
        <p:nvSpPr>
          <p:cNvPr id="47" name="Rectangle 46">
            <a:extLst>
              <a:ext uri="{FF2B5EF4-FFF2-40B4-BE49-F238E27FC236}">
                <a16:creationId xmlns:a16="http://schemas.microsoft.com/office/drawing/2014/main" xmlns="" id="{A73B60F4-9087-4E8D-8132-37E66F534F71}"/>
              </a:ext>
            </a:extLst>
          </p:cNvPr>
          <p:cNvSpPr/>
          <p:nvPr/>
        </p:nvSpPr>
        <p:spPr>
          <a:xfrm>
            <a:off x="792859" y="2234568"/>
            <a:ext cx="4826063" cy="338554"/>
          </a:xfrm>
          <a:prstGeom prst="rect">
            <a:avLst/>
          </a:prstGeom>
        </p:spPr>
        <p:txBody>
          <a:bodyPr wrap="square">
            <a:spAutoFit/>
          </a:bodyPr>
          <a:lstStyle/>
          <a:p>
            <a:pPr marL="0" lvl="1">
              <a:spcAft>
                <a:spcPts val="600"/>
              </a:spcAft>
            </a:pPr>
            <a:r>
              <a:rPr lang="en-NZ" sz="1600" b="1" dirty="0" smtClean="0">
                <a:solidFill>
                  <a:prstClr val="black">
                    <a:lumMod val="65000"/>
                    <a:lumOff val="35000"/>
                  </a:prstClr>
                </a:solidFill>
              </a:rPr>
              <a:t>Consumers tend to rate their own knowledge highly</a:t>
            </a:r>
            <a:endParaRPr lang="en-NZ" sz="1600" b="1" dirty="0">
              <a:solidFill>
                <a:prstClr val="black">
                  <a:lumMod val="65000"/>
                  <a:lumOff val="35000"/>
                </a:prstClr>
              </a:solidFill>
            </a:endParaRPr>
          </a:p>
        </p:txBody>
      </p:sp>
      <p:sp>
        <p:nvSpPr>
          <p:cNvPr id="48" name="Rectangle 47">
            <a:extLst>
              <a:ext uri="{FF2B5EF4-FFF2-40B4-BE49-F238E27FC236}">
                <a16:creationId xmlns:a16="http://schemas.microsoft.com/office/drawing/2014/main" xmlns="" id="{A73B60F4-9087-4E8D-8132-37E66F534F71}"/>
              </a:ext>
            </a:extLst>
          </p:cNvPr>
          <p:cNvSpPr/>
          <p:nvPr/>
        </p:nvSpPr>
        <p:spPr>
          <a:xfrm>
            <a:off x="7617044" y="1679241"/>
            <a:ext cx="2657807" cy="46166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think they have at least a moderate understanding of consumer rights</a:t>
            </a:r>
            <a:endParaRPr lang="en-NZ" sz="1200" b="1" dirty="0">
              <a:solidFill>
                <a:prstClr val="black">
                  <a:lumMod val="65000"/>
                  <a:lumOff val="35000"/>
                </a:prstClr>
              </a:solidFill>
            </a:endParaRPr>
          </a:p>
        </p:txBody>
      </p:sp>
      <p:sp>
        <p:nvSpPr>
          <p:cNvPr id="49" name="Rectangle 48">
            <a:extLst>
              <a:ext uri="{FF2B5EF4-FFF2-40B4-BE49-F238E27FC236}">
                <a16:creationId xmlns:a16="http://schemas.microsoft.com/office/drawing/2014/main" xmlns="" id="{DCA921EE-C2CB-43F1-937F-E90A053C496F}"/>
              </a:ext>
            </a:extLst>
          </p:cNvPr>
          <p:cNvSpPr/>
          <p:nvPr/>
        </p:nvSpPr>
        <p:spPr>
          <a:xfrm>
            <a:off x="6772235" y="1588527"/>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Rectangle 49">
            <a:extLst>
              <a:ext uri="{FF2B5EF4-FFF2-40B4-BE49-F238E27FC236}">
                <a16:creationId xmlns:a16="http://schemas.microsoft.com/office/drawing/2014/main" xmlns="" id="{E92A964B-2966-48A1-9EF9-A911DE1AD703}"/>
              </a:ext>
            </a:extLst>
          </p:cNvPr>
          <p:cNvSpPr/>
          <p:nvPr/>
        </p:nvSpPr>
        <p:spPr>
          <a:xfrm>
            <a:off x="6772235" y="1692974"/>
            <a:ext cx="801823" cy="461665"/>
          </a:xfrm>
          <a:prstGeom prst="rect">
            <a:avLst/>
          </a:prstGeom>
        </p:spPr>
        <p:txBody>
          <a:bodyPr wrap="none">
            <a:spAutoFit/>
          </a:bodyPr>
          <a:lstStyle/>
          <a:p>
            <a:r>
              <a:rPr lang="en-NZ" sz="2400" b="1" dirty="0" smtClean="0">
                <a:solidFill>
                  <a:srgbClr val="FF9933"/>
                </a:solidFill>
                <a:latin typeface="Arial" panose="020B0604020202020204" pitchFamily="34" charset="0"/>
                <a:cs typeface="Arial" panose="020B0604020202020204" pitchFamily="34" charset="0"/>
              </a:rPr>
              <a:t>67%</a:t>
            </a:r>
            <a:endParaRPr lang="en-NZ" sz="2400" dirty="0">
              <a:solidFill>
                <a:srgbClr val="FF9933"/>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xmlns="" id="{A73B60F4-9087-4E8D-8132-37E66F534F71}"/>
              </a:ext>
            </a:extLst>
          </p:cNvPr>
          <p:cNvSpPr/>
          <p:nvPr/>
        </p:nvSpPr>
        <p:spPr>
          <a:xfrm>
            <a:off x="7617044" y="2501408"/>
            <a:ext cx="2657807" cy="46166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think they have at least a moderate understanding of the CGA</a:t>
            </a:r>
            <a:endParaRPr lang="en-NZ" sz="1200" b="1" dirty="0">
              <a:solidFill>
                <a:prstClr val="black">
                  <a:lumMod val="65000"/>
                  <a:lumOff val="35000"/>
                </a:prstClr>
              </a:solidFill>
            </a:endParaRPr>
          </a:p>
        </p:txBody>
      </p:sp>
      <p:sp>
        <p:nvSpPr>
          <p:cNvPr id="52" name="Rectangle 51">
            <a:extLst>
              <a:ext uri="{FF2B5EF4-FFF2-40B4-BE49-F238E27FC236}">
                <a16:creationId xmlns:a16="http://schemas.microsoft.com/office/drawing/2014/main" xmlns="" id="{DCA921EE-C2CB-43F1-937F-E90A053C496F}"/>
              </a:ext>
            </a:extLst>
          </p:cNvPr>
          <p:cNvSpPr/>
          <p:nvPr/>
        </p:nvSpPr>
        <p:spPr>
          <a:xfrm>
            <a:off x="6772235" y="2410694"/>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Rectangle 52">
            <a:extLst>
              <a:ext uri="{FF2B5EF4-FFF2-40B4-BE49-F238E27FC236}">
                <a16:creationId xmlns:a16="http://schemas.microsoft.com/office/drawing/2014/main" xmlns="" id="{E92A964B-2966-48A1-9EF9-A911DE1AD703}"/>
              </a:ext>
            </a:extLst>
          </p:cNvPr>
          <p:cNvSpPr/>
          <p:nvPr/>
        </p:nvSpPr>
        <p:spPr>
          <a:xfrm>
            <a:off x="6772235" y="2515141"/>
            <a:ext cx="801823" cy="461665"/>
          </a:xfrm>
          <a:prstGeom prst="rect">
            <a:avLst/>
          </a:prstGeom>
        </p:spPr>
        <p:txBody>
          <a:bodyPr wrap="none">
            <a:spAutoFit/>
          </a:bodyPr>
          <a:lstStyle/>
          <a:p>
            <a:r>
              <a:rPr lang="en-NZ" sz="2400" b="1" dirty="0" smtClean="0">
                <a:solidFill>
                  <a:srgbClr val="FF9933"/>
                </a:solidFill>
                <a:latin typeface="Arial" panose="020B0604020202020204" pitchFamily="34" charset="0"/>
                <a:cs typeface="Arial" panose="020B0604020202020204" pitchFamily="34" charset="0"/>
              </a:rPr>
              <a:t>81%</a:t>
            </a:r>
            <a:endParaRPr lang="en-NZ" sz="2400" dirty="0">
              <a:solidFill>
                <a:srgbClr val="FF9933"/>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xmlns="" id="{A73B60F4-9087-4E8D-8132-37E66F534F71}"/>
              </a:ext>
            </a:extLst>
          </p:cNvPr>
          <p:cNvSpPr/>
          <p:nvPr/>
        </p:nvSpPr>
        <p:spPr>
          <a:xfrm>
            <a:off x="41428" y="3579414"/>
            <a:ext cx="5246706" cy="584775"/>
          </a:xfrm>
          <a:prstGeom prst="rect">
            <a:avLst/>
          </a:prstGeom>
        </p:spPr>
        <p:txBody>
          <a:bodyPr wrap="square">
            <a:spAutoFit/>
          </a:bodyPr>
          <a:lstStyle/>
          <a:p>
            <a:pPr marL="0" lvl="1" algn="r">
              <a:spcAft>
                <a:spcPts val="600"/>
              </a:spcAft>
            </a:pPr>
            <a:r>
              <a:rPr lang="en-NZ" sz="1600" b="1" dirty="0" smtClean="0">
                <a:solidFill>
                  <a:prstClr val="black">
                    <a:lumMod val="65000"/>
                    <a:lumOff val="35000"/>
                  </a:prstClr>
                </a:solidFill>
              </a:rPr>
              <a:t>But high perceived knowledge doesn’t mean they </a:t>
            </a:r>
            <a:r>
              <a:rPr lang="en-NZ" sz="1600" b="1" u="sng" dirty="0" smtClean="0">
                <a:solidFill>
                  <a:prstClr val="black">
                    <a:lumMod val="65000"/>
                    <a:lumOff val="35000"/>
                  </a:prstClr>
                </a:solidFill>
              </a:rPr>
              <a:t>actually</a:t>
            </a:r>
            <a:r>
              <a:rPr lang="en-NZ" sz="1600" b="1" dirty="0" smtClean="0">
                <a:solidFill>
                  <a:prstClr val="black">
                    <a:lumMod val="65000"/>
                    <a:lumOff val="35000"/>
                  </a:prstClr>
                </a:solidFill>
              </a:rPr>
              <a:t> know a lot about the CGA</a:t>
            </a:r>
            <a:endParaRPr lang="en-NZ" sz="1600" b="1" u="sng" dirty="0">
              <a:solidFill>
                <a:prstClr val="black">
                  <a:lumMod val="65000"/>
                  <a:lumOff val="35000"/>
                </a:prstClr>
              </a:solidFill>
            </a:endParaRPr>
          </a:p>
        </p:txBody>
      </p:sp>
      <p:sp>
        <p:nvSpPr>
          <p:cNvPr id="57" name="Rectangle 56"/>
          <p:cNvSpPr/>
          <p:nvPr/>
        </p:nvSpPr>
        <p:spPr>
          <a:xfrm>
            <a:off x="6551010" y="3287555"/>
            <a:ext cx="4833483" cy="119905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Rectangle 63">
            <a:extLst>
              <a:ext uri="{FF2B5EF4-FFF2-40B4-BE49-F238E27FC236}">
                <a16:creationId xmlns:a16="http://schemas.microsoft.com/office/drawing/2014/main" xmlns="" id="{A73B60F4-9087-4E8D-8132-37E66F534F71}"/>
              </a:ext>
            </a:extLst>
          </p:cNvPr>
          <p:cNvSpPr/>
          <p:nvPr/>
        </p:nvSpPr>
        <p:spPr>
          <a:xfrm>
            <a:off x="6625414" y="3415139"/>
            <a:ext cx="3524683" cy="954107"/>
          </a:xfrm>
          <a:prstGeom prst="rect">
            <a:avLst/>
          </a:prstGeom>
        </p:spPr>
        <p:txBody>
          <a:bodyPr wrap="square">
            <a:spAutoFit/>
          </a:bodyPr>
          <a:lstStyle/>
          <a:p>
            <a:pPr marL="0" lvl="1" algn="ctr">
              <a:spcAft>
                <a:spcPts val="600"/>
              </a:spcAft>
            </a:pPr>
            <a:r>
              <a:rPr lang="en-NZ" sz="1400" b="1" dirty="0" smtClean="0">
                <a:solidFill>
                  <a:srgbClr val="595959"/>
                </a:solidFill>
              </a:rPr>
              <a:t>Those who </a:t>
            </a:r>
            <a:r>
              <a:rPr lang="en-NZ" sz="1400" b="1" u="sng" dirty="0" smtClean="0">
                <a:solidFill>
                  <a:srgbClr val="595959"/>
                </a:solidFill>
              </a:rPr>
              <a:t>think</a:t>
            </a:r>
            <a:r>
              <a:rPr lang="en-NZ" sz="1400" b="1" dirty="0" smtClean="0">
                <a:solidFill>
                  <a:srgbClr val="595959"/>
                </a:solidFill>
              </a:rPr>
              <a:t> they have a higher knowledge are not significantly better at answering CGA true/false scenarios than others</a:t>
            </a:r>
            <a:endParaRPr lang="en-NZ" sz="1400" b="1" dirty="0">
              <a:solidFill>
                <a:srgbClr val="595959"/>
              </a:solidFill>
            </a:endParaRPr>
          </a:p>
        </p:txBody>
      </p:sp>
      <p:sp>
        <p:nvSpPr>
          <p:cNvPr id="65" name="Rectangle 64">
            <a:extLst>
              <a:ext uri="{FF2B5EF4-FFF2-40B4-BE49-F238E27FC236}">
                <a16:creationId xmlns:a16="http://schemas.microsoft.com/office/drawing/2014/main" xmlns="" id="{E92A964B-2966-48A1-9EF9-A911DE1AD703}"/>
              </a:ext>
            </a:extLst>
          </p:cNvPr>
          <p:cNvSpPr/>
          <p:nvPr/>
        </p:nvSpPr>
        <p:spPr>
          <a:xfrm>
            <a:off x="10704189" y="3554909"/>
            <a:ext cx="458780" cy="584775"/>
          </a:xfrm>
          <a:prstGeom prst="rect">
            <a:avLst/>
          </a:prstGeom>
        </p:spPr>
        <p:txBody>
          <a:bodyPr wrap="none">
            <a:spAutoFit/>
          </a:bodyPr>
          <a:lstStyle/>
          <a:p>
            <a:r>
              <a:rPr lang="en-NZ" sz="3200" b="1" dirty="0" smtClean="0">
                <a:solidFill>
                  <a:srgbClr val="C00000"/>
                </a:solidFill>
                <a:latin typeface="Arial" panose="020B0604020202020204" pitchFamily="34" charset="0"/>
                <a:cs typeface="Arial" panose="020B0604020202020204" pitchFamily="34" charset="0"/>
              </a:rPr>
              <a:t>X</a:t>
            </a:r>
            <a:endParaRPr lang="en-NZ" sz="3200" dirty="0">
              <a:solidFill>
                <a:srgbClr val="C00000"/>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xmlns="" id="{E92A964B-2966-48A1-9EF9-A911DE1AD703}"/>
              </a:ext>
            </a:extLst>
          </p:cNvPr>
          <p:cNvSpPr/>
          <p:nvPr/>
        </p:nvSpPr>
        <p:spPr>
          <a:xfrm>
            <a:off x="10160495" y="3554909"/>
            <a:ext cx="492443" cy="584775"/>
          </a:xfrm>
          <a:prstGeom prst="rect">
            <a:avLst/>
          </a:prstGeom>
        </p:spPr>
        <p:txBody>
          <a:bodyPr wrap="none">
            <a:spAutoFit/>
          </a:bodyPr>
          <a:lstStyle/>
          <a:p>
            <a:r>
              <a:rPr lang="en-NZ" sz="3200" b="1" dirty="0">
                <a:solidFill>
                  <a:srgbClr val="00B050"/>
                </a:solidFill>
              </a:rPr>
              <a:t>✓</a:t>
            </a:r>
            <a:endParaRPr lang="en-NZ" sz="3200" b="1" dirty="0">
              <a:solidFill>
                <a:srgbClr val="00B050"/>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xmlns="" id="{A73B60F4-9087-4E8D-8132-37E66F534F71}"/>
              </a:ext>
            </a:extLst>
          </p:cNvPr>
          <p:cNvSpPr/>
          <p:nvPr/>
        </p:nvSpPr>
        <p:spPr>
          <a:xfrm>
            <a:off x="257452" y="5100448"/>
            <a:ext cx="5121703" cy="584775"/>
          </a:xfrm>
          <a:prstGeom prst="rect">
            <a:avLst/>
          </a:prstGeom>
          <a:solidFill>
            <a:srgbClr val="F2F2F2"/>
          </a:solidFill>
        </p:spPr>
        <p:txBody>
          <a:bodyPr wrap="square">
            <a:spAutoFit/>
          </a:bodyPr>
          <a:lstStyle/>
          <a:p>
            <a:pPr marL="0" lvl="1" algn="r">
              <a:spcAft>
                <a:spcPts val="600"/>
              </a:spcAft>
            </a:pPr>
            <a:r>
              <a:rPr lang="en-NZ" sz="1600" b="1" dirty="0" smtClean="0">
                <a:solidFill>
                  <a:prstClr val="black">
                    <a:lumMod val="65000"/>
                    <a:lumOff val="35000"/>
                  </a:prstClr>
                </a:solidFill>
              </a:rPr>
              <a:t>There appears to be a lack of knowledge around how the guarantees relate to services…</a:t>
            </a:r>
            <a:endParaRPr lang="en-NZ" sz="1600" b="1" dirty="0">
              <a:solidFill>
                <a:prstClr val="black">
                  <a:lumMod val="65000"/>
                  <a:lumOff val="35000"/>
                </a:prstClr>
              </a:solidFill>
            </a:endParaRPr>
          </a:p>
        </p:txBody>
      </p:sp>
      <p:cxnSp>
        <p:nvCxnSpPr>
          <p:cNvPr id="78" name="Straight Arrow Connector 77"/>
          <p:cNvCxnSpPr/>
          <p:nvPr/>
        </p:nvCxnSpPr>
        <p:spPr>
          <a:xfrm>
            <a:off x="5379157" y="2403845"/>
            <a:ext cx="1171853" cy="0"/>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379156" y="3871802"/>
            <a:ext cx="1171853" cy="0"/>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79155" y="5404330"/>
            <a:ext cx="1171853" cy="0"/>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551010" y="4619481"/>
            <a:ext cx="4833483" cy="158601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Rectangle 81">
            <a:extLst>
              <a:ext uri="{FF2B5EF4-FFF2-40B4-BE49-F238E27FC236}">
                <a16:creationId xmlns:a16="http://schemas.microsoft.com/office/drawing/2014/main" xmlns="" id="{A73B60F4-9087-4E8D-8132-37E66F534F71}"/>
              </a:ext>
            </a:extLst>
          </p:cNvPr>
          <p:cNvSpPr/>
          <p:nvPr/>
        </p:nvSpPr>
        <p:spPr>
          <a:xfrm>
            <a:off x="6772235" y="4601088"/>
            <a:ext cx="4644318" cy="1615827"/>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Fewer than half of consumers recognise when they would be entitled to:</a:t>
            </a:r>
          </a:p>
          <a:p>
            <a:pPr marL="171450" lvl="1" indent="-171450">
              <a:spcAft>
                <a:spcPts val="600"/>
              </a:spcAft>
              <a:buFont typeface="Arial" panose="020B0604020202020204" pitchFamily="34" charset="0"/>
              <a:buChar char="•"/>
            </a:pPr>
            <a:r>
              <a:rPr lang="en-NZ" sz="1200" dirty="0">
                <a:solidFill>
                  <a:prstClr val="black">
                    <a:lumMod val="65000"/>
                    <a:lumOff val="35000"/>
                  </a:prstClr>
                </a:solidFill>
              </a:rPr>
              <a:t>p</a:t>
            </a:r>
            <a:r>
              <a:rPr lang="en-NZ" sz="1200" dirty="0" smtClean="0">
                <a:solidFill>
                  <a:prstClr val="black">
                    <a:lumMod val="65000"/>
                    <a:lumOff val="35000"/>
                  </a:prstClr>
                </a:solidFill>
              </a:rPr>
              <a:t>ay a reduced amount for plumbing work carried out inadequately</a:t>
            </a:r>
          </a:p>
          <a:p>
            <a:pPr marL="171450" lvl="1" indent="-171450">
              <a:spcAft>
                <a:spcPts val="600"/>
              </a:spcAft>
              <a:buFont typeface="Arial" panose="020B0604020202020204" pitchFamily="34" charset="0"/>
              <a:buChar char="•"/>
            </a:pPr>
            <a:r>
              <a:rPr lang="en-NZ" sz="1200" dirty="0">
                <a:solidFill>
                  <a:prstClr val="black">
                    <a:lumMod val="65000"/>
                    <a:lumOff val="35000"/>
                  </a:prstClr>
                </a:solidFill>
              </a:rPr>
              <a:t>a</a:t>
            </a:r>
            <a:r>
              <a:rPr lang="en-NZ" sz="1200" dirty="0" smtClean="0">
                <a:solidFill>
                  <a:prstClr val="black">
                    <a:lumMod val="65000"/>
                    <a:lumOff val="35000"/>
                  </a:prstClr>
                </a:solidFill>
              </a:rPr>
              <a:t> partial refund from a mechanic when a repair was carried out inadequately</a:t>
            </a:r>
          </a:p>
          <a:p>
            <a:pPr marL="171450" lvl="1" indent="-171450">
              <a:spcAft>
                <a:spcPts val="600"/>
              </a:spcAft>
              <a:buFont typeface="Arial" panose="020B0604020202020204" pitchFamily="34" charset="0"/>
              <a:buChar char="•"/>
            </a:pPr>
            <a:r>
              <a:rPr lang="en-NZ" sz="1200" dirty="0">
                <a:solidFill>
                  <a:prstClr val="black">
                    <a:lumMod val="65000"/>
                    <a:lumOff val="35000"/>
                  </a:prstClr>
                </a:solidFill>
              </a:rPr>
              <a:t>r</a:t>
            </a:r>
            <a:r>
              <a:rPr lang="en-NZ" sz="1200" dirty="0" smtClean="0">
                <a:solidFill>
                  <a:prstClr val="black">
                    <a:lumMod val="65000"/>
                    <a:lumOff val="35000"/>
                  </a:prstClr>
                </a:solidFill>
              </a:rPr>
              <a:t>efuse to pay an exorbitant price for moving services (where a price was not agreed beforehand)</a:t>
            </a:r>
          </a:p>
        </p:txBody>
      </p:sp>
    </p:spTree>
    <p:extLst>
      <p:ext uri="{BB962C8B-B14F-4D97-AF65-F5344CB8AC3E}">
        <p14:creationId xmlns:p14="http://schemas.microsoft.com/office/powerpoint/2010/main" val="846796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300133" y="1759495"/>
            <a:ext cx="11591734" cy="4433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2" name="Chart 51"/>
          <p:cNvGraphicFramePr/>
          <p:nvPr>
            <p:extLst>
              <p:ext uri="{D42A27DB-BD31-4B8C-83A1-F6EECF244321}">
                <p14:modId xmlns:p14="http://schemas.microsoft.com/office/powerpoint/2010/main" val="705621782"/>
              </p:ext>
            </p:extLst>
          </p:nvPr>
        </p:nvGraphicFramePr>
        <p:xfrm>
          <a:off x="8019178" y="2890423"/>
          <a:ext cx="3821804" cy="2547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p:cNvGraphicFramePr/>
          <p:nvPr>
            <p:extLst>
              <p:ext uri="{D42A27DB-BD31-4B8C-83A1-F6EECF244321}">
                <p14:modId xmlns:p14="http://schemas.microsoft.com/office/powerpoint/2010/main" val="554630890"/>
              </p:ext>
            </p:extLst>
          </p:nvPr>
        </p:nvGraphicFramePr>
        <p:xfrm>
          <a:off x="4266382" y="2890743"/>
          <a:ext cx="3821804" cy="2547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p:cNvGraphicFramePr/>
          <p:nvPr>
            <p:extLst>
              <p:ext uri="{D42A27DB-BD31-4B8C-83A1-F6EECF244321}">
                <p14:modId xmlns:p14="http://schemas.microsoft.com/office/powerpoint/2010/main" val="292078035"/>
              </p:ext>
            </p:extLst>
          </p:nvPr>
        </p:nvGraphicFramePr>
        <p:xfrm>
          <a:off x="359456" y="2890423"/>
          <a:ext cx="3821804" cy="2547869"/>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NZ" dirty="0" smtClean="0"/>
              <a:t>Looking for information or advice</a:t>
            </a:r>
            <a:endParaRPr lang="en-NZ" dirty="0"/>
          </a:p>
        </p:txBody>
      </p:sp>
      <p:sp>
        <p:nvSpPr>
          <p:cNvPr id="3" name="Text Placeholder 2"/>
          <p:cNvSpPr>
            <a:spLocks noGrp="1"/>
          </p:cNvSpPr>
          <p:nvPr>
            <p:ph type="body" sz="quarter" idx="10"/>
          </p:nvPr>
        </p:nvSpPr>
        <p:spPr>
          <a:xfrm>
            <a:off x="334297" y="822457"/>
            <a:ext cx="11591734" cy="221599"/>
          </a:xfrm>
        </p:spPr>
        <p:txBody>
          <a:bodyPr/>
          <a:lstStyle/>
          <a:p>
            <a:r>
              <a:rPr lang="en-NZ" dirty="0" smtClean="0"/>
              <a:t>Consumers who do not take action rarely get to the information-searching stage.</a:t>
            </a:r>
            <a:endParaRPr lang="en-NZ" dirty="0"/>
          </a:p>
        </p:txBody>
      </p:sp>
      <p:sp>
        <p:nvSpPr>
          <p:cNvPr id="36" name="Rectangle 35"/>
          <p:cNvSpPr/>
          <p:nvPr/>
        </p:nvSpPr>
        <p:spPr>
          <a:xfrm>
            <a:off x="462773" y="178825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334297" y="1378046"/>
            <a:ext cx="10622973" cy="369332"/>
          </a:xfrm>
          <a:prstGeom prst="rect">
            <a:avLst/>
          </a:prstGeom>
        </p:spPr>
        <p:txBody>
          <a:bodyPr wrap="none">
            <a:spAutoFit/>
          </a:bodyPr>
          <a:lstStyle/>
          <a:p>
            <a:r>
              <a:rPr lang="en-NZ" b="1" dirty="0">
                <a:solidFill>
                  <a:schemeClr val="tx1">
                    <a:lumMod val="75000"/>
                    <a:lumOff val="25000"/>
                  </a:schemeClr>
                </a:solidFill>
              </a:rPr>
              <a:t>Looking for information or advice  </a:t>
            </a:r>
            <a:r>
              <a:rPr lang="en-NZ" sz="1400" dirty="0">
                <a:solidFill>
                  <a:schemeClr val="tx1">
                    <a:lumMod val="75000"/>
                    <a:lumOff val="25000"/>
                  </a:schemeClr>
                </a:solidFill>
              </a:rPr>
              <a:t>(The following percentages are based on those who were unsure how to do each in the first place)</a:t>
            </a:r>
          </a:p>
        </p:txBody>
      </p:sp>
      <p:sp>
        <p:nvSpPr>
          <p:cNvPr id="19" name="Text Box 18"/>
          <p:cNvSpPr txBox="1">
            <a:spLocks noChangeArrowheads="1"/>
          </p:cNvSpPr>
          <p:nvPr/>
        </p:nvSpPr>
        <p:spPr bwMode="auto">
          <a:xfrm>
            <a:off x="1175534" y="5592847"/>
            <a:ext cx="2189652" cy="507831"/>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gn="ctr"/>
            <a:r>
              <a:rPr lang="en-US" sz="900" dirty="0">
                <a:solidFill>
                  <a:schemeClr val="bg1">
                    <a:lumMod val="50000"/>
                  </a:schemeClr>
                </a:solidFill>
                <a:latin typeface="Aril narrow"/>
              </a:rPr>
              <a:t>Base: </a:t>
            </a:r>
            <a:r>
              <a:rPr lang="en-NZ" sz="900" dirty="0">
                <a:solidFill>
                  <a:schemeClr val="bg1">
                    <a:lumMod val="50000"/>
                  </a:schemeClr>
                </a:solidFill>
                <a:latin typeface="Aril narrow"/>
              </a:rPr>
              <a:t> Those who were unsure where to go for advice (</a:t>
            </a:r>
            <a:r>
              <a:rPr lang="en-NZ" sz="900" dirty="0" smtClean="0">
                <a:solidFill>
                  <a:schemeClr val="bg1">
                    <a:lumMod val="50000"/>
                  </a:schemeClr>
                </a:solidFill>
                <a:latin typeface="Aril narrow"/>
              </a:rPr>
              <a:t>n=49)</a:t>
            </a:r>
          </a:p>
          <a:p>
            <a:pPr algn="ctr"/>
            <a:r>
              <a:rPr lang="en-US" sz="900" dirty="0" smtClean="0">
                <a:solidFill>
                  <a:schemeClr val="bg1">
                    <a:lumMod val="50000"/>
                  </a:schemeClr>
                </a:solidFill>
                <a:latin typeface="Aril narrow"/>
              </a:rPr>
              <a:t>Source</a:t>
            </a:r>
            <a:r>
              <a:rPr lang="en-US" sz="900" dirty="0">
                <a:solidFill>
                  <a:schemeClr val="bg1">
                    <a:lumMod val="50000"/>
                  </a:schemeClr>
                </a:solidFill>
                <a:latin typeface="Aril narrow"/>
              </a:rPr>
              <a:t>: </a:t>
            </a:r>
            <a:r>
              <a:rPr lang="en-US" sz="900" dirty="0" smtClean="0">
                <a:solidFill>
                  <a:schemeClr val="bg1">
                    <a:lumMod val="50000"/>
                  </a:schemeClr>
                </a:solidFill>
                <a:latin typeface="Aril narrow"/>
              </a:rPr>
              <a:t>Q13</a:t>
            </a:r>
            <a:endParaRPr lang="en-NZ" sz="900" dirty="0">
              <a:solidFill>
                <a:schemeClr val="bg1">
                  <a:lumMod val="50000"/>
                </a:schemeClr>
              </a:solidFill>
              <a:latin typeface="Aril narrow"/>
            </a:endParaRPr>
          </a:p>
        </p:txBody>
      </p:sp>
      <p:sp>
        <p:nvSpPr>
          <p:cNvPr id="5" name="Rectangle 4"/>
          <p:cNvSpPr/>
          <p:nvPr/>
        </p:nvSpPr>
        <p:spPr>
          <a:xfrm>
            <a:off x="1142961" y="2142586"/>
            <a:ext cx="2254799" cy="646331"/>
          </a:xfrm>
          <a:prstGeom prst="rect">
            <a:avLst/>
          </a:prstGeom>
        </p:spPr>
        <p:txBody>
          <a:bodyPr wrap="square">
            <a:spAutoFit/>
          </a:bodyPr>
          <a:lstStyle/>
          <a:p>
            <a:pPr algn="ctr" fontAlgn="b"/>
            <a:r>
              <a:rPr lang="en-NZ" sz="1200" dirty="0" smtClean="0">
                <a:solidFill>
                  <a:schemeClr val="tx1">
                    <a:lumMod val="75000"/>
                    <a:lumOff val="25000"/>
                  </a:schemeClr>
                </a:solidFill>
              </a:rPr>
              <a:t>ASKED OR LOOKED FOR INFORMATION ABOUT WHERE THEY COULD GO FOR ADVICE</a:t>
            </a:r>
            <a:endParaRPr lang="en-NZ" sz="1200" dirty="0">
              <a:solidFill>
                <a:schemeClr val="tx1">
                  <a:lumMod val="75000"/>
                  <a:lumOff val="25000"/>
                </a:schemeClr>
              </a:solidFill>
            </a:endParaRPr>
          </a:p>
        </p:txBody>
      </p:sp>
      <p:sp>
        <p:nvSpPr>
          <p:cNvPr id="17" name="Rectangle 16"/>
          <p:cNvSpPr/>
          <p:nvPr/>
        </p:nvSpPr>
        <p:spPr>
          <a:xfrm>
            <a:off x="5194427" y="2142586"/>
            <a:ext cx="1919020" cy="646331"/>
          </a:xfrm>
          <a:prstGeom prst="rect">
            <a:avLst/>
          </a:prstGeom>
        </p:spPr>
        <p:txBody>
          <a:bodyPr wrap="square">
            <a:spAutoFit/>
          </a:bodyPr>
          <a:lstStyle/>
          <a:p>
            <a:pPr algn="ctr" fontAlgn="b"/>
            <a:r>
              <a:rPr lang="en-NZ" sz="1200" dirty="0" smtClean="0">
                <a:solidFill>
                  <a:schemeClr val="tx1">
                    <a:lumMod val="75000"/>
                    <a:lumOff val="25000"/>
                  </a:schemeClr>
                </a:solidFill>
              </a:rPr>
              <a:t>ASKED OR LOOKED FOR INFORMATION ABOUT WHAT ACTIONS TO TAKE</a:t>
            </a:r>
            <a:endParaRPr lang="en-NZ" sz="1200" dirty="0">
              <a:solidFill>
                <a:schemeClr val="tx1">
                  <a:lumMod val="75000"/>
                  <a:lumOff val="25000"/>
                </a:schemeClr>
              </a:solidFill>
            </a:endParaRPr>
          </a:p>
        </p:txBody>
      </p:sp>
      <p:sp>
        <p:nvSpPr>
          <p:cNvPr id="25" name="Text Box 18"/>
          <p:cNvSpPr txBox="1">
            <a:spLocks noChangeArrowheads="1"/>
          </p:cNvSpPr>
          <p:nvPr/>
        </p:nvSpPr>
        <p:spPr bwMode="auto">
          <a:xfrm>
            <a:off x="5059111" y="5592847"/>
            <a:ext cx="2189652" cy="507831"/>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gn="ctr"/>
            <a:r>
              <a:rPr lang="en-US" sz="900" dirty="0">
                <a:solidFill>
                  <a:schemeClr val="bg1">
                    <a:lumMod val="50000"/>
                  </a:schemeClr>
                </a:solidFill>
                <a:latin typeface="Aril narrow"/>
              </a:rPr>
              <a:t>Base: </a:t>
            </a:r>
            <a:r>
              <a:rPr lang="en-NZ" sz="900" dirty="0">
                <a:solidFill>
                  <a:schemeClr val="bg1">
                    <a:lumMod val="50000"/>
                  </a:schemeClr>
                </a:solidFill>
                <a:latin typeface="Aril narrow"/>
              </a:rPr>
              <a:t> Those who were unsure what actions to take (</a:t>
            </a:r>
            <a:r>
              <a:rPr lang="en-NZ" sz="900" dirty="0" smtClean="0">
                <a:solidFill>
                  <a:schemeClr val="bg1">
                    <a:lumMod val="50000"/>
                  </a:schemeClr>
                </a:solidFill>
                <a:latin typeface="Aril narrow"/>
              </a:rPr>
              <a:t>n=76)</a:t>
            </a:r>
          </a:p>
          <a:p>
            <a:pPr algn="ctr"/>
            <a:r>
              <a:rPr lang="en-US" sz="900" dirty="0" smtClean="0">
                <a:solidFill>
                  <a:schemeClr val="bg1">
                    <a:lumMod val="50000"/>
                  </a:schemeClr>
                </a:solidFill>
                <a:latin typeface="Aril narrow"/>
              </a:rPr>
              <a:t>Source</a:t>
            </a:r>
            <a:r>
              <a:rPr lang="en-US" sz="900" dirty="0">
                <a:solidFill>
                  <a:schemeClr val="bg1">
                    <a:lumMod val="50000"/>
                  </a:schemeClr>
                </a:solidFill>
                <a:latin typeface="Aril narrow"/>
              </a:rPr>
              <a:t>: </a:t>
            </a:r>
            <a:r>
              <a:rPr lang="en-US" sz="900" dirty="0" smtClean="0">
                <a:solidFill>
                  <a:schemeClr val="bg1">
                    <a:lumMod val="50000"/>
                  </a:schemeClr>
                </a:solidFill>
                <a:latin typeface="Aril narrow"/>
              </a:rPr>
              <a:t>Q14</a:t>
            </a:r>
            <a:endParaRPr lang="en-NZ" sz="900" dirty="0">
              <a:solidFill>
                <a:schemeClr val="bg1">
                  <a:lumMod val="50000"/>
                </a:schemeClr>
              </a:solidFill>
              <a:latin typeface="Aril narrow"/>
            </a:endParaRPr>
          </a:p>
        </p:txBody>
      </p:sp>
      <p:sp>
        <p:nvSpPr>
          <p:cNvPr id="21" name="Rectangle 20"/>
          <p:cNvSpPr/>
          <p:nvPr/>
        </p:nvSpPr>
        <p:spPr>
          <a:xfrm>
            <a:off x="9045431" y="2142586"/>
            <a:ext cx="1919020" cy="646331"/>
          </a:xfrm>
          <a:prstGeom prst="rect">
            <a:avLst/>
          </a:prstGeom>
        </p:spPr>
        <p:txBody>
          <a:bodyPr wrap="square">
            <a:spAutoFit/>
          </a:bodyPr>
          <a:lstStyle/>
          <a:p>
            <a:pPr algn="ctr" fontAlgn="b"/>
            <a:r>
              <a:rPr lang="en-NZ" sz="1200" dirty="0" smtClean="0">
                <a:solidFill>
                  <a:schemeClr val="tx1">
                    <a:lumMod val="75000"/>
                    <a:lumOff val="25000"/>
                  </a:schemeClr>
                </a:solidFill>
              </a:rPr>
              <a:t>ASKED OR LOOKED FOR INFORMATION ABOUT THEIR RIGHTS</a:t>
            </a:r>
            <a:endParaRPr lang="en-NZ" sz="1200" dirty="0">
              <a:solidFill>
                <a:schemeClr val="tx1">
                  <a:lumMod val="75000"/>
                  <a:lumOff val="25000"/>
                </a:schemeClr>
              </a:solidFill>
            </a:endParaRPr>
          </a:p>
        </p:txBody>
      </p:sp>
      <p:sp>
        <p:nvSpPr>
          <p:cNvPr id="28" name="Text Box 18"/>
          <p:cNvSpPr txBox="1">
            <a:spLocks noChangeArrowheads="1"/>
          </p:cNvSpPr>
          <p:nvPr/>
        </p:nvSpPr>
        <p:spPr bwMode="auto">
          <a:xfrm>
            <a:off x="8910115" y="5592847"/>
            <a:ext cx="2189652" cy="507831"/>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pPr algn="ctr"/>
            <a:r>
              <a:rPr lang="en-US" sz="900" dirty="0">
                <a:solidFill>
                  <a:schemeClr val="bg1">
                    <a:lumMod val="50000"/>
                  </a:schemeClr>
                </a:solidFill>
                <a:latin typeface="Aril narrow"/>
              </a:rPr>
              <a:t>Base: </a:t>
            </a:r>
            <a:r>
              <a:rPr lang="en-NZ" sz="900" dirty="0">
                <a:solidFill>
                  <a:schemeClr val="bg1">
                    <a:lumMod val="50000"/>
                  </a:schemeClr>
                </a:solidFill>
                <a:latin typeface="Aril narrow"/>
              </a:rPr>
              <a:t> Those who were unsure whether they had any rights </a:t>
            </a:r>
            <a:r>
              <a:rPr lang="en-NZ" sz="900" dirty="0" smtClean="0">
                <a:solidFill>
                  <a:schemeClr val="bg1">
                    <a:lumMod val="50000"/>
                  </a:schemeClr>
                </a:solidFill>
                <a:latin typeface="Aril narrow"/>
              </a:rPr>
              <a:t>(n=36)</a:t>
            </a:r>
          </a:p>
          <a:p>
            <a:pPr algn="ctr"/>
            <a:r>
              <a:rPr lang="en-US" sz="900" dirty="0" smtClean="0">
                <a:solidFill>
                  <a:schemeClr val="bg1">
                    <a:lumMod val="50000"/>
                  </a:schemeClr>
                </a:solidFill>
                <a:latin typeface="Aril narrow"/>
              </a:rPr>
              <a:t>Source</a:t>
            </a:r>
            <a:r>
              <a:rPr lang="en-US" sz="900" dirty="0">
                <a:solidFill>
                  <a:schemeClr val="bg1">
                    <a:lumMod val="50000"/>
                  </a:schemeClr>
                </a:solidFill>
                <a:latin typeface="Aril narrow"/>
              </a:rPr>
              <a:t>: </a:t>
            </a:r>
            <a:r>
              <a:rPr lang="en-US" sz="900" dirty="0" smtClean="0">
                <a:solidFill>
                  <a:schemeClr val="bg1">
                    <a:lumMod val="50000"/>
                  </a:schemeClr>
                </a:solidFill>
                <a:latin typeface="Aril narrow"/>
              </a:rPr>
              <a:t>Q15</a:t>
            </a:r>
            <a:endParaRPr lang="en-NZ" sz="900" dirty="0">
              <a:solidFill>
                <a:schemeClr val="bg1">
                  <a:lumMod val="50000"/>
                </a:schemeClr>
              </a:solidFill>
              <a:latin typeface="Aril narrow"/>
            </a:endParaRPr>
          </a:p>
        </p:txBody>
      </p:sp>
      <p:sp>
        <p:nvSpPr>
          <p:cNvPr id="41" name="TextBox 40"/>
          <p:cNvSpPr txBox="1"/>
          <p:nvPr/>
        </p:nvSpPr>
        <p:spPr>
          <a:xfrm>
            <a:off x="2036320" y="3895804"/>
            <a:ext cx="468077" cy="553998"/>
          </a:xfrm>
          <a:prstGeom prst="rect">
            <a:avLst/>
          </a:prstGeom>
        </p:spPr>
        <p:txBody>
          <a:bodyPr vert="horz" wrap="none" lIns="0" tIns="0" rIns="0" bIns="0" rtlCol="0">
            <a:spAutoFit/>
          </a:bodyPr>
          <a:lstStyle/>
          <a:p>
            <a:r>
              <a:rPr lang="en-NZ" sz="3600" b="1" dirty="0" smtClean="0">
                <a:solidFill>
                  <a:schemeClr val="bg1">
                    <a:lumMod val="50000"/>
                  </a:schemeClr>
                </a:solidFill>
              </a:rPr>
              <a:t>17</a:t>
            </a:r>
            <a:endParaRPr lang="en-NZ" sz="3600" b="1" dirty="0">
              <a:solidFill>
                <a:schemeClr val="bg1">
                  <a:lumMod val="50000"/>
                </a:schemeClr>
              </a:solidFill>
            </a:endParaRPr>
          </a:p>
        </p:txBody>
      </p:sp>
      <p:sp>
        <p:nvSpPr>
          <p:cNvPr id="42" name="TextBox 41"/>
          <p:cNvSpPr txBox="1"/>
          <p:nvPr/>
        </p:nvSpPr>
        <p:spPr>
          <a:xfrm>
            <a:off x="5919898" y="3895804"/>
            <a:ext cx="468077" cy="553998"/>
          </a:xfrm>
          <a:prstGeom prst="rect">
            <a:avLst/>
          </a:prstGeom>
        </p:spPr>
        <p:txBody>
          <a:bodyPr vert="horz" wrap="none" lIns="0" tIns="0" rIns="0" bIns="0" rtlCol="0">
            <a:spAutoFit/>
          </a:bodyPr>
          <a:lstStyle/>
          <a:p>
            <a:r>
              <a:rPr lang="en-NZ" sz="3600" b="1" dirty="0" smtClean="0">
                <a:solidFill>
                  <a:schemeClr val="bg1">
                    <a:lumMod val="50000"/>
                  </a:schemeClr>
                </a:solidFill>
              </a:rPr>
              <a:t>12</a:t>
            </a:r>
            <a:endParaRPr lang="en-NZ" sz="3600" b="1" dirty="0">
              <a:solidFill>
                <a:schemeClr val="bg1">
                  <a:lumMod val="50000"/>
                </a:schemeClr>
              </a:solidFill>
            </a:endParaRPr>
          </a:p>
        </p:txBody>
      </p:sp>
      <p:sp>
        <p:nvSpPr>
          <p:cNvPr id="43" name="TextBox 42"/>
          <p:cNvSpPr txBox="1"/>
          <p:nvPr/>
        </p:nvSpPr>
        <p:spPr>
          <a:xfrm>
            <a:off x="9887922" y="3895804"/>
            <a:ext cx="234038" cy="553998"/>
          </a:xfrm>
          <a:prstGeom prst="rect">
            <a:avLst/>
          </a:prstGeom>
        </p:spPr>
        <p:txBody>
          <a:bodyPr vert="horz" wrap="none" lIns="0" tIns="0" rIns="0" bIns="0" rtlCol="0">
            <a:spAutoFit/>
          </a:bodyPr>
          <a:lstStyle/>
          <a:p>
            <a:r>
              <a:rPr lang="en-NZ" sz="3600" b="1" dirty="0" smtClean="0">
                <a:solidFill>
                  <a:schemeClr val="bg1">
                    <a:lumMod val="50000"/>
                  </a:schemeClr>
                </a:solidFill>
              </a:rPr>
              <a:t>7</a:t>
            </a:r>
            <a:endParaRPr lang="en-NZ" sz="3600" b="1" dirty="0">
              <a:solidFill>
                <a:schemeClr val="bg1">
                  <a:lumMod val="50000"/>
                </a:schemeClr>
              </a:solidFill>
            </a:endParaRPr>
          </a:p>
        </p:txBody>
      </p:sp>
    </p:spTree>
    <p:extLst>
      <p:ext uri="{BB962C8B-B14F-4D97-AF65-F5344CB8AC3E}">
        <p14:creationId xmlns:p14="http://schemas.microsoft.com/office/powerpoint/2010/main" val="648971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2181696"/>
            <a:ext cx="3923109" cy="387798"/>
          </a:xfrm>
        </p:spPr>
        <p:txBody>
          <a:bodyPr/>
          <a:lstStyle/>
          <a:p>
            <a:r>
              <a:rPr lang="en-NZ" dirty="0" smtClean="0"/>
              <a:t>Problem types – quick profiles</a:t>
            </a:r>
            <a:endParaRPr lang="en-NZ" dirty="0"/>
          </a:p>
        </p:txBody>
      </p:sp>
    </p:spTree>
    <p:extLst>
      <p:ext uri="{BB962C8B-B14F-4D97-AF65-F5344CB8AC3E}">
        <p14:creationId xmlns:p14="http://schemas.microsoft.com/office/powerpoint/2010/main" val="2843254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a:t>Electronics or electrical products </a:t>
            </a:r>
          </a:p>
        </p:txBody>
      </p:sp>
    </p:spTree>
    <p:extLst>
      <p:ext uri="{BB962C8B-B14F-4D97-AF65-F5344CB8AC3E}">
        <p14:creationId xmlns:p14="http://schemas.microsoft.com/office/powerpoint/2010/main" val="4291737787"/>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ELECTRONICS OR Electrical PRODUCTS</a:t>
            </a:r>
            <a:endParaRPr lang="en-NZ" dirty="0"/>
          </a:p>
        </p:txBody>
      </p:sp>
      <p:graphicFrame>
        <p:nvGraphicFramePr>
          <p:cNvPr id="14" name="Chart 13"/>
          <p:cNvGraphicFramePr/>
          <p:nvPr>
            <p:extLst>
              <p:ext uri="{D42A27DB-BD31-4B8C-83A1-F6EECF244321}">
                <p14:modId xmlns:p14="http://schemas.microsoft.com/office/powerpoint/2010/main" val="2923629857"/>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32%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4149306927"/>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Stopped working</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Poor quality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557968428"/>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294192" y="4443210"/>
            <a:ext cx="2048958" cy="261610"/>
          </a:xfrm>
          <a:prstGeom prst="rect">
            <a:avLst/>
          </a:prstGeom>
        </p:spPr>
        <p:txBody>
          <a:bodyPr wrap="none">
            <a:spAutoFit/>
          </a:bodyPr>
          <a:lstStyle/>
          <a:p>
            <a:pPr algn="r"/>
            <a:r>
              <a:rPr lang="en-NZ" sz="1100" dirty="0">
                <a:solidFill>
                  <a:schemeClr val="tx1">
                    <a:lumMod val="75000"/>
                    <a:lumOff val="25000"/>
                  </a:schemeClr>
                </a:solidFill>
              </a:rPr>
              <a:t>Electronics or electrical products</a:t>
            </a: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graphicFrame>
        <p:nvGraphicFramePr>
          <p:cNvPr id="48" name="Chart 47"/>
          <p:cNvGraphicFramePr/>
          <p:nvPr>
            <p:extLst>
              <p:ext uri="{D42A27DB-BD31-4B8C-83A1-F6EECF244321}">
                <p14:modId xmlns:p14="http://schemas.microsoft.com/office/powerpoint/2010/main" val="10505846"/>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3" name="Text Placeholder 2"/>
          <p:cNvSpPr>
            <a:spLocks noGrp="1"/>
          </p:cNvSpPr>
          <p:nvPr>
            <p:ph type="body" sz="quarter" idx="10"/>
          </p:nvPr>
        </p:nvSpPr>
        <p:spPr>
          <a:xfrm>
            <a:off x="334297" y="870082"/>
            <a:ext cx="11591734" cy="221599"/>
          </a:xfrm>
        </p:spPr>
        <p:txBody>
          <a:bodyPr/>
          <a:lstStyle/>
          <a:p>
            <a:r>
              <a:rPr lang="en-NZ" dirty="0" smtClean="0"/>
              <a:t>Includes mobile devices, televisions, refrigerators, etc.</a:t>
            </a:r>
            <a:endParaRPr lang="en-NZ" dirty="0"/>
          </a:p>
        </p:txBody>
      </p:sp>
      <p:sp>
        <p:nvSpPr>
          <p:cNvPr id="55" name="Rectangle 54">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Content Placeholder 1"/>
          <p:cNvSpPr txBox="1">
            <a:spLocks/>
          </p:cNvSpPr>
          <p:nvPr/>
        </p:nvSpPr>
        <p:spPr>
          <a:xfrm>
            <a:off x="6336758" y="20189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“Bought a new TV and later figured out that the remote did not work. Went back to the store to get it replaced to find out we most likely purchased a display model or a clearance faulty item, however it was not specified on the box.” </a:t>
            </a:r>
            <a:endParaRPr lang="en-NZ" i="1" dirty="0">
              <a:solidFill>
                <a:schemeClr val="bg1"/>
              </a:solidFill>
            </a:endParaRPr>
          </a:p>
          <a:p>
            <a:pPr>
              <a:spcBef>
                <a:spcPts val="0"/>
              </a:spcBef>
            </a:pPr>
            <a:r>
              <a:rPr lang="en-NZ" dirty="0" smtClean="0">
                <a:solidFill>
                  <a:schemeClr val="bg1"/>
                </a:solidFill>
              </a:rPr>
              <a:t>Female, 18-26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Rectangle 57"/>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9" name="Content Placeholder 1"/>
          <p:cNvSpPr txBox="1">
            <a:spLocks/>
          </p:cNvSpPr>
          <p:nvPr/>
        </p:nvSpPr>
        <p:spPr>
          <a:xfrm>
            <a:off x="6336757" y="33304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 quite new kettle caught fire at the plug in.”</a:t>
            </a:r>
            <a:endParaRPr lang="en-NZ" i="1" dirty="0">
              <a:solidFill>
                <a:schemeClr val="bg1"/>
              </a:solidFill>
            </a:endParaRPr>
          </a:p>
          <a:p>
            <a:pPr>
              <a:spcBef>
                <a:spcPts val="0"/>
              </a:spcBef>
            </a:pPr>
            <a:r>
              <a:rPr lang="en-NZ" dirty="0">
                <a:solidFill>
                  <a:schemeClr val="bg1"/>
                </a:solidFill>
              </a:rPr>
              <a:t>M</a:t>
            </a:r>
            <a:r>
              <a:rPr lang="en-NZ" dirty="0" smtClean="0">
                <a:solidFill>
                  <a:schemeClr val="bg1"/>
                </a:solidFill>
              </a:rPr>
              <a:t>ale, 67 years and over,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0" name="Content Placeholder 1"/>
          <p:cNvSpPr txBox="1">
            <a:spLocks/>
          </p:cNvSpPr>
          <p:nvPr/>
        </p:nvSpPr>
        <p:spPr>
          <a:xfrm>
            <a:off x="6336757" y="4206522"/>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fridge part of my freezer wasn’t cold.”</a:t>
            </a:r>
            <a:endParaRPr lang="en-NZ" i="1" dirty="0">
              <a:solidFill>
                <a:schemeClr val="bg1"/>
              </a:solidFill>
            </a:endParaRPr>
          </a:p>
          <a:p>
            <a:pPr>
              <a:spcBef>
                <a:spcPts val="0"/>
              </a:spcBef>
            </a:pPr>
            <a:r>
              <a:rPr lang="en-NZ" dirty="0">
                <a:solidFill>
                  <a:schemeClr val="bg1"/>
                </a:solidFill>
              </a:rPr>
              <a:t>M</a:t>
            </a:r>
            <a:r>
              <a:rPr lang="en-NZ" dirty="0" smtClean="0">
                <a:solidFill>
                  <a:schemeClr val="bg1"/>
                </a:solidFill>
              </a:rPr>
              <a:t>ale, 57-66 years, </a:t>
            </a:r>
            <a:r>
              <a:rPr lang="en-NZ" dirty="0" err="1" smtClean="0">
                <a:solidFill>
                  <a:schemeClr val="bg1"/>
                </a:solidFill>
              </a:rPr>
              <a:t>Manawatu</a:t>
            </a:r>
            <a:r>
              <a:rPr lang="en-NZ" dirty="0" smtClean="0">
                <a:solidFill>
                  <a:schemeClr val="bg1"/>
                </a:solidFill>
              </a:rPr>
              <a:t>-Wanganui</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1" name="Content Placeholder 1"/>
          <p:cNvSpPr txBox="1">
            <a:spLocks/>
          </p:cNvSpPr>
          <p:nvPr/>
        </p:nvSpPr>
        <p:spPr>
          <a:xfrm>
            <a:off x="6336757" y="508261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“An electric blanket that didn’t work after 6 months.”</a:t>
            </a:r>
            <a:endParaRPr lang="en-NZ" i="1" dirty="0">
              <a:solidFill>
                <a:schemeClr val="bg1"/>
              </a:solidFill>
            </a:endParaRPr>
          </a:p>
          <a:p>
            <a:pPr>
              <a:spcBef>
                <a:spcPts val="0"/>
              </a:spcBef>
            </a:pPr>
            <a:r>
              <a:rPr lang="en-NZ" dirty="0" smtClean="0">
                <a:solidFill>
                  <a:schemeClr val="bg1"/>
                </a:solidFill>
              </a:rPr>
              <a:t>Female, 47-56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Rectangle 23"/>
          <p:cNvSpPr/>
          <p:nvPr/>
        </p:nvSpPr>
        <p:spPr>
          <a:xfrm>
            <a:off x="486697" y="24102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sp>
        <p:nvSpPr>
          <p:cNvPr id="2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electronics or electrical products (n=211)</a:t>
            </a:r>
            <a:endParaRPr lang="en-NZ" sz="900" dirty="0">
              <a:solidFill>
                <a:schemeClr val="bg1"/>
              </a:solidFill>
              <a:latin typeface="Aril narrow"/>
            </a:endParaRPr>
          </a:p>
        </p:txBody>
      </p:sp>
    </p:spTree>
    <p:extLst>
      <p:ext uri="{BB962C8B-B14F-4D97-AF65-F5344CB8AC3E}">
        <p14:creationId xmlns:p14="http://schemas.microsoft.com/office/powerpoint/2010/main" val="2546201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3803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1098" y="539118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ELECTRONICS OR ELECTRICAL PRODUCTS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3803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528821710"/>
              </p:ext>
            </p:extLst>
          </p:nvPr>
        </p:nvGraphicFramePr>
        <p:xfrm>
          <a:off x="916603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46143" y="2257875"/>
            <a:ext cx="2844177"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929161717"/>
              </p:ext>
            </p:extLst>
          </p:nvPr>
        </p:nvGraphicFramePr>
        <p:xfrm>
          <a:off x="623803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still worked well enough to use it</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didn’t think doing something</a:t>
                      </a:r>
                      <a:br>
                        <a:rPr lang="en-NZ" sz="1100" dirty="0" smtClean="0">
                          <a:solidFill>
                            <a:schemeClr val="tx1">
                              <a:lumMod val="75000"/>
                              <a:lumOff val="25000"/>
                            </a:schemeClr>
                          </a:solidFill>
                        </a:rPr>
                      </a:br>
                      <a:r>
                        <a:rPr lang="en-NZ" sz="1100" dirty="0" smtClean="0">
                          <a:solidFill>
                            <a:schemeClr val="tx1">
                              <a:lumMod val="75000"/>
                              <a:lumOff val="25000"/>
                            </a:schemeClr>
                          </a:solidFill>
                        </a:rPr>
                        <a:t>would resolve the issue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It was too much hassle to return</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2219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77994" y="5237292"/>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$99.28</a:t>
            </a:r>
            <a:endParaRPr lang="en-NZ" sz="1400" b="1" dirty="0">
              <a:solidFill>
                <a:srgbClr val="C37F1B"/>
              </a:solidFill>
            </a:endParaRPr>
          </a:p>
        </p:txBody>
      </p:sp>
      <p:sp>
        <p:nvSpPr>
          <p:cNvPr id="35" name="Rectangle 34"/>
          <p:cNvSpPr/>
          <p:nvPr/>
        </p:nvSpPr>
        <p:spPr>
          <a:xfrm>
            <a:off x="7519052" y="5698321"/>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36" name="Rectangle 35"/>
          <p:cNvSpPr/>
          <p:nvPr/>
        </p:nvSpPr>
        <p:spPr>
          <a:xfrm>
            <a:off x="620634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1247" y="1455710"/>
            <a:ext cx="4661212" cy="584775"/>
          </a:xfrm>
          <a:prstGeom prst="rect">
            <a:avLst/>
          </a:prstGeom>
        </p:spPr>
        <p:txBody>
          <a:bodyPr wrap="none">
            <a:spAutoFit/>
          </a:bodyPr>
          <a:lstStyle/>
          <a:p>
            <a:r>
              <a:rPr lang="en-NZ" b="1" dirty="0">
                <a:solidFill>
                  <a:schemeClr val="tx1">
                    <a:lumMod val="75000"/>
                    <a:lumOff val="25000"/>
                  </a:schemeClr>
                </a:solidFill>
              </a:rPr>
              <a:t>13% 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mobile devices, televisions, refrigerators, etc.</a:t>
            </a:r>
            <a:endParaRPr lang="en-NZ" dirty="0"/>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6" name="Chart 25"/>
          <p:cNvGraphicFramePr/>
          <p:nvPr>
            <p:extLst>
              <p:ext uri="{D42A27DB-BD31-4B8C-83A1-F6EECF244321}">
                <p14:modId xmlns:p14="http://schemas.microsoft.com/office/powerpoint/2010/main" val="2870568529"/>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134521200"/>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1461785259"/>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5"/>
          </a:graphicData>
        </a:graphic>
      </p:graphicFrame>
      <p:sp>
        <p:nvSpPr>
          <p:cNvPr id="31" name="Rectangle 30"/>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87%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2" name="Rectangle 31"/>
          <p:cNvSpPr/>
          <p:nvPr/>
        </p:nvSpPr>
        <p:spPr>
          <a:xfrm>
            <a:off x="30635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119160340"/>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friends or family about what to do</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 manufacturer</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30635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227919230"/>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6"/>
          </a:graphicData>
        </a:graphic>
      </p:graphicFrame>
      <p:sp>
        <p:nvSpPr>
          <p:cNvPr id="41" name="Rectangle 40"/>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0240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202408"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4" name="Rectangle 43"/>
          <p:cNvSpPr/>
          <p:nvPr/>
        </p:nvSpPr>
        <p:spPr>
          <a:xfrm>
            <a:off x="1299276"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5" name="TextBox 44"/>
          <p:cNvSpPr txBox="1"/>
          <p:nvPr/>
        </p:nvSpPr>
        <p:spPr>
          <a:xfrm>
            <a:off x="29499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12</a:t>
            </a:r>
            <a:endParaRPr lang="en-NZ" sz="1200" dirty="0">
              <a:solidFill>
                <a:schemeClr val="tx1">
                  <a:lumMod val="75000"/>
                  <a:lumOff val="25000"/>
                </a:schemeClr>
              </a:solidFill>
            </a:endParaRPr>
          </a:p>
        </p:txBody>
      </p:sp>
      <p:sp>
        <p:nvSpPr>
          <p:cNvPr id="46" name="TextBox 45"/>
          <p:cNvSpPr txBox="1"/>
          <p:nvPr/>
        </p:nvSpPr>
        <p:spPr>
          <a:xfrm>
            <a:off x="294995"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4</a:t>
            </a:r>
            <a:endParaRPr lang="en-NZ" sz="1200" dirty="0">
              <a:solidFill>
                <a:schemeClr val="tx1">
                  <a:lumMod val="75000"/>
                  <a:lumOff val="25000"/>
                </a:schemeClr>
              </a:solidFill>
            </a:endParaRPr>
          </a:p>
        </p:txBody>
      </p:sp>
      <p:sp>
        <p:nvSpPr>
          <p:cNvPr id="47" name="TextBox 46"/>
          <p:cNvSpPr txBox="1"/>
          <p:nvPr/>
        </p:nvSpPr>
        <p:spPr>
          <a:xfrm>
            <a:off x="1917613"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3</a:t>
            </a:r>
            <a:endParaRPr lang="en-NZ" sz="1200" dirty="0">
              <a:solidFill>
                <a:schemeClr val="tx1">
                  <a:lumMod val="75000"/>
                  <a:lumOff val="25000"/>
                </a:schemeClr>
              </a:solidFill>
            </a:endParaRPr>
          </a:p>
        </p:txBody>
      </p:sp>
      <p:sp>
        <p:nvSpPr>
          <p:cNvPr id="48" name="TextBox 47"/>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80</a:t>
            </a:r>
            <a:endParaRPr lang="en-NZ" sz="1200" dirty="0">
              <a:solidFill>
                <a:schemeClr val="tx1">
                  <a:lumMod val="75000"/>
                  <a:lumOff val="25000"/>
                </a:schemeClr>
              </a:solidFill>
            </a:endParaRPr>
          </a:p>
        </p:txBody>
      </p:sp>
      <p:cxnSp>
        <p:nvCxnSpPr>
          <p:cNvPr id="49" name="Straight Connector 48"/>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86697" y="5080573"/>
            <a:ext cx="634118" cy="365846"/>
            <a:chOff x="6563647" y="5080573"/>
            <a:chExt cx="634118" cy="365846"/>
          </a:xfrm>
        </p:grpSpPr>
        <p:cxnSp>
          <p:nvCxnSpPr>
            <p:cNvPr id="51" name="Straight Connector 50"/>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417590"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39865"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20472"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0472"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60036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9" name="Rectangle 58"/>
          <p:cNvSpPr/>
          <p:nvPr/>
        </p:nvSpPr>
        <p:spPr>
          <a:xfrm>
            <a:off x="2572006" y="4417647"/>
            <a:ext cx="1232848" cy="363176"/>
          </a:xfrm>
          <a:prstGeom prst="rect">
            <a:avLst/>
          </a:prstGeom>
        </p:spPr>
        <p:txBody>
          <a:bodyPr wrap="square">
            <a:spAutoFit/>
          </a:bodyPr>
          <a:lstStyle/>
          <a:p>
            <a:pPr algn="r">
              <a:lnSpc>
                <a:spcPct val="80000"/>
              </a:lnSpc>
            </a:pPr>
            <a:r>
              <a:rPr lang="en-NZ" sz="1100" dirty="0">
                <a:solidFill>
                  <a:schemeClr val="tx1">
                    <a:lumMod val="75000"/>
                    <a:lumOff val="25000"/>
                  </a:schemeClr>
                </a:solidFill>
              </a:rPr>
              <a:t>Electronics or electrical products</a:t>
            </a:r>
          </a:p>
        </p:txBody>
      </p:sp>
      <p:sp>
        <p:nvSpPr>
          <p:cNvPr id="60" name="Rectangle 59"/>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1" name="Rectangle 60"/>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4" name="Rectangle 63"/>
          <p:cNvSpPr/>
          <p:nvPr/>
        </p:nvSpPr>
        <p:spPr>
          <a:xfrm>
            <a:off x="329067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sp>
        <p:nvSpPr>
          <p:cNvPr id="65" name="Rectangle 64"/>
          <p:cNvSpPr/>
          <p:nvPr/>
        </p:nvSpPr>
        <p:spPr>
          <a:xfrm>
            <a:off x="6424812" y="43795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6"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electronics or electrical products (n=211)</a:t>
            </a:r>
            <a:endParaRPr lang="en-NZ" sz="900" dirty="0">
              <a:solidFill>
                <a:schemeClr val="bg1"/>
              </a:solidFill>
              <a:latin typeface="Aril narrow"/>
            </a:endParaRPr>
          </a:p>
        </p:txBody>
      </p:sp>
    </p:spTree>
    <p:extLst>
      <p:ext uri="{BB962C8B-B14F-4D97-AF65-F5344CB8AC3E}">
        <p14:creationId xmlns:p14="http://schemas.microsoft.com/office/powerpoint/2010/main" val="457073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Non-electrical household products </a:t>
            </a:r>
          </a:p>
        </p:txBody>
      </p:sp>
    </p:spTree>
    <p:extLst>
      <p:ext uri="{BB962C8B-B14F-4D97-AF65-F5344CB8AC3E}">
        <p14:creationId xmlns:p14="http://schemas.microsoft.com/office/powerpoint/2010/main" val="2045008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NON-ELECTRICAL HOUSEHOLD PRODUCTS</a:t>
            </a:r>
            <a:endParaRPr lang="en-NZ" dirty="0"/>
          </a:p>
        </p:txBody>
      </p:sp>
      <p:graphicFrame>
        <p:nvGraphicFramePr>
          <p:cNvPr id="14" name="Chart 13"/>
          <p:cNvGraphicFramePr/>
          <p:nvPr>
            <p:extLst>
              <p:ext uri="{D42A27DB-BD31-4B8C-83A1-F6EECF244321}">
                <p14:modId xmlns:p14="http://schemas.microsoft.com/office/powerpoint/2010/main" val="1715340638"/>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10%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494280351"/>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Poor</a:t>
                      </a:r>
                      <a:r>
                        <a:rPr lang="en-NZ" sz="1100" baseline="0" dirty="0" smtClean="0">
                          <a:solidFill>
                            <a:schemeClr val="tx1">
                              <a:lumMod val="75000"/>
                              <a:lumOff val="25000"/>
                            </a:schemeClr>
                          </a:solidFill>
                        </a:rPr>
                        <a:t> quality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Damaged/broken</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1770691376"/>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88393" y="4443210"/>
            <a:ext cx="2154757" cy="261610"/>
          </a:xfrm>
          <a:prstGeom prst="rect">
            <a:avLst/>
          </a:prstGeom>
        </p:spPr>
        <p:txBody>
          <a:bodyPr wrap="none">
            <a:spAutoFit/>
          </a:bodyPr>
          <a:lstStyle/>
          <a:p>
            <a:pPr algn="r"/>
            <a:r>
              <a:rPr lang="en-NZ" sz="1100" dirty="0" smtClean="0">
                <a:solidFill>
                  <a:schemeClr val="tx1">
                    <a:lumMod val="75000"/>
                    <a:lumOff val="25000"/>
                  </a:schemeClr>
                </a:solidFill>
              </a:rPr>
              <a:t>Non-electrical household products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3" name="Text Placeholder 2"/>
          <p:cNvSpPr>
            <a:spLocks noGrp="1"/>
          </p:cNvSpPr>
          <p:nvPr>
            <p:ph type="body" sz="quarter" idx="10"/>
          </p:nvPr>
        </p:nvSpPr>
        <p:spPr>
          <a:xfrm>
            <a:off x="334297" y="870082"/>
            <a:ext cx="11591734" cy="221599"/>
          </a:xfrm>
        </p:spPr>
        <p:txBody>
          <a:bodyPr/>
          <a:lstStyle/>
          <a:p>
            <a:r>
              <a:rPr lang="en-NZ" dirty="0" smtClean="0"/>
              <a:t>Includes furniture, cooking equipment, etc.</a:t>
            </a:r>
            <a:endParaRPr lang="en-NZ" dirty="0"/>
          </a:p>
        </p:txBody>
      </p:sp>
      <p:graphicFrame>
        <p:nvGraphicFramePr>
          <p:cNvPr id="55" name="Chart 54"/>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8" name="Rectangle 5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Content Placeholder 1"/>
          <p:cNvSpPr txBox="1">
            <a:spLocks/>
          </p:cNvSpPr>
          <p:nvPr/>
        </p:nvSpPr>
        <p:spPr>
          <a:xfrm>
            <a:off x="6336758" y="20189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case was marketed as “life proof”, but broke within a month or two.”</a:t>
            </a:r>
            <a:endParaRPr lang="en-NZ" i="1" dirty="0">
              <a:solidFill>
                <a:schemeClr val="bg1"/>
              </a:solidFill>
            </a:endParaRPr>
          </a:p>
          <a:p>
            <a:pPr>
              <a:spcBef>
                <a:spcPts val="0"/>
              </a:spcBef>
            </a:pPr>
            <a:r>
              <a:rPr lang="en-NZ" dirty="0" smtClean="0">
                <a:solidFill>
                  <a:schemeClr val="bg1"/>
                </a:solidFill>
              </a:rPr>
              <a:t>Male, 27-36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0" name="Rectangle 59"/>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61" name="Content Placeholder 1"/>
          <p:cNvSpPr txBox="1">
            <a:spLocks/>
          </p:cNvSpPr>
          <p:nvPr/>
        </p:nvSpPr>
        <p:spPr>
          <a:xfrm>
            <a:off x="6336757" y="29494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“Outside patio furniture that fell apart in one season just with normal wear and tear.”</a:t>
            </a:r>
            <a:endParaRPr lang="en-NZ" i="1" dirty="0">
              <a:solidFill>
                <a:schemeClr val="bg1"/>
              </a:solidFill>
            </a:endParaRPr>
          </a:p>
          <a:p>
            <a:pPr>
              <a:spcBef>
                <a:spcPts val="0"/>
              </a:spcBef>
            </a:pPr>
            <a:r>
              <a:rPr lang="en-NZ" dirty="0">
                <a:solidFill>
                  <a:schemeClr val="bg1"/>
                </a:solidFill>
              </a:rPr>
              <a:t>M</a:t>
            </a:r>
            <a:r>
              <a:rPr lang="en-NZ" dirty="0" smtClean="0">
                <a:solidFill>
                  <a:schemeClr val="bg1"/>
                </a:solidFill>
              </a:rPr>
              <a:t>ale, 67 years and over,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2" name="Content Placeholder 1"/>
          <p:cNvSpPr txBox="1">
            <a:spLocks/>
          </p:cNvSpPr>
          <p:nvPr/>
        </p:nvSpPr>
        <p:spPr>
          <a:xfrm>
            <a:off x="6336757" y="4101747"/>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“Lounge suite, one chair did not seem to be as well stuffed as the rest.”</a:t>
            </a:r>
            <a:endParaRPr lang="en-NZ" i="1" dirty="0">
              <a:solidFill>
                <a:schemeClr val="bg1"/>
              </a:solidFill>
            </a:endParaRPr>
          </a:p>
          <a:p>
            <a:pPr>
              <a:spcBef>
                <a:spcPts val="0"/>
              </a:spcBef>
            </a:pPr>
            <a:r>
              <a:rPr lang="en-NZ" dirty="0" smtClean="0">
                <a:solidFill>
                  <a:schemeClr val="bg1"/>
                </a:solidFill>
              </a:rPr>
              <a:t>Female, 47-56 years, Marlborough</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3" name="Content Placeholder 1"/>
          <p:cNvSpPr txBox="1">
            <a:spLocks/>
          </p:cNvSpPr>
          <p:nvPr/>
        </p:nvSpPr>
        <p:spPr>
          <a:xfrm>
            <a:off x="6336757" y="508261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 non-stick fry pan. It lost its non-stick after a couple of months.”</a:t>
            </a:r>
            <a:endParaRPr lang="en-NZ" i="1" dirty="0">
              <a:solidFill>
                <a:schemeClr val="bg1"/>
              </a:solidFill>
            </a:endParaRPr>
          </a:p>
          <a:p>
            <a:pPr>
              <a:spcBef>
                <a:spcPts val="0"/>
              </a:spcBef>
            </a:pPr>
            <a:r>
              <a:rPr lang="en-NZ" dirty="0" smtClean="0">
                <a:solidFill>
                  <a:schemeClr val="bg1"/>
                </a:solidFill>
              </a:rPr>
              <a:t>Male, 27-36 years,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non-electrical household products (n=121)</a:t>
            </a:r>
            <a:endParaRPr lang="en-NZ" sz="900" dirty="0">
              <a:solidFill>
                <a:schemeClr val="bg1"/>
              </a:solidFill>
              <a:latin typeface="Aril narrow"/>
            </a:endParaRPr>
          </a:p>
        </p:txBody>
      </p:sp>
    </p:spTree>
    <p:extLst>
      <p:ext uri="{BB962C8B-B14F-4D97-AF65-F5344CB8AC3E}">
        <p14:creationId xmlns:p14="http://schemas.microsoft.com/office/powerpoint/2010/main" val="3315115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46363" y="3899542"/>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9424" y="5340869"/>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NON-ELECTRICAL HOUSEHOLD PRODUCTS</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46363" y="2040484"/>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3803097421"/>
              </p:ext>
            </p:extLst>
          </p:nvPr>
        </p:nvGraphicFramePr>
        <p:xfrm>
          <a:off x="9174363" y="2498139"/>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24874" y="2188513"/>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405587583"/>
              </p:ext>
            </p:extLst>
          </p:nvPr>
        </p:nvGraphicFramePr>
        <p:xfrm>
          <a:off x="6246363" y="2576547"/>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wasn’t worth the time involved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30524" y="4037274"/>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86320" y="5186980"/>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$29.60</a:t>
            </a:r>
            <a:endParaRPr lang="en-NZ" sz="1400" b="1" dirty="0">
              <a:solidFill>
                <a:srgbClr val="C37F1B"/>
              </a:solidFill>
            </a:endParaRPr>
          </a:p>
        </p:txBody>
      </p:sp>
      <p:sp>
        <p:nvSpPr>
          <p:cNvPr id="36" name="Rectangle 35"/>
          <p:cNvSpPr/>
          <p:nvPr/>
        </p:nvSpPr>
        <p:spPr>
          <a:xfrm>
            <a:off x="6214674" y="2030698"/>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9573" y="1386348"/>
            <a:ext cx="4661212" cy="584775"/>
          </a:xfrm>
          <a:prstGeom prst="rect">
            <a:avLst/>
          </a:prstGeom>
        </p:spPr>
        <p:txBody>
          <a:bodyPr wrap="none">
            <a:spAutoFit/>
          </a:bodyPr>
          <a:lstStyle/>
          <a:p>
            <a:r>
              <a:rPr lang="en-NZ" b="1" dirty="0" smtClean="0">
                <a:solidFill>
                  <a:schemeClr val="tx1">
                    <a:lumMod val="75000"/>
                    <a:lumOff val="25000"/>
                  </a:schemeClr>
                </a:solidFill>
              </a:rPr>
              <a:t>21%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furniture, cooking equipment, etc.</a:t>
            </a:r>
            <a:endParaRPr lang="en-NZ" dirty="0"/>
          </a:p>
        </p:txBody>
      </p:sp>
      <p:sp>
        <p:nvSpPr>
          <p:cNvPr id="26" name="Text Placeholder 2"/>
          <p:cNvSpPr txBox="1">
            <a:spLocks/>
          </p:cNvSpPr>
          <p:nvPr/>
        </p:nvSpPr>
        <p:spPr>
          <a:xfrm>
            <a:off x="6309259" y="6121887"/>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8" name="Rectangle 27"/>
          <p:cNvSpPr/>
          <p:nvPr/>
        </p:nvSpPr>
        <p:spPr>
          <a:xfrm>
            <a:off x="7527378" y="5648009"/>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42493" y="38927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1498208704"/>
              </p:ext>
            </p:extLst>
          </p:nvPr>
        </p:nvGraphicFramePr>
        <p:xfrm>
          <a:off x="2299413" y="41095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42494" y="20336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1696955437"/>
              </p:ext>
            </p:extLst>
          </p:nvPr>
        </p:nvGraphicFramePr>
        <p:xfrm>
          <a:off x="3108594" y="24913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56522" y="1379510"/>
            <a:ext cx="3949351" cy="584775"/>
          </a:xfrm>
          <a:prstGeom prst="rect">
            <a:avLst/>
          </a:prstGeom>
        </p:spPr>
        <p:txBody>
          <a:bodyPr wrap="none">
            <a:spAutoFit/>
          </a:bodyPr>
          <a:lstStyle/>
          <a:p>
            <a:r>
              <a:rPr lang="en-NZ" b="1" dirty="0" smtClean="0">
                <a:solidFill>
                  <a:schemeClr val="tx1">
                    <a:lumMod val="75000"/>
                    <a:lumOff val="25000"/>
                  </a:schemeClr>
                </a:solidFill>
              </a:rPr>
              <a:t>79%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4" name="Rectangle 33"/>
          <p:cNvSpPr/>
          <p:nvPr/>
        </p:nvSpPr>
        <p:spPr>
          <a:xfrm>
            <a:off x="315875" y="21816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933259070"/>
              </p:ext>
            </p:extLst>
          </p:nvPr>
        </p:nvGraphicFramePr>
        <p:xfrm>
          <a:off x="180594" y="24913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 manufacturer</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73954" y="38756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315875" y="40292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2268245015"/>
              </p:ext>
            </p:extLst>
          </p:nvPr>
        </p:nvGraphicFramePr>
        <p:xfrm>
          <a:off x="542189" y="46489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44670" y="54271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11933" y="54271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211933" y="44457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4" name="Rectangle 43"/>
          <p:cNvSpPr/>
          <p:nvPr/>
        </p:nvSpPr>
        <p:spPr>
          <a:xfrm>
            <a:off x="1308801" y="44457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5" name="TextBox 44"/>
          <p:cNvSpPr txBox="1"/>
          <p:nvPr/>
        </p:nvSpPr>
        <p:spPr>
          <a:xfrm>
            <a:off x="304520" y="52747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12</a:t>
            </a:r>
            <a:endParaRPr lang="en-NZ" sz="1200" dirty="0">
              <a:solidFill>
                <a:schemeClr val="tx1">
                  <a:lumMod val="75000"/>
                  <a:lumOff val="25000"/>
                </a:schemeClr>
              </a:solidFill>
            </a:endParaRPr>
          </a:p>
        </p:txBody>
      </p:sp>
      <p:sp>
        <p:nvSpPr>
          <p:cNvPr id="46" name="TextBox 45"/>
          <p:cNvSpPr txBox="1"/>
          <p:nvPr/>
        </p:nvSpPr>
        <p:spPr>
          <a:xfrm>
            <a:off x="304520" y="4305598"/>
            <a:ext cx="234950" cy="184666"/>
          </a:xfrm>
          <a:prstGeom prst="rect">
            <a:avLst/>
          </a:prstGeom>
        </p:spPr>
        <p:txBody>
          <a:bodyPr vert="horz" wrap="square" lIns="0" tIns="0" rIns="0" bIns="0" rtlCol="0">
            <a:spAutoFit/>
          </a:bodyPr>
          <a:lstStyle/>
          <a:p>
            <a:r>
              <a:rPr lang="en-NZ" sz="1200" dirty="0">
                <a:solidFill>
                  <a:schemeClr val="tx1">
                    <a:lumMod val="75000"/>
                    <a:lumOff val="25000"/>
                  </a:schemeClr>
                </a:solidFill>
              </a:rPr>
              <a:t>3</a:t>
            </a:r>
          </a:p>
        </p:txBody>
      </p:sp>
      <p:sp>
        <p:nvSpPr>
          <p:cNvPr id="47" name="TextBox 46"/>
          <p:cNvSpPr txBox="1"/>
          <p:nvPr/>
        </p:nvSpPr>
        <p:spPr>
          <a:xfrm>
            <a:off x="1927138" y="4305598"/>
            <a:ext cx="234950" cy="184666"/>
          </a:xfrm>
          <a:prstGeom prst="rect">
            <a:avLst/>
          </a:prstGeom>
        </p:spPr>
        <p:txBody>
          <a:bodyPr vert="horz" wrap="square" lIns="0" tIns="0" rIns="0" bIns="0" rtlCol="0">
            <a:spAutoFit/>
          </a:bodyPr>
          <a:lstStyle/>
          <a:p>
            <a:pPr algn="r"/>
            <a:r>
              <a:rPr lang="en-NZ" sz="1200" dirty="0">
                <a:solidFill>
                  <a:schemeClr val="tx1">
                    <a:lumMod val="75000"/>
                    <a:lumOff val="25000"/>
                  </a:schemeClr>
                </a:solidFill>
              </a:rPr>
              <a:t>1</a:t>
            </a:r>
          </a:p>
        </p:txBody>
      </p:sp>
      <p:sp>
        <p:nvSpPr>
          <p:cNvPr id="48" name="TextBox 47"/>
          <p:cNvSpPr txBox="1"/>
          <p:nvPr/>
        </p:nvSpPr>
        <p:spPr>
          <a:xfrm>
            <a:off x="1928643" y="52747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84</a:t>
            </a:r>
            <a:endParaRPr lang="en-NZ" sz="1200" dirty="0">
              <a:solidFill>
                <a:schemeClr val="tx1">
                  <a:lumMod val="75000"/>
                  <a:lumOff val="25000"/>
                </a:schemeClr>
              </a:solidFill>
            </a:endParaRPr>
          </a:p>
        </p:txBody>
      </p:sp>
      <p:cxnSp>
        <p:nvCxnSpPr>
          <p:cNvPr id="49" name="Straight Connector 48"/>
          <p:cNvCxnSpPr/>
          <p:nvPr/>
        </p:nvCxnSpPr>
        <p:spPr>
          <a:xfrm>
            <a:off x="1308801" y="53612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96222" y="5004373"/>
            <a:ext cx="634118" cy="365846"/>
            <a:chOff x="6563647" y="5080573"/>
            <a:chExt cx="634118" cy="365846"/>
          </a:xfrm>
        </p:grpSpPr>
        <p:cxnSp>
          <p:nvCxnSpPr>
            <p:cNvPr id="51" name="Straight Connector 50"/>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427115" y="44012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49390" y="44049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29997" y="44012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29997" y="44012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609885" y="40292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9" name="Rectangle 58"/>
          <p:cNvSpPr/>
          <p:nvPr/>
        </p:nvSpPr>
        <p:spPr>
          <a:xfrm>
            <a:off x="2365375" y="43414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Non-electrical household products</a:t>
            </a:r>
            <a:endParaRPr lang="en-NZ" sz="1100" dirty="0">
              <a:solidFill>
                <a:schemeClr val="tx1">
                  <a:lumMod val="75000"/>
                  <a:lumOff val="25000"/>
                </a:schemeClr>
              </a:solidFill>
            </a:endParaRPr>
          </a:p>
        </p:txBody>
      </p:sp>
      <p:sp>
        <p:nvSpPr>
          <p:cNvPr id="60" name="Rectangle 59"/>
          <p:cNvSpPr/>
          <p:nvPr/>
        </p:nvSpPr>
        <p:spPr>
          <a:xfrm>
            <a:off x="2581531" y="47732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1" name="Rectangle 60"/>
          <p:cNvSpPr/>
          <p:nvPr/>
        </p:nvSpPr>
        <p:spPr>
          <a:xfrm>
            <a:off x="141347" y="20282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148521" y="38925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2448136" y="38802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4" name="Rectangle 63"/>
          <p:cNvSpPr/>
          <p:nvPr/>
        </p:nvSpPr>
        <p:spPr>
          <a:xfrm>
            <a:off x="3300198" y="60288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5" name="Chart 64"/>
          <p:cNvGraphicFramePr/>
          <p:nvPr>
            <p:extLst>
              <p:ext uri="{D42A27DB-BD31-4B8C-83A1-F6EECF244321}">
                <p14:modId xmlns:p14="http://schemas.microsoft.com/office/powerpoint/2010/main" val="1336347785"/>
              </p:ext>
            </p:extLst>
          </p:nvPr>
        </p:nvGraphicFramePr>
        <p:xfrm>
          <a:off x="2300835" y="44778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6" name="Rectangle 65"/>
          <p:cNvSpPr/>
          <p:nvPr/>
        </p:nvSpPr>
        <p:spPr>
          <a:xfrm>
            <a:off x="6424812" y="43795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non-electrical household products (n=121)</a:t>
            </a:r>
            <a:endParaRPr lang="en-NZ" sz="900" dirty="0">
              <a:solidFill>
                <a:schemeClr val="bg1"/>
              </a:solidFill>
              <a:latin typeface="Aril narrow"/>
            </a:endParaRPr>
          </a:p>
        </p:txBody>
      </p:sp>
    </p:spTree>
    <p:extLst>
      <p:ext uri="{BB962C8B-B14F-4D97-AF65-F5344CB8AC3E}">
        <p14:creationId xmlns:p14="http://schemas.microsoft.com/office/powerpoint/2010/main" val="390665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Motor </a:t>
            </a:r>
            <a:r>
              <a:rPr lang="en-NZ" dirty="0" smtClean="0"/>
              <a:t>vehicle sales</a:t>
            </a:r>
            <a:endParaRPr lang="en-NZ" dirty="0"/>
          </a:p>
        </p:txBody>
      </p:sp>
    </p:spTree>
    <p:extLst>
      <p:ext uri="{BB962C8B-B14F-4D97-AF65-F5344CB8AC3E}">
        <p14:creationId xmlns:p14="http://schemas.microsoft.com/office/powerpoint/2010/main" val="1586109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MOTOR VEHICLE SALES</a:t>
            </a:r>
            <a:endParaRPr lang="en-NZ" dirty="0"/>
          </a:p>
        </p:txBody>
      </p:sp>
      <p:graphicFrame>
        <p:nvGraphicFramePr>
          <p:cNvPr id="14" name="Chart 13"/>
          <p:cNvGraphicFramePr/>
          <p:nvPr>
            <p:extLst>
              <p:ext uri="{D42A27DB-BD31-4B8C-83A1-F6EECF244321}">
                <p14:modId xmlns:p14="http://schemas.microsoft.com/office/powerpoint/2010/main" val="1756145184"/>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11%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552085337"/>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Not</a:t>
                      </a:r>
                      <a:r>
                        <a:rPr lang="en-NZ" sz="1100" baseline="0" dirty="0" smtClean="0">
                          <a:solidFill>
                            <a:schemeClr val="tx1">
                              <a:lumMod val="75000"/>
                              <a:lumOff val="25000"/>
                            </a:schemeClr>
                          </a:solidFill>
                        </a:rPr>
                        <a:t> up to standard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Stopped</a:t>
                      </a:r>
                      <a:r>
                        <a:rPr lang="en-NZ" sz="1100" baseline="0" dirty="0" smtClean="0">
                          <a:solidFill>
                            <a:schemeClr val="tx1">
                              <a:lumMod val="75000"/>
                              <a:lumOff val="25000"/>
                            </a:schemeClr>
                          </a:solidFill>
                        </a:rPr>
                        <a:t> working</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831023510"/>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360188" y="4443210"/>
            <a:ext cx="982962" cy="261610"/>
          </a:xfrm>
          <a:prstGeom prst="rect">
            <a:avLst/>
          </a:prstGeom>
        </p:spPr>
        <p:txBody>
          <a:bodyPr wrap="none">
            <a:spAutoFit/>
          </a:bodyPr>
          <a:lstStyle/>
          <a:p>
            <a:pPr algn="r"/>
            <a:r>
              <a:rPr lang="en-NZ" sz="1100" dirty="0" smtClean="0">
                <a:solidFill>
                  <a:schemeClr val="tx1">
                    <a:lumMod val="75000"/>
                    <a:lumOff val="25000"/>
                  </a:schemeClr>
                </a:solidFill>
              </a:rPr>
              <a:t>Motor vehicle</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3" name="Text Placeholder 2"/>
          <p:cNvSpPr>
            <a:spLocks noGrp="1"/>
          </p:cNvSpPr>
          <p:nvPr>
            <p:ph type="body" sz="quarter" idx="10"/>
          </p:nvPr>
        </p:nvSpPr>
        <p:spPr>
          <a:xfrm>
            <a:off x="334297" y="870082"/>
            <a:ext cx="11591734" cy="221599"/>
          </a:xfrm>
        </p:spPr>
        <p:txBody>
          <a:bodyPr/>
          <a:lstStyle/>
          <a:p>
            <a:r>
              <a:rPr lang="en-NZ" dirty="0" smtClean="0"/>
              <a:t>Includes motor vehicle purchases through a car dealer (does not include motor vehicles purchased through a private seller).</a:t>
            </a:r>
            <a:endParaRPr lang="en-NZ" dirty="0"/>
          </a:p>
        </p:txBody>
      </p:sp>
      <p:graphicFrame>
        <p:nvGraphicFramePr>
          <p:cNvPr id="55" name="Chart 54"/>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8" name="Rectangle 5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Content Placeholder 1"/>
          <p:cNvSpPr txBox="1">
            <a:spLocks/>
          </p:cNvSpPr>
          <p:nvPr/>
        </p:nvSpPr>
        <p:spPr>
          <a:xfrm>
            <a:off x="6336758" y="20189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“Sensor was playing up creating an alarm that would go off while driving.”</a:t>
            </a:r>
            <a:endParaRPr lang="en-NZ" i="1" dirty="0">
              <a:solidFill>
                <a:schemeClr val="bg1"/>
              </a:solidFill>
            </a:endParaRPr>
          </a:p>
          <a:p>
            <a:pPr>
              <a:spcBef>
                <a:spcPts val="0"/>
              </a:spcBef>
            </a:pPr>
            <a:r>
              <a:rPr lang="en-NZ" dirty="0" smtClean="0">
                <a:solidFill>
                  <a:schemeClr val="bg1"/>
                </a:solidFill>
              </a:rPr>
              <a:t>Male, 37-46 years, Waikato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0" name="Rectangle 59"/>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61" name="Content Placeholder 1"/>
          <p:cNvSpPr txBox="1">
            <a:spLocks/>
          </p:cNvSpPr>
          <p:nvPr/>
        </p:nvSpPr>
        <p:spPr>
          <a:xfrm>
            <a:off x="6336757" y="290180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“Bought a two-year old [car model] with very low mileage and within a couple of weeks it had a very </a:t>
            </a:r>
            <a:r>
              <a:rPr lang="en-NZ" i="1" dirty="0" err="1" smtClean="0">
                <a:solidFill>
                  <a:schemeClr val="bg1"/>
                </a:solidFill>
              </a:rPr>
              <a:t>juddery</a:t>
            </a:r>
            <a:r>
              <a:rPr lang="en-NZ" i="1" dirty="0" smtClean="0">
                <a:solidFill>
                  <a:schemeClr val="bg1"/>
                </a:solidFill>
              </a:rPr>
              <a:t> automatic clutch.”</a:t>
            </a:r>
            <a:endParaRPr lang="en-NZ" i="1" dirty="0">
              <a:solidFill>
                <a:schemeClr val="bg1"/>
              </a:solidFill>
            </a:endParaRPr>
          </a:p>
          <a:p>
            <a:pPr>
              <a:spcBef>
                <a:spcPts val="0"/>
              </a:spcBef>
            </a:pPr>
            <a:r>
              <a:rPr lang="en-NZ" dirty="0" smtClean="0">
                <a:solidFill>
                  <a:schemeClr val="bg1"/>
                </a:solidFill>
              </a:rPr>
              <a:t>Female, 57-66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2" name="Content Placeholder 1"/>
          <p:cNvSpPr txBox="1">
            <a:spLocks/>
          </p:cNvSpPr>
          <p:nvPr/>
        </p:nvSpPr>
        <p:spPr>
          <a:xfrm>
            <a:off x="6336757" y="393080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“Bought a vehicle from a dealer, to only be a month away from the yard and the seatbelt would not click in at all. Car had just “passed” a WOF the day before I took ownership”.</a:t>
            </a:r>
            <a:endParaRPr lang="en-NZ" i="1" dirty="0">
              <a:solidFill>
                <a:schemeClr val="bg1"/>
              </a:solidFill>
            </a:endParaRPr>
          </a:p>
          <a:p>
            <a:pPr>
              <a:spcBef>
                <a:spcPts val="0"/>
              </a:spcBef>
            </a:pPr>
            <a:r>
              <a:rPr lang="en-NZ" dirty="0" smtClean="0">
                <a:solidFill>
                  <a:schemeClr val="bg1"/>
                </a:solidFill>
              </a:rPr>
              <a:t>Male, 27-36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3"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“[Car] was purchased as “free from scratches or marks”, but turned up with considerable scratches and marks that had been incorrectly fixed leading to paint discolouration.”</a:t>
            </a:r>
            <a:endParaRPr lang="en-NZ" i="1" dirty="0">
              <a:solidFill>
                <a:schemeClr val="bg1"/>
              </a:solidFill>
            </a:endParaRPr>
          </a:p>
          <a:p>
            <a:pPr>
              <a:spcBef>
                <a:spcPts val="0"/>
              </a:spcBef>
            </a:pPr>
            <a:r>
              <a:rPr lang="en-NZ" dirty="0" smtClean="0">
                <a:solidFill>
                  <a:schemeClr val="bg1"/>
                </a:solidFill>
              </a:rPr>
              <a:t>Female, 18-26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motor vehicle sales (n=118)</a:t>
            </a:r>
            <a:endParaRPr lang="en-NZ" sz="900" dirty="0">
              <a:solidFill>
                <a:schemeClr val="bg1"/>
              </a:solidFill>
              <a:latin typeface="Aril narrow"/>
            </a:endParaRPr>
          </a:p>
        </p:txBody>
      </p:sp>
    </p:spTree>
    <p:extLst>
      <p:ext uri="{BB962C8B-B14F-4D97-AF65-F5344CB8AC3E}">
        <p14:creationId xmlns:p14="http://schemas.microsoft.com/office/powerpoint/2010/main" val="316574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08456" y="2817050"/>
            <a:ext cx="5337513" cy="712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Rectangle 49"/>
          <p:cNvSpPr/>
          <p:nvPr/>
        </p:nvSpPr>
        <p:spPr>
          <a:xfrm>
            <a:off x="289386" y="3988299"/>
            <a:ext cx="5356049" cy="1864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6485410" y="2993178"/>
            <a:ext cx="5364238" cy="3150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p:cNvCxnSpPr>
            <a:stCxn id="5" idx="3"/>
            <a:endCxn id="15" idx="1"/>
          </p:cNvCxnSpPr>
          <p:nvPr/>
        </p:nvCxnSpPr>
        <p:spPr>
          <a:xfrm>
            <a:off x="2268952" y="1979405"/>
            <a:ext cx="7406679" cy="145"/>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EXECUTIVE SUMMARY (2)</a:t>
            </a:r>
            <a:endParaRPr lang="en-NZ" dirty="0"/>
          </a:p>
        </p:txBody>
      </p:sp>
      <p:sp>
        <p:nvSpPr>
          <p:cNvPr id="5" name="Rectangle 4">
            <a:extLst>
              <a:ext uri="{FF2B5EF4-FFF2-40B4-BE49-F238E27FC236}">
                <a16:creationId xmlns:a16="http://schemas.microsoft.com/office/drawing/2014/main" xmlns="" id="{4FDF68D0-2874-4583-B275-667C79258DD3}"/>
              </a:ext>
            </a:extLst>
          </p:cNvPr>
          <p:cNvSpPr/>
          <p:nvPr/>
        </p:nvSpPr>
        <p:spPr>
          <a:xfrm>
            <a:off x="1051148" y="1578890"/>
            <a:ext cx="1217804" cy="801030"/>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068844" y="1848375"/>
            <a:ext cx="1138455" cy="307777"/>
          </a:xfrm>
          <a:prstGeom prst="rect">
            <a:avLst/>
          </a:prstGeom>
        </p:spPr>
        <p:txBody>
          <a:bodyPr wrap="square">
            <a:spAutoFit/>
          </a:bodyPr>
          <a:lstStyle/>
          <a:p>
            <a:pPr marL="108000" lvl="1" algn="ctr">
              <a:spcAft>
                <a:spcPts val="1200"/>
              </a:spcAft>
              <a:defRPr/>
            </a:pPr>
            <a:r>
              <a:rPr lang="en-NZ" sz="1400" b="1" dirty="0" smtClean="0">
                <a:solidFill>
                  <a:schemeClr val="bg1"/>
                </a:solidFill>
                <a:cs typeface="Arial" panose="020B0604020202020204" pitchFamily="34" charset="0"/>
              </a:rPr>
              <a:t>PROBLEMS</a:t>
            </a:r>
            <a:endParaRPr lang="en-NZ" sz="1400" dirty="0">
              <a:solidFill>
                <a:schemeClr val="bg1"/>
              </a:solidFill>
              <a:cs typeface="Arial" panose="020B0604020202020204" pitchFamily="34" charset="0"/>
            </a:endParaRPr>
          </a:p>
        </p:txBody>
      </p:sp>
      <p:sp>
        <p:nvSpPr>
          <p:cNvPr id="7" name="Rectangle 6">
            <a:extLst>
              <a:ext uri="{FF2B5EF4-FFF2-40B4-BE49-F238E27FC236}">
                <a16:creationId xmlns:a16="http://schemas.microsoft.com/office/drawing/2014/main" xmlns="" id="{4FDF68D0-2874-4583-B275-667C79258DD3}"/>
              </a:ext>
            </a:extLst>
          </p:cNvPr>
          <p:cNvSpPr/>
          <p:nvPr/>
        </p:nvSpPr>
        <p:spPr>
          <a:xfrm>
            <a:off x="3899311" y="1579042"/>
            <a:ext cx="1274119" cy="8008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756167" y="1709201"/>
            <a:ext cx="1477416"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MOTIVATION TO ACT</a:t>
            </a:r>
            <a:endParaRPr lang="en-NZ" sz="1400" dirty="0">
              <a:solidFill>
                <a:srgbClr val="595959"/>
              </a:solidFill>
              <a:cs typeface="Arial" panose="020B0604020202020204" pitchFamily="34" charset="0"/>
            </a:endParaRPr>
          </a:p>
        </p:txBody>
      </p:sp>
      <p:sp>
        <p:nvSpPr>
          <p:cNvPr id="9" name="Rectangle 8">
            <a:extLst>
              <a:ext uri="{FF2B5EF4-FFF2-40B4-BE49-F238E27FC236}">
                <a16:creationId xmlns:a16="http://schemas.microsoft.com/office/drawing/2014/main" xmlns="" id="{4FDF68D0-2874-4583-B275-667C79258DD3}"/>
              </a:ext>
            </a:extLst>
          </p:cNvPr>
          <p:cNvSpPr/>
          <p:nvPr/>
        </p:nvSpPr>
        <p:spPr>
          <a:xfrm>
            <a:off x="6782451" y="1579327"/>
            <a:ext cx="1274119" cy="8008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810759" y="1709201"/>
            <a:ext cx="1138455"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BARRIERS TO ACTION</a:t>
            </a:r>
            <a:endParaRPr lang="en-NZ" sz="1400" dirty="0">
              <a:solidFill>
                <a:srgbClr val="595959"/>
              </a:solidFill>
              <a:cs typeface="Arial" panose="020B0604020202020204" pitchFamily="34" charset="0"/>
            </a:endParaRPr>
          </a:p>
        </p:txBody>
      </p:sp>
      <p:sp>
        <p:nvSpPr>
          <p:cNvPr id="15" name="Rectangle 14">
            <a:extLst>
              <a:ext uri="{FF2B5EF4-FFF2-40B4-BE49-F238E27FC236}">
                <a16:creationId xmlns:a16="http://schemas.microsoft.com/office/drawing/2014/main" xmlns="" id="{4FDF68D0-2874-4583-B275-667C79258DD3}"/>
              </a:ext>
            </a:extLst>
          </p:cNvPr>
          <p:cNvSpPr/>
          <p:nvPr/>
        </p:nvSpPr>
        <p:spPr>
          <a:xfrm>
            <a:off x="9675631" y="1579111"/>
            <a:ext cx="1274119" cy="8008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9604310" y="1810128"/>
            <a:ext cx="1386483"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RESOLUTION</a:t>
            </a:r>
            <a:endParaRPr lang="en-NZ" sz="1400" dirty="0">
              <a:solidFill>
                <a:srgbClr val="595959"/>
              </a:solidFill>
              <a:cs typeface="Arial" panose="020B0604020202020204" pitchFamily="34" charset="0"/>
            </a:endParaRPr>
          </a:p>
        </p:txBody>
      </p:sp>
      <p:sp>
        <p:nvSpPr>
          <p:cNvPr id="21" name="Rectangle 20">
            <a:extLst>
              <a:ext uri="{FF2B5EF4-FFF2-40B4-BE49-F238E27FC236}">
                <a16:creationId xmlns:a16="http://schemas.microsoft.com/office/drawing/2014/main" xmlns="" id="{A73B60F4-9087-4E8D-8132-37E66F534F71}"/>
              </a:ext>
            </a:extLst>
          </p:cNvPr>
          <p:cNvSpPr/>
          <p:nvPr/>
        </p:nvSpPr>
        <p:spPr>
          <a:xfrm>
            <a:off x="2140826" y="2953277"/>
            <a:ext cx="3190356" cy="46166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of consumers have experienced a problem with a product or service in the past two years</a:t>
            </a:r>
            <a:endParaRPr lang="en-NZ" sz="1200" b="1" dirty="0">
              <a:solidFill>
                <a:prstClr val="black">
                  <a:lumMod val="65000"/>
                  <a:lumOff val="35000"/>
                </a:prstClr>
              </a:solidFill>
            </a:endParaRPr>
          </a:p>
        </p:txBody>
      </p:sp>
      <p:sp>
        <p:nvSpPr>
          <p:cNvPr id="22" name="Rectangle 21">
            <a:extLst>
              <a:ext uri="{FF2B5EF4-FFF2-40B4-BE49-F238E27FC236}">
                <a16:creationId xmlns:a16="http://schemas.microsoft.com/office/drawing/2014/main" xmlns="" id="{DCA921EE-C2CB-43F1-937F-E90A053C496F}"/>
              </a:ext>
            </a:extLst>
          </p:cNvPr>
          <p:cNvSpPr/>
          <p:nvPr/>
        </p:nvSpPr>
        <p:spPr>
          <a:xfrm>
            <a:off x="1279447" y="2838916"/>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xmlns="" id="{E92A964B-2966-48A1-9EF9-A911DE1AD703}"/>
              </a:ext>
            </a:extLst>
          </p:cNvPr>
          <p:cNvSpPr/>
          <p:nvPr/>
        </p:nvSpPr>
        <p:spPr>
          <a:xfrm>
            <a:off x="1279447" y="2943363"/>
            <a:ext cx="801823"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73%</a:t>
            </a:r>
            <a:endParaRPr lang="en-NZ" sz="2400" dirty="0">
              <a:solidFill>
                <a:srgbClr val="1AADD0"/>
              </a:solidFill>
              <a:latin typeface="Arial" panose="020B0604020202020204" pitchFamily="34" charset="0"/>
              <a:cs typeface="Arial" panose="020B0604020202020204" pitchFamily="34" charset="0"/>
            </a:endParaRPr>
          </a:p>
        </p:txBody>
      </p:sp>
      <p:sp>
        <p:nvSpPr>
          <p:cNvPr id="24" name="Text Placeholder 2"/>
          <p:cNvSpPr>
            <a:spLocks noGrp="1"/>
          </p:cNvSpPr>
          <p:nvPr>
            <p:ph type="body" sz="quarter" idx="10"/>
          </p:nvPr>
        </p:nvSpPr>
        <p:spPr>
          <a:xfrm>
            <a:off x="398597" y="4114287"/>
            <a:ext cx="5140509" cy="1738938"/>
          </a:xfrm>
          <a:noFill/>
        </p:spPr>
        <p:txBody>
          <a:bodyPr/>
          <a:lstStyle/>
          <a:p>
            <a:pPr>
              <a:lnSpc>
                <a:spcPct val="100000"/>
              </a:lnSpc>
              <a:spcBef>
                <a:spcPts val="0"/>
              </a:spcBef>
              <a:spcAft>
                <a:spcPts val="600"/>
              </a:spcAft>
            </a:pPr>
            <a:r>
              <a:rPr lang="en-NZ" sz="1200" dirty="0" smtClean="0"/>
              <a:t>We used three dimensions to assess the relative impact of problems by sector to help MBIE prioritise sectors.  The dimensions were: (1) incidence of problems, (2) value of problems (how much problems cost consumers to resolve), and (3) effort taken to resolve problems.</a:t>
            </a:r>
          </a:p>
          <a:p>
            <a:pPr>
              <a:lnSpc>
                <a:spcPct val="100000"/>
              </a:lnSpc>
              <a:spcBef>
                <a:spcPts val="0"/>
              </a:spcBef>
              <a:spcAft>
                <a:spcPts val="600"/>
              </a:spcAft>
            </a:pPr>
            <a:r>
              <a:rPr lang="en-NZ" sz="1200" dirty="0" smtClean="0"/>
              <a:t>No sector has problems which are, on average, high impact on all three dimensions.  However, some sectors were high impact on two dimensions (high incidence and high effort to resolve; or high value and high effort).  These sectors are highlighted in the </a:t>
            </a:r>
            <a:r>
              <a:rPr lang="en-NZ" sz="1200" dirty="0" err="1" smtClean="0"/>
              <a:t>venn</a:t>
            </a:r>
            <a:r>
              <a:rPr lang="en-NZ" sz="1200" dirty="0" smtClean="0"/>
              <a:t> diagram to the right – note only those sectors which have problems which are high impact on at least one dimension are shown.</a:t>
            </a:r>
            <a:endParaRPr lang="en-NZ" sz="1400" dirty="0"/>
          </a:p>
        </p:txBody>
      </p:sp>
      <p:sp>
        <p:nvSpPr>
          <p:cNvPr id="29" name="Oval 28"/>
          <p:cNvSpPr/>
          <p:nvPr/>
        </p:nvSpPr>
        <p:spPr>
          <a:xfrm>
            <a:off x="6730230" y="3481376"/>
            <a:ext cx="2802628" cy="161363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8879118" y="3481376"/>
            <a:ext cx="2695055" cy="188799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7769573" y="3965232"/>
            <a:ext cx="2795913" cy="201710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7302830" y="3518996"/>
            <a:ext cx="1477416" cy="230832"/>
          </a:xfrm>
          <a:prstGeom prst="rect">
            <a:avLst/>
          </a:prstGeom>
        </p:spPr>
        <p:txBody>
          <a:bodyPr wrap="square">
            <a:spAutoFit/>
          </a:bodyPr>
          <a:lstStyle/>
          <a:p>
            <a:pPr marL="108000" lvl="1" algn="ctr">
              <a:spcAft>
                <a:spcPts val="1200"/>
              </a:spcAft>
              <a:defRPr/>
            </a:pPr>
            <a:r>
              <a:rPr lang="en-NZ" sz="900" b="1" dirty="0" smtClean="0">
                <a:solidFill>
                  <a:schemeClr val="accent3"/>
                </a:solidFill>
                <a:cs typeface="Arial" panose="020B0604020202020204" pitchFamily="34" charset="0"/>
              </a:rPr>
              <a:t>HIGH INCIDENCE</a:t>
            </a:r>
            <a:endParaRPr lang="en-NZ" sz="900" dirty="0">
              <a:solidFill>
                <a:schemeClr val="accent3"/>
              </a:solidFill>
              <a:cs typeface="Arial" panose="020B0604020202020204" pitchFamily="34" charset="0"/>
            </a:endParaRPr>
          </a:p>
        </p:txBody>
      </p:sp>
      <p:sp>
        <p:nvSpPr>
          <p:cNvPr id="34" name="Rectangle 33"/>
          <p:cNvSpPr/>
          <p:nvPr/>
        </p:nvSpPr>
        <p:spPr>
          <a:xfrm>
            <a:off x="9513377" y="3501158"/>
            <a:ext cx="1477416" cy="230832"/>
          </a:xfrm>
          <a:prstGeom prst="rect">
            <a:avLst/>
          </a:prstGeom>
        </p:spPr>
        <p:txBody>
          <a:bodyPr wrap="square">
            <a:spAutoFit/>
          </a:bodyPr>
          <a:lstStyle/>
          <a:p>
            <a:pPr marL="108000" lvl="1" algn="ctr">
              <a:spcAft>
                <a:spcPts val="1200"/>
              </a:spcAft>
              <a:defRPr/>
            </a:pPr>
            <a:r>
              <a:rPr lang="en-NZ" sz="900" b="1" dirty="0" smtClean="0">
                <a:solidFill>
                  <a:schemeClr val="accent3"/>
                </a:solidFill>
                <a:cs typeface="Arial" panose="020B0604020202020204" pitchFamily="34" charset="0"/>
              </a:rPr>
              <a:t>HIGH VALUE</a:t>
            </a:r>
            <a:endParaRPr lang="en-NZ" sz="900" dirty="0">
              <a:solidFill>
                <a:schemeClr val="accent3"/>
              </a:solidFill>
              <a:cs typeface="Arial" panose="020B0604020202020204" pitchFamily="34" charset="0"/>
            </a:endParaRPr>
          </a:p>
        </p:txBody>
      </p:sp>
      <p:sp>
        <p:nvSpPr>
          <p:cNvPr id="35" name="Rectangle 34"/>
          <p:cNvSpPr/>
          <p:nvPr/>
        </p:nvSpPr>
        <p:spPr>
          <a:xfrm>
            <a:off x="8369213" y="5752823"/>
            <a:ext cx="1477416" cy="230832"/>
          </a:xfrm>
          <a:prstGeom prst="rect">
            <a:avLst/>
          </a:prstGeom>
        </p:spPr>
        <p:txBody>
          <a:bodyPr wrap="square">
            <a:spAutoFit/>
          </a:bodyPr>
          <a:lstStyle/>
          <a:p>
            <a:pPr marL="108000" lvl="1" algn="ctr">
              <a:spcAft>
                <a:spcPts val="1200"/>
              </a:spcAft>
              <a:defRPr/>
            </a:pPr>
            <a:r>
              <a:rPr lang="en-NZ" sz="900" b="1" dirty="0" smtClean="0">
                <a:solidFill>
                  <a:schemeClr val="accent3"/>
                </a:solidFill>
                <a:cs typeface="Arial" panose="020B0604020202020204" pitchFamily="34" charset="0"/>
              </a:rPr>
              <a:t>HIGH EFFORT</a:t>
            </a:r>
            <a:endParaRPr lang="en-NZ" sz="900" dirty="0">
              <a:solidFill>
                <a:schemeClr val="accent3"/>
              </a:solidFill>
              <a:cs typeface="Arial" panose="020B0604020202020204" pitchFamily="34" charset="0"/>
            </a:endParaRPr>
          </a:p>
        </p:txBody>
      </p:sp>
      <p:sp>
        <p:nvSpPr>
          <p:cNvPr id="36" name="Rectangle 35">
            <a:extLst>
              <a:ext uri="{FF2B5EF4-FFF2-40B4-BE49-F238E27FC236}">
                <a16:creationId xmlns:a16="http://schemas.microsoft.com/office/drawing/2014/main" xmlns="" id="{A73B60F4-9087-4E8D-8132-37E66F534F71}"/>
              </a:ext>
            </a:extLst>
          </p:cNvPr>
          <p:cNvSpPr/>
          <p:nvPr/>
        </p:nvSpPr>
        <p:spPr>
          <a:xfrm>
            <a:off x="6868035" y="4443619"/>
            <a:ext cx="826515" cy="230832"/>
          </a:xfrm>
          <a:prstGeom prst="rect">
            <a:avLst/>
          </a:prstGeom>
        </p:spPr>
        <p:txBody>
          <a:bodyPr wrap="square">
            <a:spAutoFit/>
          </a:bodyPr>
          <a:lstStyle/>
          <a:p>
            <a:pPr marL="0" lvl="1">
              <a:spcAft>
                <a:spcPts val="600"/>
              </a:spcAft>
            </a:pPr>
            <a:r>
              <a:rPr lang="en-NZ" sz="900" dirty="0" smtClean="0">
                <a:solidFill>
                  <a:prstClr val="black">
                    <a:lumMod val="65000"/>
                    <a:lumOff val="35000"/>
                  </a:prstClr>
                </a:solidFill>
              </a:rPr>
              <a:t>Food or drink</a:t>
            </a:r>
            <a:endParaRPr lang="en-NZ" sz="900" dirty="0">
              <a:solidFill>
                <a:prstClr val="black">
                  <a:lumMod val="65000"/>
                  <a:lumOff val="35000"/>
                </a:prstClr>
              </a:solidFill>
            </a:endParaRPr>
          </a:p>
        </p:txBody>
      </p:sp>
      <p:sp>
        <p:nvSpPr>
          <p:cNvPr id="37" name="Rectangle 36">
            <a:extLst>
              <a:ext uri="{FF2B5EF4-FFF2-40B4-BE49-F238E27FC236}">
                <a16:creationId xmlns:a16="http://schemas.microsoft.com/office/drawing/2014/main" xmlns="" id="{A73B60F4-9087-4E8D-8132-37E66F534F71}"/>
              </a:ext>
            </a:extLst>
          </p:cNvPr>
          <p:cNvSpPr/>
          <p:nvPr/>
        </p:nvSpPr>
        <p:spPr>
          <a:xfrm>
            <a:off x="7611829" y="3756185"/>
            <a:ext cx="1328904" cy="230832"/>
          </a:xfrm>
          <a:prstGeom prst="rect">
            <a:avLst/>
          </a:prstGeom>
        </p:spPr>
        <p:txBody>
          <a:bodyPr wrap="square">
            <a:spAutoFit/>
          </a:bodyPr>
          <a:lstStyle/>
          <a:p>
            <a:pPr marL="0" lvl="1" algn="ctr">
              <a:spcAft>
                <a:spcPts val="600"/>
              </a:spcAft>
            </a:pPr>
            <a:r>
              <a:rPr lang="en-NZ" sz="900" dirty="0" smtClean="0">
                <a:solidFill>
                  <a:prstClr val="black">
                    <a:lumMod val="65000"/>
                    <a:lumOff val="35000"/>
                  </a:prstClr>
                </a:solidFill>
              </a:rPr>
              <a:t>Personal products</a:t>
            </a:r>
            <a:endParaRPr lang="en-NZ" sz="900" dirty="0">
              <a:solidFill>
                <a:prstClr val="black">
                  <a:lumMod val="65000"/>
                  <a:lumOff val="35000"/>
                </a:prstClr>
              </a:solidFill>
            </a:endParaRPr>
          </a:p>
        </p:txBody>
      </p:sp>
      <p:sp>
        <p:nvSpPr>
          <p:cNvPr id="38" name="Rectangle 37">
            <a:extLst>
              <a:ext uri="{FF2B5EF4-FFF2-40B4-BE49-F238E27FC236}">
                <a16:creationId xmlns:a16="http://schemas.microsoft.com/office/drawing/2014/main" xmlns="" id="{A73B60F4-9087-4E8D-8132-37E66F534F71}"/>
              </a:ext>
            </a:extLst>
          </p:cNvPr>
          <p:cNvSpPr/>
          <p:nvPr/>
        </p:nvSpPr>
        <p:spPr>
          <a:xfrm>
            <a:off x="6766187" y="3987017"/>
            <a:ext cx="1153432" cy="369332"/>
          </a:xfrm>
          <a:prstGeom prst="rect">
            <a:avLst/>
          </a:prstGeom>
        </p:spPr>
        <p:txBody>
          <a:bodyPr wrap="square">
            <a:spAutoFit/>
          </a:bodyPr>
          <a:lstStyle/>
          <a:p>
            <a:pPr marL="0" lvl="1" algn="ctr">
              <a:spcAft>
                <a:spcPts val="600"/>
              </a:spcAft>
            </a:pPr>
            <a:r>
              <a:rPr lang="en-NZ" sz="900" dirty="0" smtClean="0">
                <a:solidFill>
                  <a:prstClr val="black">
                    <a:lumMod val="65000"/>
                    <a:lumOff val="35000"/>
                  </a:prstClr>
                </a:solidFill>
              </a:rPr>
              <a:t>Electronics or electrical products</a:t>
            </a:r>
            <a:endParaRPr lang="en-NZ" sz="900" dirty="0">
              <a:solidFill>
                <a:prstClr val="black">
                  <a:lumMod val="65000"/>
                  <a:lumOff val="35000"/>
                </a:prstClr>
              </a:solidFill>
            </a:endParaRPr>
          </a:p>
        </p:txBody>
      </p:sp>
      <p:sp>
        <p:nvSpPr>
          <p:cNvPr id="39" name="Rectangle 38">
            <a:extLst>
              <a:ext uri="{FF2B5EF4-FFF2-40B4-BE49-F238E27FC236}">
                <a16:creationId xmlns:a16="http://schemas.microsoft.com/office/drawing/2014/main" xmlns="" id="{A73B60F4-9087-4E8D-8132-37E66F534F71}"/>
              </a:ext>
            </a:extLst>
          </p:cNvPr>
          <p:cNvSpPr/>
          <p:nvPr/>
        </p:nvSpPr>
        <p:spPr>
          <a:xfrm>
            <a:off x="7919618" y="4523728"/>
            <a:ext cx="1026944" cy="369332"/>
          </a:xfrm>
          <a:prstGeom prst="rect">
            <a:avLst/>
          </a:prstGeom>
        </p:spPr>
        <p:txBody>
          <a:bodyPr wrap="square">
            <a:spAutoFit/>
          </a:bodyPr>
          <a:lstStyle/>
          <a:p>
            <a:pPr marL="0" lvl="1" algn="ctr">
              <a:spcAft>
                <a:spcPts val="600"/>
              </a:spcAft>
            </a:pPr>
            <a:r>
              <a:rPr lang="en-NZ" sz="900" b="1" dirty="0" smtClean="0">
                <a:solidFill>
                  <a:srgbClr val="C00000"/>
                </a:solidFill>
              </a:rPr>
              <a:t>Fixed-line telecoms services</a:t>
            </a:r>
            <a:endParaRPr lang="en-NZ" sz="900" b="1" dirty="0">
              <a:solidFill>
                <a:srgbClr val="C00000"/>
              </a:solidFill>
            </a:endParaRPr>
          </a:p>
        </p:txBody>
      </p:sp>
      <p:sp>
        <p:nvSpPr>
          <p:cNvPr id="40" name="Rectangle 39">
            <a:extLst>
              <a:ext uri="{FF2B5EF4-FFF2-40B4-BE49-F238E27FC236}">
                <a16:creationId xmlns:a16="http://schemas.microsoft.com/office/drawing/2014/main" xmlns="" id="{A73B60F4-9087-4E8D-8132-37E66F534F71}"/>
              </a:ext>
            </a:extLst>
          </p:cNvPr>
          <p:cNvSpPr/>
          <p:nvPr/>
        </p:nvSpPr>
        <p:spPr>
          <a:xfrm>
            <a:off x="9431433" y="4443619"/>
            <a:ext cx="830392" cy="369332"/>
          </a:xfrm>
          <a:prstGeom prst="rect">
            <a:avLst/>
          </a:prstGeom>
        </p:spPr>
        <p:txBody>
          <a:bodyPr wrap="square">
            <a:spAutoFit/>
          </a:bodyPr>
          <a:lstStyle/>
          <a:p>
            <a:pPr marL="0" lvl="1" algn="ctr">
              <a:spcAft>
                <a:spcPts val="600"/>
              </a:spcAft>
            </a:pPr>
            <a:r>
              <a:rPr lang="en-NZ" sz="900" b="1" dirty="0" smtClean="0">
                <a:solidFill>
                  <a:srgbClr val="C00000"/>
                </a:solidFill>
              </a:rPr>
              <a:t>Construction &amp; trades</a:t>
            </a:r>
            <a:endParaRPr lang="en-NZ" sz="900" b="1" dirty="0">
              <a:solidFill>
                <a:srgbClr val="C00000"/>
              </a:solidFill>
            </a:endParaRPr>
          </a:p>
        </p:txBody>
      </p:sp>
      <p:sp>
        <p:nvSpPr>
          <p:cNvPr id="41" name="Rectangle 40">
            <a:extLst>
              <a:ext uri="{FF2B5EF4-FFF2-40B4-BE49-F238E27FC236}">
                <a16:creationId xmlns:a16="http://schemas.microsoft.com/office/drawing/2014/main" xmlns="" id="{A73B60F4-9087-4E8D-8132-37E66F534F71}"/>
              </a:ext>
            </a:extLst>
          </p:cNvPr>
          <p:cNvSpPr/>
          <p:nvPr/>
        </p:nvSpPr>
        <p:spPr>
          <a:xfrm>
            <a:off x="8079913" y="5165188"/>
            <a:ext cx="1433464" cy="369332"/>
          </a:xfrm>
          <a:prstGeom prst="rect">
            <a:avLst/>
          </a:prstGeom>
        </p:spPr>
        <p:txBody>
          <a:bodyPr wrap="square">
            <a:spAutoFit/>
          </a:bodyPr>
          <a:lstStyle/>
          <a:p>
            <a:pPr marL="0" lvl="1">
              <a:spcAft>
                <a:spcPts val="600"/>
              </a:spcAft>
            </a:pPr>
            <a:r>
              <a:rPr lang="en-NZ" sz="900" dirty="0" smtClean="0">
                <a:solidFill>
                  <a:prstClr val="black">
                    <a:lumMod val="65000"/>
                    <a:lumOff val="35000"/>
                  </a:prstClr>
                </a:solidFill>
              </a:rPr>
              <a:t>Recreation or leisure activities</a:t>
            </a:r>
            <a:endParaRPr lang="en-NZ" sz="900" dirty="0">
              <a:solidFill>
                <a:prstClr val="black">
                  <a:lumMod val="65000"/>
                  <a:lumOff val="35000"/>
                </a:prstClr>
              </a:solidFill>
            </a:endParaRPr>
          </a:p>
        </p:txBody>
      </p:sp>
      <p:sp>
        <p:nvSpPr>
          <p:cNvPr id="42" name="Rectangle 41">
            <a:extLst>
              <a:ext uri="{FF2B5EF4-FFF2-40B4-BE49-F238E27FC236}">
                <a16:creationId xmlns:a16="http://schemas.microsoft.com/office/drawing/2014/main" xmlns="" id="{A73B60F4-9087-4E8D-8132-37E66F534F71}"/>
              </a:ext>
            </a:extLst>
          </p:cNvPr>
          <p:cNvSpPr/>
          <p:nvPr/>
        </p:nvSpPr>
        <p:spPr>
          <a:xfrm>
            <a:off x="8327560" y="5471067"/>
            <a:ext cx="2395670" cy="230832"/>
          </a:xfrm>
          <a:prstGeom prst="rect">
            <a:avLst/>
          </a:prstGeom>
        </p:spPr>
        <p:txBody>
          <a:bodyPr wrap="square">
            <a:spAutoFit/>
          </a:bodyPr>
          <a:lstStyle/>
          <a:p>
            <a:pPr marL="0" lvl="1">
              <a:spcAft>
                <a:spcPts val="600"/>
              </a:spcAft>
            </a:pPr>
            <a:r>
              <a:rPr lang="en-NZ" sz="900" dirty="0" smtClean="0">
                <a:solidFill>
                  <a:prstClr val="black">
                    <a:lumMod val="65000"/>
                    <a:lumOff val="35000"/>
                  </a:prstClr>
                </a:solidFill>
              </a:rPr>
              <a:t>Professional or technical services</a:t>
            </a:r>
            <a:endParaRPr lang="en-NZ" sz="900" dirty="0">
              <a:solidFill>
                <a:prstClr val="black">
                  <a:lumMod val="65000"/>
                  <a:lumOff val="35000"/>
                </a:prstClr>
              </a:solidFill>
            </a:endParaRPr>
          </a:p>
        </p:txBody>
      </p:sp>
      <p:sp>
        <p:nvSpPr>
          <p:cNvPr id="43" name="Rectangle 42">
            <a:extLst>
              <a:ext uri="{FF2B5EF4-FFF2-40B4-BE49-F238E27FC236}">
                <a16:creationId xmlns:a16="http://schemas.microsoft.com/office/drawing/2014/main" xmlns="" id="{A73B60F4-9087-4E8D-8132-37E66F534F71}"/>
              </a:ext>
            </a:extLst>
          </p:cNvPr>
          <p:cNvSpPr/>
          <p:nvPr/>
        </p:nvSpPr>
        <p:spPr>
          <a:xfrm>
            <a:off x="9561002" y="4884827"/>
            <a:ext cx="827423" cy="369332"/>
          </a:xfrm>
          <a:prstGeom prst="rect">
            <a:avLst/>
          </a:prstGeom>
        </p:spPr>
        <p:txBody>
          <a:bodyPr wrap="square">
            <a:spAutoFit/>
          </a:bodyPr>
          <a:lstStyle/>
          <a:p>
            <a:pPr marL="0" lvl="1" algn="ctr">
              <a:spcAft>
                <a:spcPts val="600"/>
              </a:spcAft>
            </a:pPr>
            <a:r>
              <a:rPr lang="en-NZ" sz="900" b="1" dirty="0" smtClean="0">
                <a:solidFill>
                  <a:srgbClr val="C00000"/>
                </a:solidFill>
              </a:rPr>
              <a:t>Banking &amp; financial</a:t>
            </a:r>
            <a:endParaRPr lang="en-NZ" sz="900" b="1" dirty="0">
              <a:solidFill>
                <a:srgbClr val="C00000"/>
              </a:solidFill>
            </a:endParaRPr>
          </a:p>
        </p:txBody>
      </p:sp>
      <p:sp>
        <p:nvSpPr>
          <p:cNvPr id="45" name="Rectangle 44">
            <a:extLst>
              <a:ext uri="{FF2B5EF4-FFF2-40B4-BE49-F238E27FC236}">
                <a16:creationId xmlns:a16="http://schemas.microsoft.com/office/drawing/2014/main" xmlns="" id="{A73B60F4-9087-4E8D-8132-37E66F534F71}"/>
              </a:ext>
            </a:extLst>
          </p:cNvPr>
          <p:cNvSpPr/>
          <p:nvPr/>
        </p:nvSpPr>
        <p:spPr>
          <a:xfrm>
            <a:off x="10418062" y="4037869"/>
            <a:ext cx="986865" cy="369332"/>
          </a:xfrm>
          <a:prstGeom prst="rect">
            <a:avLst/>
          </a:prstGeom>
        </p:spPr>
        <p:txBody>
          <a:bodyPr wrap="square">
            <a:spAutoFit/>
          </a:bodyPr>
          <a:lstStyle/>
          <a:p>
            <a:pPr marL="0" lvl="1" algn="ctr">
              <a:spcAft>
                <a:spcPts val="600"/>
              </a:spcAft>
            </a:pPr>
            <a:r>
              <a:rPr lang="en-NZ" sz="900" dirty="0" smtClean="0">
                <a:solidFill>
                  <a:prstClr val="black">
                    <a:lumMod val="65000"/>
                    <a:lumOff val="35000"/>
                  </a:prstClr>
                </a:solidFill>
              </a:rPr>
              <a:t>Motor vehicles sales</a:t>
            </a:r>
            <a:endParaRPr lang="en-NZ" sz="900" dirty="0">
              <a:solidFill>
                <a:prstClr val="black">
                  <a:lumMod val="65000"/>
                  <a:lumOff val="35000"/>
                </a:prstClr>
              </a:solidFill>
            </a:endParaRPr>
          </a:p>
        </p:txBody>
      </p:sp>
      <p:sp>
        <p:nvSpPr>
          <p:cNvPr id="44" name="Rectangle 43">
            <a:extLst>
              <a:ext uri="{FF2B5EF4-FFF2-40B4-BE49-F238E27FC236}">
                <a16:creationId xmlns:a16="http://schemas.microsoft.com/office/drawing/2014/main" xmlns="" id="{A73B60F4-9087-4E8D-8132-37E66F534F71}"/>
              </a:ext>
            </a:extLst>
          </p:cNvPr>
          <p:cNvSpPr/>
          <p:nvPr/>
        </p:nvSpPr>
        <p:spPr>
          <a:xfrm>
            <a:off x="336186" y="768787"/>
            <a:ext cx="9281356" cy="72327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The second objective of the research was to understand the problems people encounter, the frequency of them, </a:t>
            </a:r>
            <a:r>
              <a:rPr lang="en-NZ" sz="1200" b="1" dirty="0">
                <a:solidFill>
                  <a:prstClr val="black">
                    <a:lumMod val="65000"/>
                    <a:lumOff val="35000"/>
                  </a:prstClr>
                </a:solidFill>
              </a:rPr>
              <a:t>the barriers </a:t>
            </a:r>
            <a:r>
              <a:rPr lang="en-NZ" sz="1200" b="1" dirty="0" smtClean="0">
                <a:solidFill>
                  <a:prstClr val="black">
                    <a:lumMod val="65000"/>
                    <a:lumOff val="35000"/>
                  </a:prstClr>
                </a:solidFill>
              </a:rPr>
              <a:t>and motivators for action.  The key findings related to the second objective are highlighted on this and the following pages.</a:t>
            </a:r>
            <a:endParaRPr lang="en-NZ" sz="1200" b="1" dirty="0">
              <a:solidFill>
                <a:prstClr val="black">
                  <a:lumMod val="65000"/>
                  <a:lumOff val="35000"/>
                </a:prstClr>
              </a:solidFill>
            </a:endParaRPr>
          </a:p>
          <a:p>
            <a:pPr marL="0" lvl="1">
              <a:spcAft>
                <a:spcPts val="600"/>
              </a:spcAft>
            </a:pPr>
            <a:r>
              <a:rPr lang="en-NZ" sz="1200" b="1" dirty="0" smtClean="0">
                <a:solidFill>
                  <a:prstClr val="black">
                    <a:lumMod val="65000"/>
                    <a:lumOff val="35000"/>
                  </a:prstClr>
                </a:solidFill>
              </a:rPr>
              <a:t> </a:t>
            </a:r>
            <a:endParaRPr lang="en-NZ" sz="1200" b="1" dirty="0">
              <a:solidFill>
                <a:prstClr val="black">
                  <a:lumMod val="65000"/>
                  <a:lumOff val="35000"/>
                </a:prstClr>
              </a:solidFill>
            </a:endParaRPr>
          </a:p>
        </p:txBody>
      </p:sp>
      <p:cxnSp>
        <p:nvCxnSpPr>
          <p:cNvPr id="18" name="Straight Arrow Connector 17"/>
          <p:cNvCxnSpPr>
            <a:stCxn id="5" idx="2"/>
          </p:cNvCxnSpPr>
          <p:nvPr/>
        </p:nvCxnSpPr>
        <p:spPr>
          <a:xfrm>
            <a:off x="1660050" y="2379920"/>
            <a:ext cx="0" cy="467761"/>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A73B60F4-9087-4E8D-8132-37E66F534F71}"/>
              </a:ext>
            </a:extLst>
          </p:cNvPr>
          <p:cNvSpPr/>
          <p:nvPr/>
        </p:nvSpPr>
        <p:spPr>
          <a:xfrm>
            <a:off x="6538036" y="3021739"/>
            <a:ext cx="4866891" cy="276999"/>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Sectors where the problems are high impact on at least one dimension</a:t>
            </a:r>
            <a:endParaRPr lang="en-NZ" sz="1200" b="1" dirty="0">
              <a:solidFill>
                <a:prstClr val="black">
                  <a:lumMod val="65000"/>
                  <a:lumOff val="35000"/>
                </a:prstClr>
              </a:solidFill>
            </a:endParaRPr>
          </a:p>
        </p:txBody>
      </p:sp>
      <p:cxnSp>
        <p:nvCxnSpPr>
          <p:cNvPr id="47" name="Straight Arrow Connector 46"/>
          <p:cNvCxnSpPr/>
          <p:nvPr/>
        </p:nvCxnSpPr>
        <p:spPr>
          <a:xfrm>
            <a:off x="1638071" y="3529256"/>
            <a:ext cx="0" cy="467761"/>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645435" y="4941456"/>
            <a:ext cx="887051" cy="0"/>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205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3803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1098" y="531498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Motor vehicle sales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3803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390720029"/>
              </p:ext>
            </p:extLst>
          </p:nvPr>
        </p:nvGraphicFramePr>
        <p:xfrm>
          <a:off x="916603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1654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543739874"/>
              </p:ext>
            </p:extLst>
          </p:nvPr>
        </p:nvGraphicFramePr>
        <p:xfrm>
          <a:off x="623803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didn’t want any confrontation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2219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695864" y="5161092"/>
            <a:ext cx="820738"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$275.49</a:t>
            </a:r>
            <a:endParaRPr lang="en-NZ" sz="1400" b="1" dirty="0">
              <a:solidFill>
                <a:srgbClr val="C37F1B"/>
              </a:solidFill>
            </a:endParaRPr>
          </a:p>
        </p:txBody>
      </p:sp>
      <p:sp>
        <p:nvSpPr>
          <p:cNvPr id="36" name="Rectangle 35"/>
          <p:cNvSpPr/>
          <p:nvPr/>
        </p:nvSpPr>
        <p:spPr>
          <a:xfrm>
            <a:off x="620634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1247" y="1455710"/>
            <a:ext cx="4661212" cy="584775"/>
          </a:xfrm>
          <a:prstGeom prst="rect">
            <a:avLst/>
          </a:prstGeom>
        </p:spPr>
        <p:txBody>
          <a:bodyPr wrap="none">
            <a:spAutoFit/>
          </a:bodyPr>
          <a:lstStyle/>
          <a:p>
            <a:r>
              <a:rPr lang="en-NZ" b="1" dirty="0" smtClean="0">
                <a:solidFill>
                  <a:schemeClr val="tx1">
                    <a:lumMod val="75000"/>
                    <a:lumOff val="25000"/>
                  </a:schemeClr>
                </a:solidFill>
              </a:rPr>
              <a:t>18%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motor vehicle purchases through a car dealer (does not include motor vehicles purchased through a private seller).</a:t>
            </a:r>
            <a:endParaRPr lang="en-NZ" dirty="0"/>
          </a:p>
        </p:txBody>
      </p:sp>
      <p:sp>
        <p:nvSpPr>
          <p:cNvPr id="26" name="Text Placeholder 2"/>
          <p:cNvSpPr txBox="1">
            <a:spLocks/>
          </p:cNvSpPr>
          <p:nvPr/>
        </p:nvSpPr>
        <p:spPr>
          <a:xfrm>
            <a:off x="630093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19052" y="5622121"/>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1391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4133591550"/>
              </p:ext>
            </p:extLst>
          </p:nvPr>
        </p:nvGraphicFramePr>
        <p:xfrm>
          <a:off x="227083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1391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3415882424"/>
              </p:ext>
            </p:extLst>
          </p:nvPr>
        </p:nvGraphicFramePr>
        <p:xfrm>
          <a:off x="308001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27947" y="1455710"/>
            <a:ext cx="3949351" cy="584775"/>
          </a:xfrm>
          <a:prstGeom prst="rect">
            <a:avLst/>
          </a:prstGeom>
        </p:spPr>
        <p:txBody>
          <a:bodyPr wrap="none">
            <a:spAutoFit/>
          </a:bodyPr>
          <a:lstStyle/>
          <a:p>
            <a:r>
              <a:rPr lang="en-NZ" b="1" dirty="0" smtClean="0">
                <a:solidFill>
                  <a:schemeClr val="tx1">
                    <a:lumMod val="75000"/>
                    <a:lumOff val="25000"/>
                  </a:schemeClr>
                </a:solidFill>
              </a:rPr>
              <a:t>82%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4" name="Rectangle 33"/>
          <p:cNvSpPr/>
          <p:nvPr/>
        </p:nvSpPr>
        <p:spPr>
          <a:xfrm>
            <a:off x="28730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235029576"/>
              </p:ext>
            </p:extLst>
          </p:nvPr>
        </p:nvGraphicFramePr>
        <p:xfrm>
          <a:off x="15201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4537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8730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2773202655"/>
              </p:ext>
            </p:extLst>
          </p:nvPr>
        </p:nvGraphicFramePr>
        <p:xfrm>
          <a:off x="51361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1609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18335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183358"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4" name="Rectangle 43"/>
          <p:cNvSpPr/>
          <p:nvPr/>
        </p:nvSpPr>
        <p:spPr>
          <a:xfrm>
            <a:off x="1280226"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5" name="TextBox 44"/>
          <p:cNvSpPr txBox="1"/>
          <p:nvPr/>
        </p:nvSpPr>
        <p:spPr>
          <a:xfrm>
            <a:off x="27594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13</a:t>
            </a:r>
            <a:endParaRPr lang="en-NZ" sz="1200" dirty="0">
              <a:solidFill>
                <a:schemeClr val="tx1">
                  <a:lumMod val="75000"/>
                  <a:lumOff val="25000"/>
                </a:schemeClr>
              </a:solidFill>
            </a:endParaRPr>
          </a:p>
        </p:txBody>
      </p:sp>
      <p:sp>
        <p:nvSpPr>
          <p:cNvPr id="46" name="TextBox 45"/>
          <p:cNvSpPr txBox="1"/>
          <p:nvPr/>
        </p:nvSpPr>
        <p:spPr>
          <a:xfrm>
            <a:off x="275945"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2</a:t>
            </a:r>
            <a:endParaRPr lang="en-NZ" sz="1200" dirty="0">
              <a:solidFill>
                <a:schemeClr val="tx1">
                  <a:lumMod val="75000"/>
                  <a:lumOff val="25000"/>
                </a:schemeClr>
              </a:solidFill>
            </a:endParaRPr>
          </a:p>
        </p:txBody>
      </p:sp>
      <p:sp>
        <p:nvSpPr>
          <p:cNvPr id="47" name="TextBox 46"/>
          <p:cNvSpPr txBox="1"/>
          <p:nvPr/>
        </p:nvSpPr>
        <p:spPr>
          <a:xfrm>
            <a:off x="1898563"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4</a:t>
            </a:r>
            <a:endParaRPr lang="en-NZ" sz="1200" dirty="0">
              <a:solidFill>
                <a:schemeClr val="tx1">
                  <a:lumMod val="75000"/>
                  <a:lumOff val="25000"/>
                </a:schemeClr>
              </a:solidFill>
            </a:endParaRPr>
          </a:p>
        </p:txBody>
      </p:sp>
      <p:sp>
        <p:nvSpPr>
          <p:cNvPr id="48" name="TextBox 47"/>
          <p:cNvSpPr txBox="1"/>
          <p:nvPr/>
        </p:nvSpPr>
        <p:spPr>
          <a:xfrm>
            <a:off x="190006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82</a:t>
            </a:r>
            <a:endParaRPr lang="en-NZ" sz="1200" dirty="0">
              <a:solidFill>
                <a:schemeClr val="tx1">
                  <a:lumMod val="75000"/>
                  <a:lumOff val="25000"/>
                </a:schemeClr>
              </a:solidFill>
            </a:endParaRPr>
          </a:p>
        </p:txBody>
      </p:sp>
      <p:cxnSp>
        <p:nvCxnSpPr>
          <p:cNvPr id="49" name="Straight Connector 48"/>
          <p:cNvCxnSpPr/>
          <p:nvPr/>
        </p:nvCxnSpPr>
        <p:spPr>
          <a:xfrm>
            <a:off x="128022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67647" y="5080573"/>
            <a:ext cx="634118" cy="365846"/>
            <a:chOff x="6563647" y="5080573"/>
            <a:chExt cx="634118" cy="365846"/>
          </a:xfrm>
        </p:grpSpPr>
        <p:cxnSp>
          <p:nvCxnSpPr>
            <p:cNvPr id="51" name="Straight Connector 50"/>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398540"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20815"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01422"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1422"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58131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9" name="Rectangle 58"/>
          <p:cNvSpPr/>
          <p:nvPr/>
        </p:nvSpPr>
        <p:spPr>
          <a:xfrm>
            <a:off x="2336800" y="4479793"/>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Motor vehicle</a:t>
            </a:r>
            <a:endParaRPr lang="en-NZ" sz="1100" dirty="0">
              <a:solidFill>
                <a:schemeClr val="tx1">
                  <a:lumMod val="75000"/>
                  <a:lumOff val="25000"/>
                </a:schemeClr>
              </a:solidFill>
            </a:endParaRPr>
          </a:p>
        </p:txBody>
      </p:sp>
      <p:sp>
        <p:nvSpPr>
          <p:cNvPr id="60" name="Rectangle 59"/>
          <p:cNvSpPr/>
          <p:nvPr/>
        </p:nvSpPr>
        <p:spPr>
          <a:xfrm>
            <a:off x="255295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1" name="Rectangle 60"/>
          <p:cNvSpPr/>
          <p:nvPr/>
        </p:nvSpPr>
        <p:spPr>
          <a:xfrm>
            <a:off x="11277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11994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241956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4" name="Rectangle 63"/>
          <p:cNvSpPr/>
          <p:nvPr/>
        </p:nvSpPr>
        <p:spPr>
          <a:xfrm>
            <a:off x="327162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5" name="Chart 64"/>
          <p:cNvGraphicFramePr/>
          <p:nvPr>
            <p:extLst>
              <p:ext uri="{D42A27DB-BD31-4B8C-83A1-F6EECF244321}">
                <p14:modId xmlns:p14="http://schemas.microsoft.com/office/powerpoint/2010/main" val="1064518214"/>
              </p:ext>
            </p:extLst>
          </p:nvPr>
        </p:nvGraphicFramePr>
        <p:xfrm>
          <a:off x="227226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7" name="Rectangle 66"/>
          <p:cNvSpPr/>
          <p:nvPr/>
        </p:nvSpPr>
        <p:spPr>
          <a:xfrm>
            <a:off x="6424812" y="43795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6"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motor vehicle sales (n=118)</a:t>
            </a:r>
            <a:endParaRPr lang="en-NZ" sz="900" dirty="0">
              <a:solidFill>
                <a:schemeClr val="bg1"/>
              </a:solidFill>
              <a:latin typeface="Aril narrow"/>
            </a:endParaRPr>
          </a:p>
        </p:txBody>
      </p:sp>
    </p:spTree>
    <p:extLst>
      <p:ext uri="{BB962C8B-B14F-4D97-AF65-F5344CB8AC3E}">
        <p14:creationId xmlns:p14="http://schemas.microsoft.com/office/powerpoint/2010/main" val="3671830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Clothing, footwear, cosmetics, or other personal </a:t>
            </a:r>
            <a:r>
              <a:rPr lang="en-NZ" dirty="0" smtClean="0"/>
              <a:t>products</a:t>
            </a:r>
            <a:endParaRPr lang="en-NZ" dirty="0"/>
          </a:p>
        </p:txBody>
      </p:sp>
    </p:spTree>
    <p:extLst>
      <p:ext uri="{BB962C8B-B14F-4D97-AF65-F5344CB8AC3E}">
        <p14:creationId xmlns:p14="http://schemas.microsoft.com/office/powerpoint/2010/main" val="3203699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Clothing, footwear, cosmetics, and other personal products</a:t>
            </a:r>
            <a:endParaRPr lang="en-NZ" dirty="0"/>
          </a:p>
        </p:txBody>
      </p:sp>
      <p:graphicFrame>
        <p:nvGraphicFramePr>
          <p:cNvPr id="14" name="Chart 13"/>
          <p:cNvGraphicFramePr/>
          <p:nvPr>
            <p:extLst>
              <p:ext uri="{D42A27DB-BD31-4B8C-83A1-F6EECF244321}">
                <p14:modId xmlns:p14="http://schemas.microsoft.com/office/powerpoint/2010/main" val="1550651789"/>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24%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2447207917"/>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Poor</a:t>
                      </a:r>
                      <a:r>
                        <a:rPr lang="en-NZ" sz="1100" baseline="0" dirty="0" smtClean="0">
                          <a:solidFill>
                            <a:schemeClr val="tx1">
                              <a:lumMod val="75000"/>
                              <a:lumOff val="25000"/>
                            </a:schemeClr>
                          </a:solidFill>
                        </a:rPr>
                        <a:t> quality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Damaged/broken</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1705838968"/>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127753" y="4452088"/>
            <a:ext cx="1215397" cy="261610"/>
          </a:xfrm>
          <a:prstGeom prst="rect">
            <a:avLst/>
          </a:prstGeom>
        </p:spPr>
        <p:txBody>
          <a:bodyPr wrap="none">
            <a:spAutoFit/>
          </a:bodyPr>
          <a:lstStyle/>
          <a:p>
            <a:pPr algn="r"/>
            <a:r>
              <a:rPr lang="en-NZ" sz="1100" dirty="0" smtClean="0">
                <a:solidFill>
                  <a:schemeClr val="tx1">
                    <a:lumMod val="75000"/>
                    <a:lumOff val="25000"/>
                  </a:schemeClr>
                </a:solidFill>
              </a:rPr>
              <a:t>Personal products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3" name="Chart 52"/>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5" name="Rectangle 54">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Content Placeholder 1"/>
          <p:cNvSpPr txBox="1">
            <a:spLocks/>
          </p:cNvSpPr>
          <p:nvPr/>
        </p:nvSpPr>
        <p:spPr>
          <a:xfrm>
            <a:off x="6336758" y="20189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deodorant would not spray.”</a:t>
            </a:r>
            <a:endParaRPr lang="en-NZ" i="1" dirty="0">
              <a:solidFill>
                <a:schemeClr val="bg1"/>
              </a:solidFill>
            </a:endParaRPr>
          </a:p>
          <a:p>
            <a:pPr>
              <a:spcBef>
                <a:spcPts val="0"/>
              </a:spcBef>
            </a:pPr>
            <a:r>
              <a:rPr lang="en-NZ" dirty="0" smtClean="0">
                <a:solidFill>
                  <a:schemeClr val="bg1"/>
                </a:solidFill>
              </a:rPr>
              <a:t>Male, 57-66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Rectangle 57"/>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9" name="Content Placeholder 1"/>
          <p:cNvSpPr txBox="1">
            <a:spLocks/>
          </p:cNvSpPr>
          <p:nvPr/>
        </p:nvSpPr>
        <p:spPr>
          <a:xfrm>
            <a:off x="6336757" y="28541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 wedding dress I purchased from a bridal store. The lady took my measurements and when the dress came in it was a shambles. The top half was huge on me and the bottom was too small. Was heart-breaking.”</a:t>
            </a:r>
            <a:endParaRPr lang="en-NZ" i="1" dirty="0">
              <a:solidFill>
                <a:schemeClr val="bg1"/>
              </a:solidFill>
            </a:endParaRPr>
          </a:p>
          <a:p>
            <a:pPr>
              <a:spcBef>
                <a:spcPts val="0"/>
              </a:spcBef>
            </a:pPr>
            <a:r>
              <a:rPr lang="en-NZ" dirty="0" smtClean="0">
                <a:solidFill>
                  <a:schemeClr val="bg1"/>
                </a:solidFill>
              </a:rPr>
              <a:t>Female, 27-36 years, Hawke’s Bay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0" name="Content Placeholder 1"/>
          <p:cNvSpPr txBox="1">
            <a:spLocks/>
          </p:cNvSpPr>
          <p:nvPr/>
        </p:nvSpPr>
        <p:spPr>
          <a:xfrm>
            <a:off x="6336757" y="40927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“Bought a pair of boots for $300. They started falling apart after having them for 2 months”.</a:t>
            </a:r>
            <a:endParaRPr lang="en-NZ" i="1" dirty="0">
              <a:solidFill>
                <a:schemeClr val="bg1"/>
              </a:solidFill>
            </a:endParaRPr>
          </a:p>
          <a:p>
            <a:pPr>
              <a:spcBef>
                <a:spcPts val="0"/>
              </a:spcBef>
            </a:pPr>
            <a:r>
              <a:rPr lang="en-NZ" dirty="0" smtClean="0">
                <a:solidFill>
                  <a:schemeClr val="bg1"/>
                </a:solidFill>
              </a:rPr>
              <a:t>Female, 37-46 years, West Coast</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1"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bought a watch online that had an adjustable strap advertised, but did not have one when delivered.”</a:t>
            </a:r>
            <a:endParaRPr lang="en-NZ" i="1" dirty="0">
              <a:solidFill>
                <a:schemeClr val="bg1"/>
              </a:solidFill>
            </a:endParaRPr>
          </a:p>
          <a:p>
            <a:pPr>
              <a:spcBef>
                <a:spcPts val="0"/>
              </a:spcBef>
            </a:pPr>
            <a:r>
              <a:rPr lang="en-NZ" dirty="0" smtClean="0">
                <a:solidFill>
                  <a:schemeClr val="bg1"/>
                </a:solidFill>
              </a:rPr>
              <a:t>Male, 18-26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clothing, footwear, cosmetics, and other personal products (n=177)</a:t>
            </a:r>
            <a:endParaRPr lang="en-NZ" sz="900" dirty="0">
              <a:solidFill>
                <a:schemeClr val="bg1"/>
              </a:solidFill>
              <a:latin typeface="Aril narrow"/>
            </a:endParaRPr>
          </a:p>
        </p:txBody>
      </p:sp>
    </p:spTree>
    <p:extLst>
      <p:ext uri="{BB962C8B-B14F-4D97-AF65-F5344CB8AC3E}">
        <p14:creationId xmlns:p14="http://schemas.microsoft.com/office/powerpoint/2010/main" val="2856570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57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30148" y="53626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Clothing, Footwear, and other personal products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57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606619647"/>
              </p:ext>
            </p:extLst>
          </p:nvPr>
        </p:nvGraphicFramePr>
        <p:xfrm>
          <a:off x="9185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3559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620674131"/>
              </p:ext>
            </p:extLst>
          </p:nvPr>
        </p:nvGraphicFramePr>
        <p:xfrm>
          <a:off x="625708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was too much hassle to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4124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97044" y="5208717"/>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$9.30</a:t>
            </a:r>
            <a:endParaRPr lang="en-NZ" sz="1400" b="1" dirty="0">
              <a:solidFill>
                <a:srgbClr val="C37F1B"/>
              </a:solidFill>
            </a:endParaRPr>
          </a:p>
        </p:txBody>
      </p:sp>
      <p:sp>
        <p:nvSpPr>
          <p:cNvPr id="36" name="Rectangle 35"/>
          <p:cNvSpPr/>
          <p:nvPr/>
        </p:nvSpPr>
        <p:spPr>
          <a:xfrm>
            <a:off x="6225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30297" y="1455710"/>
            <a:ext cx="4661212" cy="584775"/>
          </a:xfrm>
          <a:prstGeom prst="rect">
            <a:avLst/>
          </a:prstGeom>
        </p:spPr>
        <p:txBody>
          <a:bodyPr wrap="none">
            <a:spAutoFit/>
          </a:bodyPr>
          <a:lstStyle/>
          <a:p>
            <a:r>
              <a:rPr lang="en-NZ" b="1" dirty="0" smtClean="0">
                <a:solidFill>
                  <a:schemeClr val="tx1">
                    <a:lumMod val="75000"/>
                    <a:lumOff val="25000"/>
                  </a:schemeClr>
                </a:solidFill>
              </a:rPr>
              <a:t>21%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txBox="1">
            <a:spLocks/>
          </p:cNvSpPr>
          <p:nvPr/>
        </p:nvSpPr>
        <p:spPr>
          <a:xfrm>
            <a:off x="6319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6" name="Rectangle 25"/>
          <p:cNvSpPr/>
          <p:nvPr/>
        </p:nvSpPr>
        <p:spPr>
          <a:xfrm>
            <a:off x="7538102" y="5669746"/>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759079982"/>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532014758"/>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79%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2" name="Rectangle 31"/>
          <p:cNvSpPr/>
          <p:nvPr/>
        </p:nvSpPr>
        <p:spPr>
          <a:xfrm>
            <a:off x="30635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403231104"/>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a:t>
                      </a:r>
                      <a:r>
                        <a:rPr lang="en-NZ" sz="1100" baseline="0" dirty="0" smtClean="0">
                          <a:solidFill>
                            <a:schemeClr val="tx1">
                              <a:lumMod val="75000"/>
                              <a:lumOff val="25000"/>
                            </a:schemeClr>
                          </a:solidFill>
                        </a:rPr>
                        <a:t> manufacturer</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 name="Rectangle 34"/>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30635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8" name="Chart 37"/>
          <p:cNvGraphicFramePr/>
          <p:nvPr>
            <p:extLst>
              <p:ext uri="{D42A27DB-BD31-4B8C-83A1-F6EECF244321}">
                <p14:modId xmlns:p14="http://schemas.microsoft.com/office/powerpoint/2010/main" val="2450594376"/>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1" name="Rectangle 40"/>
          <p:cNvSpPr/>
          <p:nvPr/>
        </p:nvSpPr>
        <p:spPr>
          <a:xfrm>
            <a:off x="202408" y="545898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2" name="Rectangle 41"/>
          <p:cNvSpPr/>
          <p:nvPr/>
        </p:nvSpPr>
        <p:spPr>
          <a:xfrm>
            <a:off x="282309"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3" name="Rectangle 42"/>
          <p:cNvSpPr/>
          <p:nvPr/>
        </p:nvSpPr>
        <p:spPr>
          <a:xfrm>
            <a:off x="1325909"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4" name="TextBox 43"/>
          <p:cNvSpPr txBox="1"/>
          <p:nvPr/>
        </p:nvSpPr>
        <p:spPr>
          <a:xfrm>
            <a:off x="303872" y="5324303"/>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8</a:t>
            </a:r>
            <a:endParaRPr lang="en-NZ" sz="1200" dirty="0">
              <a:solidFill>
                <a:schemeClr val="tx1">
                  <a:lumMod val="75000"/>
                  <a:lumOff val="25000"/>
                </a:schemeClr>
              </a:solidFill>
            </a:endParaRPr>
          </a:p>
        </p:txBody>
      </p:sp>
      <p:sp>
        <p:nvSpPr>
          <p:cNvPr id="45" name="TextBox 44"/>
          <p:cNvSpPr txBox="1"/>
          <p:nvPr/>
        </p:nvSpPr>
        <p:spPr>
          <a:xfrm>
            <a:off x="374896"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a:t>
            </a:r>
            <a:endParaRPr lang="en-NZ" sz="1200" dirty="0">
              <a:solidFill>
                <a:schemeClr val="tx1">
                  <a:lumMod val="75000"/>
                  <a:lumOff val="25000"/>
                </a:schemeClr>
              </a:solidFill>
            </a:endParaRPr>
          </a:p>
        </p:txBody>
      </p:sp>
      <p:sp>
        <p:nvSpPr>
          <p:cNvPr id="46" name="TextBox 45"/>
          <p:cNvSpPr txBox="1"/>
          <p:nvPr/>
        </p:nvSpPr>
        <p:spPr>
          <a:xfrm>
            <a:off x="1944246" y="4381798"/>
            <a:ext cx="234950" cy="184666"/>
          </a:xfrm>
          <a:prstGeom prst="rect">
            <a:avLst/>
          </a:prstGeom>
        </p:spPr>
        <p:txBody>
          <a:bodyPr vert="horz" wrap="square" lIns="0" tIns="0" rIns="0" bIns="0" rtlCol="0">
            <a:spAutoFit/>
          </a:bodyPr>
          <a:lstStyle/>
          <a:p>
            <a:pPr algn="r"/>
            <a:r>
              <a:rPr lang="en-NZ" sz="1200" dirty="0">
                <a:solidFill>
                  <a:schemeClr val="tx1">
                    <a:lumMod val="75000"/>
                    <a:lumOff val="25000"/>
                  </a:schemeClr>
                </a:solidFill>
              </a:rPr>
              <a:t>1</a:t>
            </a:r>
          </a:p>
        </p:txBody>
      </p:sp>
      <p:sp>
        <p:nvSpPr>
          <p:cNvPr id="47" name="TextBox 46"/>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90</a:t>
            </a:r>
            <a:endParaRPr lang="en-NZ" sz="1200" dirty="0">
              <a:solidFill>
                <a:schemeClr val="tx1">
                  <a:lumMod val="75000"/>
                  <a:lumOff val="25000"/>
                </a:schemeClr>
              </a:solidFill>
            </a:endParaRPr>
          </a:p>
        </p:txBody>
      </p:sp>
      <p:cxnSp>
        <p:nvCxnSpPr>
          <p:cNvPr id="48" name="Straight Connector 47"/>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557721" y="5062817"/>
            <a:ext cx="634118" cy="365846"/>
            <a:chOff x="6563647" y="5080573"/>
            <a:chExt cx="634118" cy="365846"/>
          </a:xfrm>
        </p:grpSpPr>
        <p:cxnSp>
          <p:nvCxnSpPr>
            <p:cNvPr id="50" name="Straight Connector 49"/>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97491"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19766"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47105"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47105"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60036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8" name="Rectangle 57"/>
          <p:cNvSpPr/>
          <p:nvPr/>
        </p:nvSpPr>
        <p:spPr>
          <a:xfrm>
            <a:off x="2355850" y="4479793"/>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Personal products</a:t>
            </a:r>
            <a:endParaRPr lang="en-NZ" sz="1100" dirty="0">
              <a:solidFill>
                <a:schemeClr val="tx1">
                  <a:lumMod val="75000"/>
                  <a:lumOff val="25000"/>
                </a:schemeClr>
              </a:solidFill>
            </a:endParaRPr>
          </a:p>
        </p:txBody>
      </p:sp>
      <p:sp>
        <p:nvSpPr>
          <p:cNvPr id="59" name="Rectangle 58"/>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0" name="Rectangle 59"/>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1" name="Rectangle 60"/>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329067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4" name="Chart 63"/>
          <p:cNvGraphicFramePr/>
          <p:nvPr>
            <p:extLst>
              <p:ext uri="{D42A27DB-BD31-4B8C-83A1-F6EECF244321}">
                <p14:modId xmlns:p14="http://schemas.microsoft.com/office/powerpoint/2010/main" val="1739246686"/>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5" name="Rectangle 64"/>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6"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clothing, footwear, cosmetics, and other personal products (n=177)</a:t>
            </a:r>
            <a:endParaRPr lang="en-NZ" sz="900" dirty="0">
              <a:solidFill>
                <a:schemeClr val="bg1"/>
              </a:solidFill>
              <a:latin typeface="Aril narrow"/>
            </a:endParaRPr>
          </a:p>
        </p:txBody>
      </p:sp>
    </p:spTree>
    <p:extLst>
      <p:ext uri="{BB962C8B-B14F-4D97-AF65-F5344CB8AC3E}">
        <p14:creationId xmlns:p14="http://schemas.microsoft.com/office/powerpoint/2010/main" val="3451043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2055701"/>
            <a:ext cx="3616842" cy="697331"/>
          </a:xfrm>
        </p:spPr>
        <p:txBody>
          <a:bodyPr>
            <a:normAutofit/>
          </a:bodyPr>
          <a:lstStyle/>
          <a:p>
            <a:r>
              <a:rPr lang="en-NZ" dirty="0"/>
              <a:t>Health products </a:t>
            </a:r>
          </a:p>
        </p:txBody>
      </p:sp>
    </p:spTree>
    <p:extLst>
      <p:ext uri="{BB962C8B-B14F-4D97-AF65-F5344CB8AC3E}">
        <p14:creationId xmlns:p14="http://schemas.microsoft.com/office/powerpoint/2010/main" val="2165556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Health products</a:t>
            </a:r>
            <a:endParaRPr lang="en-NZ" dirty="0"/>
          </a:p>
        </p:txBody>
      </p:sp>
      <p:graphicFrame>
        <p:nvGraphicFramePr>
          <p:cNvPr id="14" name="Chart 13"/>
          <p:cNvGraphicFramePr/>
          <p:nvPr>
            <p:extLst>
              <p:ext uri="{D42A27DB-BD31-4B8C-83A1-F6EECF244321}">
                <p14:modId xmlns:p14="http://schemas.microsoft.com/office/powerpoint/2010/main" val="262177870"/>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511008" cy="584775"/>
          </a:xfrm>
          <a:prstGeom prst="rect">
            <a:avLst/>
          </a:prstGeom>
        </p:spPr>
        <p:txBody>
          <a:bodyPr wrap="none">
            <a:spAutoFit/>
          </a:bodyPr>
          <a:lstStyle/>
          <a:p>
            <a:r>
              <a:rPr lang="en-NZ" b="1" dirty="0" smtClean="0">
                <a:solidFill>
                  <a:schemeClr val="tx1">
                    <a:lumMod val="75000"/>
                    <a:lumOff val="25000"/>
                  </a:schemeClr>
                </a:solidFill>
              </a:rPr>
              <a:t>Problem incidence = 5%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9085239"/>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Not up to standard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Product misrepresented/not</a:t>
                      </a:r>
                      <a:r>
                        <a:rPr lang="en-NZ" sz="1100" baseline="0" dirty="0" smtClean="0">
                          <a:solidFill>
                            <a:schemeClr val="tx1">
                              <a:lumMod val="75000"/>
                              <a:lumOff val="25000"/>
                            </a:schemeClr>
                          </a:solidFill>
                        </a:rPr>
                        <a:t> what was agreed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Incorrect</a:t>
                      </a:r>
                      <a:r>
                        <a:rPr lang="en-NZ" sz="1100" baseline="0" dirty="0" smtClean="0">
                          <a:solidFill>
                            <a:schemeClr val="tx1">
                              <a:lumMod val="75000"/>
                              <a:lumOff val="25000"/>
                            </a:schemeClr>
                          </a:solidFill>
                        </a:rPr>
                        <a:t> product provided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2624036354"/>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243169" y="4443210"/>
            <a:ext cx="1099981" cy="261610"/>
          </a:xfrm>
          <a:prstGeom prst="rect">
            <a:avLst/>
          </a:prstGeom>
        </p:spPr>
        <p:txBody>
          <a:bodyPr wrap="none">
            <a:spAutoFit/>
          </a:bodyPr>
          <a:lstStyle/>
          <a:p>
            <a:pPr algn="r"/>
            <a:r>
              <a:rPr lang="en-NZ" sz="1100" dirty="0" smtClean="0">
                <a:solidFill>
                  <a:schemeClr val="tx1">
                    <a:lumMod val="75000"/>
                    <a:lumOff val="25000"/>
                  </a:schemeClr>
                </a:solidFill>
              </a:rPr>
              <a:t>Health products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49" name="Text Placeholder 2"/>
          <p:cNvSpPr>
            <a:spLocks noGrp="1"/>
          </p:cNvSpPr>
          <p:nvPr>
            <p:ph type="body" sz="quarter" idx="10"/>
          </p:nvPr>
        </p:nvSpPr>
        <p:spPr>
          <a:xfrm>
            <a:off x="334297" y="870082"/>
            <a:ext cx="11591734" cy="221599"/>
          </a:xfrm>
        </p:spPr>
        <p:txBody>
          <a:bodyPr/>
          <a:lstStyle/>
          <a:p>
            <a:r>
              <a:rPr lang="en-NZ" dirty="0" smtClean="0"/>
              <a:t>Includes medical products, dental products, etc.</a:t>
            </a:r>
            <a:endParaRPr lang="en-NZ" dirty="0"/>
          </a:p>
        </p:txBody>
      </p:sp>
      <p:sp>
        <p:nvSpPr>
          <p:cNvPr id="50" name="Text Placeholder 2"/>
          <p:cNvSpPr txBox="1">
            <a:spLocks/>
          </p:cNvSpPr>
          <p:nvPr/>
        </p:nvSpPr>
        <p:spPr>
          <a:xfrm>
            <a:off x="223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graphicFrame>
        <p:nvGraphicFramePr>
          <p:cNvPr id="52" name="Chart 51"/>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Content Placeholder 1"/>
          <p:cNvSpPr txBox="1">
            <a:spLocks/>
          </p:cNvSpPr>
          <p:nvPr/>
        </p:nvSpPr>
        <p:spPr>
          <a:xfrm>
            <a:off x="6336758" y="20189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“Purchased faulty products from a pharmacy – pump at top of moisturiser was broken.”</a:t>
            </a:r>
            <a:endParaRPr lang="en-NZ" i="1" dirty="0">
              <a:solidFill>
                <a:schemeClr val="bg1"/>
              </a:solidFill>
            </a:endParaRPr>
          </a:p>
          <a:p>
            <a:pPr>
              <a:spcBef>
                <a:spcPts val="0"/>
              </a:spcBef>
            </a:pPr>
            <a:r>
              <a:rPr lang="en-NZ" dirty="0" smtClean="0">
                <a:solidFill>
                  <a:schemeClr val="bg1"/>
                </a:solidFill>
              </a:rPr>
              <a:t>Female, 18-26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6" name="Rectangle 55"/>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8" name="Content Placeholder 1"/>
          <p:cNvSpPr txBox="1">
            <a:spLocks/>
          </p:cNvSpPr>
          <p:nvPr/>
        </p:nvSpPr>
        <p:spPr>
          <a:xfrm>
            <a:off x="6336757" y="28541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 wedding dress I purchased from a bridal store. The lady took my measurements and when the dress came in it was a shambles. The top half was huge on me and the bottom was too small. Was heart-breaking.”</a:t>
            </a:r>
            <a:endParaRPr lang="en-NZ" i="1" dirty="0">
              <a:solidFill>
                <a:schemeClr val="bg1"/>
              </a:solidFill>
            </a:endParaRPr>
          </a:p>
          <a:p>
            <a:pPr>
              <a:spcBef>
                <a:spcPts val="0"/>
              </a:spcBef>
            </a:pPr>
            <a:r>
              <a:rPr lang="en-NZ" dirty="0" smtClean="0">
                <a:solidFill>
                  <a:schemeClr val="bg1"/>
                </a:solidFill>
              </a:rPr>
              <a:t>Female, 27-36 years, Hawke’s Bay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Content Placeholder 1"/>
          <p:cNvSpPr txBox="1">
            <a:spLocks/>
          </p:cNvSpPr>
          <p:nvPr/>
        </p:nvSpPr>
        <p:spPr>
          <a:xfrm>
            <a:off x="6336757" y="40927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seal was broken on the ibuprofen and so I could not take the pill and got an exchange”.</a:t>
            </a:r>
            <a:endParaRPr lang="en-NZ" i="1" dirty="0">
              <a:solidFill>
                <a:schemeClr val="bg1"/>
              </a:solidFill>
            </a:endParaRPr>
          </a:p>
          <a:p>
            <a:pPr>
              <a:spcBef>
                <a:spcPts val="0"/>
              </a:spcBef>
            </a:pPr>
            <a:r>
              <a:rPr lang="en-NZ" dirty="0" smtClean="0">
                <a:solidFill>
                  <a:schemeClr val="bg1"/>
                </a:solidFill>
              </a:rPr>
              <a:t>Male, 18-26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0"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went to the pharmacy to pick up medication. Later after I paid for it, I found out that I was given the wrong medication.”</a:t>
            </a:r>
            <a:endParaRPr lang="en-NZ" i="1" dirty="0">
              <a:solidFill>
                <a:schemeClr val="bg1"/>
              </a:solidFill>
            </a:endParaRPr>
          </a:p>
          <a:p>
            <a:pPr>
              <a:spcBef>
                <a:spcPts val="0"/>
              </a:spcBef>
            </a:pPr>
            <a:r>
              <a:rPr lang="en-NZ" dirty="0" smtClean="0">
                <a:solidFill>
                  <a:schemeClr val="bg1"/>
                </a:solidFill>
              </a:rPr>
              <a:t>Male, 18-26 years, Nelson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health products (n=64)</a:t>
            </a:r>
            <a:endParaRPr lang="en-NZ" sz="900" dirty="0">
              <a:solidFill>
                <a:schemeClr val="bg1"/>
              </a:solidFill>
              <a:latin typeface="Aril narrow"/>
            </a:endParaRPr>
          </a:p>
        </p:txBody>
      </p:sp>
    </p:spTree>
    <p:extLst>
      <p:ext uri="{BB962C8B-B14F-4D97-AF65-F5344CB8AC3E}">
        <p14:creationId xmlns:p14="http://schemas.microsoft.com/office/powerpoint/2010/main" val="34696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57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30148" y="541023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Health products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57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2535584920"/>
              </p:ext>
            </p:extLst>
          </p:nvPr>
        </p:nvGraphicFramePr>
        <p:xfrm>
          <a:off x="9185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3559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868425096"/>
              </p:ext>
            </p:extLst>
          </p:nvPr>
        </p:nvGraphicFramePr>
        <p:xfrm>
          <a:off x="625708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still worked well enough to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 have</a:t>
                      </a:r>
                      <a:r>
                        <a:rPr lang="en-NZ" sz="1100" baseline="0" dirty="0" smtClean="0">
                          <a:solidFill>
                            <a:schemeClr val="tx1">
                              <a:lumMod val="75000"/>
                              <a:lumOff val="25000"/>
                            </a:schemeClr>
                          </a:solidFill>
                        </a:rPr>
                        <a:t> the time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4124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97044" y="5256342"/>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$49.93</a:t>
            </a:r>
            <a:endParaRPr lang="en-NZ" sz="1400" b="1" dirty="0">
              <a:solidFill>
                <a:srgbClr val="C37F1B"/>
              </a:solidFill>
            </a:endParaRPr>
          </a:p>
        </p:txBody>
      </p:sp>
      <p:sp>
        <p:nvSpPr>
          <p:cNvPr id="36" name="Rectangle 35"/>
          <p:cNvSpPr/>
          <p:nvPr/>
        </p:nvSpPr>
        <p:spPr>
          <a:xfrm>
            <a:off x="6225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30297" y="1455710"/>
            <a:ext cx="4661212" cy="584775"/>
          </a:xfrm>
          <a:prstGeom prst="rect">
            <a:avLst/>
          </a:prstGeom>
        </p:spPr>
        <p:txBody>
          <a:bodyPr wrap="none">
            <a:spAutoFit/>
          </a:bodyPr>
          <a:lstStyle/>
          <a:p>
            <a:r>
              <a:rPr lang="en-NZ" b="1" dirty="0" smtClean="0">
                <a:solidFill>
                  <a:schemeClr val="tx1">
                    <a:lumMod val="75000"/>
                    <a:lumOff val="25000"/>
                  </a:schemeClr>
                </a:solidFill>
              </a:rPr>
              <a:t>40%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medical products, dental products, etc.</a:t>
            </a:r>
            <a:endParaRPr lang="en-NZ" dirty="0"/>
          </a:p>
        </p:txBody>
      </p:sp>
      <p:sp>
        <p:nvSpPr>
          <p:cNvPr id="26" name="Text Placeholder 2"/>
          <p:cNvSpPr txBox="1">
            <a:spLocks/>
          </p:cNvSpPr>
          <p:nvPr/>
        </p:nvSpPr>
        <p:spPr>
          <a:xfrm>
            <a:off x="6319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38102" y="5717371"/>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1943981405"/>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2202192813"/>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60%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4" name="Rectangle 33"/>
          <p:cNvSpPr/>
          <p:nvPr/>
        </p:nvSpPr>
        <p:spPr>
          <a:xfrm>
            <a:off x="30635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1283698706"/>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67878" y="4105435"/>
            <a:ext cx="967252"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3320302551"/>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0240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202408"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4" name="TextBox 43"/>
          <p:cNvSpPr txBox="1"/>
          <p:nvPr/>
        </p:nvSpPr>
        <p:spPr>
          <a:xfrm>
            <a:off x="29499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10</a:t>
            </a:r>
            <a:endParaRPr lang="en-NZ" sz="1200" dirty="0">
              <a:solidFill>
                <a:schemeClr val="tx1">
                  <a:lumMod val="75000"/>
                  <a:lumOff val="25000"/>
                </a:schemeClr>
              </a:solidFill>
            </a:endParaRPr>
          </a:p>
        </p:txBody>
      </p:sp>
      <p:sp>
        <p:nvSpPr>
          <p:cNvPr id="45" name="TextBox 44"/>
          <p:cNvSpPr txBox="1"/>
          <p:nvPr/>
        </p:nvSpPr>
        <p:spPr>
          <a:xfrm>
            <a:off x="294995"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4</a:t>
            </a:r>
            <a:endParaRPr lang="en-NZ" sz="1200" dirty="0">
              <a:solidFill>
                <a:schemeClr val="tx1">
                  <a:lumMod val="75000"/>
                  <a:lumOff val="25000"/>
                </a:schemeClr>
              </a:solidFill>
            </a:endParaRPr>
          </a:p>
        </p:txBody>
      </p:sp>
      <p:sp>
        <p:nvSpPr>
          <p:cNvPr id="46" name="TextBox 45"/>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86</a:t>
            </a:r>
            <a:endParaRPr lang="en-NZ" sz="1200" dirty="0">
              <a:solidFill>
                <a:schemeClr val="tx1">
                  <a:lumMod val="75000"/>
                  <a:lumOff val="25000"/>
                </a:schemeClr>
              </a:solidFill>
            </a:endParaRPr>
          </a:p>
        </p:txBody>
      </p:sp>
      <p:cxnSp>
        <p:nvCxnSpPr>
          <p:cNvPr id="47" name="Straight Connector 46"/>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86697" y="5080573"/>
            <a:ext cx="634118" cy="365846"/>
            <a:chOff x="6563647" y="5080573"/>
            <a:chExt cx="634118" cy="365846"/>
          </a:xfrm>
        </p:grpSpPr>
        <p:cxnSp>
          <p:nvCxnSpPr>
            <p:cNvPr id="49" name="Straight Connector 48"/>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a:off x="417590" y="4477455"/>
            <a:ext cx="79329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210889"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60036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5" name="Rectangle 54"/>
          <p:cNvSpPr/>
          <p:nvPr/>
        </p:nvSpPr>
        <p:spPr>
          <a:xfrm>
            <a:off x="2355850" y="4417647"/>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Health products</a:t>
            </a:r>
            <a:endParaRPr lang="en-NZ" sz="1100" dirty="0">
              <a:solidFill>
                <a:schemeClr val="tx1">
                  <a:lumMod val="75000"/>
                  <a:lumOff val="25000"/>
                </a:schemeClr>
              </a:solidFill>
            </a:endParaRPr>
          </a:p>
        </p:txBody>
      </p:sp>
      <p:sp>
        <p:nvSpPr>
          <p:cNvPr id="56" name="Rectangle 55"/>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7" name="Rectangle 56"/>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8" name="Rectangle 57"/>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9" name="Rectangle 58"/>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0" name="Rectangle 59"/>
          <p:cNvSpPr/>
          <p:nvPr/>
        </p:nvSpPr>
        <p:spPr>
          <a:xfrm>
            <a:off x="329067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1" name="Chart 60"/>
          <p:cNvGraphicFramePr/>
          <p:nvPr>
            <p:extLst>
              <p:ext uri="{D42A27DB-BD31-4B8C-83A1-F6EECF244321}">
                <p14:modId xmlns:p14="http://schemas.microsoft.com/office/powerpoint/2010/main" val="1442132408"/>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2" name="Rectangle 61"/>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health products (n=64)</a:t>
            </a:r>
            <a:endParaRPr lang="en-NZ" sz="900" dirty="0">
              <a:solidFill>
                <a:schemeClr val="bg1"/>
              </a:solidFill>
              <a:latin typeface="Aril narrow"/>
            </a:endParaRPr>
          </a:p>
        </p:txBody>
      </p:sp>
    </p:spTree>
    <p:extLst>
      <p:ext uri="{BB962C8B-B14F-4D97-AF65-F5344CB8AC3E}">
        <p14:creationId xmlns:p14="http://schemas.microsoft.com/office/powerpoint/2010/main" val="2812612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Entertainment </a:t>
            </a:r>
          </a:p>
        </p:txBody>
      </p:sp>
    </p:spTree>
    <p:extLst>
      <p:ext uri="{BB962C8B-B14F-4D97-AF65-F5344CB8AC3E}">
        <p14:creationId xmlns:p14="http://schemas.microsoft.com/office/powerpoint/2010/main" val="1000545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Entertainment products</a:t>
            </a:r>
            <a:endParaRPr lang="en-NZ" dirty="0"/>
          </a:p>
        </p:txBody>
      </p:sp>
      <p:graphicFrame>
        <p:nvGraphicFramePr>
          <p:cNvPr id="14" name="Chart 13"/>
          <p:cNvGraphicFramePr/>
          <p:nvPr>
            <p:extLst>
              <p:ext uri="{D42A27DB-BD31-4B8C-83A1-F6EECF244321}">
                <p14:modId xmlns:p14="http://schemas.microsoft.com/office/powerpoint/2010/main" val="4290728532"/>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32%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4282738442"/>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Overcharged/hidden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Product</a:t>
                      </a:r>
                      <a:r>
                        <a:rPr lang="en-NZ" sz="1100" baseline="0" dirty="0" smtClean="0">
                          <a:solidFill>
                            <a:schemeClr val="tx1">
                              <a:lumMod val="75000"/>
                              <a:lumOff val="25000"/>
                            </a:schemeClr>
                          </a:solidFill>
                        </a:rPr>
                        <a:t> was not provided/completed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377504596"/>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789519" y="4443210"/>
            <a:ext cx="1553631" cy="261610"/>
          </a:xfrm>
          <a:prstGeom prst="rect">
            <a:avLst/>
          </a:prstGeom>
        </p:spPr>
        <p:txBody>
          <a:bodyPr wrap="none">
            <a:spAutoFit/>
          </a:bodyPr>
          <a:lstStyle/>
          <a:p>
            <a:pPr algn="r"/>
            <a:r>
              <a:rPr lang="en-NZ" sz="1100" dirty="0" smtClean="0">
                <a:solidFill>
                  <a:schemeClr val="tx1">
                    <a:lumMod val="75000"/>
                    <a:lumOff val="25000"/>
                  </a:schemeClr>
                </a:solidFill>
              </a:rPr>
              <a:t>Entertainment products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49" name="Text Placeholder 2"/>
          <p:cNvSpPr>
            <a:spLocks noGrp="1"/>
          </p:cNvSpPr>
          <p:nvPr>
            <p:ph type="body" sz="quarter" idx="10"/>
          </p:nvPr>
        </p:nvSpPr>
        <p:spPr>
          <a:xfrm>
            <a:off x="334297" y="870082"/>
            <a:ext cx="11591734" cy="221599"/>
          </a:xfrm>
        </p:spPr>
        <p:txBody>
          <a:bodyPr/>
          <a:lstStyle/>
          <a:p>
            <a:r>
              <a:rPr lang="en-NZ" dirty="0" smtClean="0"/>
              <a:t>Includes movies, music, tickets for events, etc.</a:t>
            </a:r>
            <a:endParaRPr lang="en-NZ" dirty="0"/>
          </a:p>
        </p:txBody>
      </p:sp>
      <p:graphicFrame>
        <p:nvGraphicFramePr>
          <p:cNvPr id="51" name="Chart 50"/>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4"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“Concert cancelled.”</a:t>
            </a:r>
            <a:endParaRPr lang="en-NZ" i="1" dirty="0">
              <a:solidFill>
                <a:schemeClr val="bg1"/>
              </a:solidFill>
            </a:endParaRPr>
          </a:p>
          <a:p>
            <a:pPr>
              <a:spcBef>
                <a:spcPts val="0"/>
              </a:spcBef>
            </a:pPr>
            <a:r>
              <a:rPr lang="en-NZ" dirty="0" smtClean="0">
                <a:solidFill>
                  <a:schemeClr val="bg1"/>
                </a:solidFill>
              </a:rPr>
              <a:t>Female, 47-56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5" name="Rectangle 54"/>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6" name="Content Placeholder 1"/>
          <p:cNvSpPr txBox="1">
            <a:spLocks/>
          </p:cNvSpPr>
          <p:nvPr/>
        </p:nvSpPr>
        <p:spPr>
          <a:xfrm>
            <a:off x="6336756" y="300990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paid for a movie that was supposed to stream to my PC through [streaming service] which subsequently didn’t work.”</a:t>
            </a:r>
            <a:endParaRPr lang="en-NZ" i="1" dirty="0">
              <a:solidFill>
                <a:schemeClr val="bg1"/>
              </a:solidFill>
            </a:endParaRPr>
          </a:p>
          <a:p>
            <a:pPr>
              <a:spcBef>
                <a:spcPts val="0"/>
              </a:spcBef>
            </a:pPr>
            <a:r>
              <a:rPr lang="en-NZ" dirty="0" smtClean="0">
                <a:solidFill>
                  <a:schemeClr val="bg1"/>
                </a:solidFill>
              </a:rPr>
              <a:t>Male, 27-36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Content Placeholder 1"/>
          <p:cNvSpPr txBox="1">
            <a:spLocks/>
          </p:cNvSpPr>
          <p:nvPr/>
        </p:nvSpPr>
        <p:spPr>
          <a:xfrm>
            <a:off x="6336757" y="40927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“Bought tickets online and did not realise that they charged us insurance of $50 extra”.</a:t>
            </a:r>
            <a:endParaRPr lang="en-NZ" i="1" dirty="0">
              <a:solidFill>
                <a:schemeClr val="bg1"/>
              </a:solidFill>
            </a:endParaRPr>
          </a:p>
          <a:p>
            <a:pPr>
              <a:spcBef>
                <a:spcPts val="0"/>
              </a:spcBef>
            </a:pPr>
            <a:r>
              <a:rPr lang="en-NZ" dirty="0" smtClean="0">
                <a:solidFill>
                  <a:schemeClr val="bg1"/>
                </a:solidFill>
              </a:rPr>
              <a:t>Female, 47-56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“Hidden charges – booking fee. Cannot understand how I can be charged a booking fee when arriving at a venue and paying at the gate/door?”</a:t>
            </a:r>
            <a:endParaRPr lang="en-NZ" i="1" dirty="0">
              <a:solidFill>
                <a:schemeClr val="bg1"/>
              </a:solidFill>
            </a:endParaRPr>
          </a:p>
          <a:p>
            <a:pPr>
              <a:spcBef>
                <a:spcPts val="0"/>
              </a:spcBef>
            </a:pPr>
            <a:r>
              <a:rPr lang="en-NZ" dirty="0" smtClean="0">
                <a:solidFill>
                  <a:schemeClr val="bg1"/>
                </a:solidFill>
              </a:rPr>
              <a:t>Male, 57-66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entertainment products (n=74)</a:t>
            </a:r>
            <a:endParaRPr lang="en-NZ" sz="900" dirty="0">
              <a:solidFill>
                <a:schemeClr val="bg1"/>
              </a:solidFill>
              <a:latin typeface="Aril narrow"/>
            </a:endParaRPr>
          </a:p>
        </p:txBody>
      </p:sp>
    </p:spTree>
    <p:extLst>
      <p:ext uri="{BB962C8B-B14F-4D97-AF65-F5344CB8AC3E}">
        <p14:creationId xmlns:p14="http://schemas.microsoft.com/office/powerpoint/2010/main" val="14952510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57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30148" y="54007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Entertainment products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57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158622161"/>
              </p:ext>
            </p:extLst>
          </p:nvPr>
        </p:nvGraphicFramePr>
        <p:xfrm>
          <a:off x="9185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3559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488957691"/>
              </p:ext>
            </p:extLst>
          </p:nvPr>
        </p:nvGraphicFramePr>
        <p:xfrm>
          <a:off x="625708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It still worked well enough to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4124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97044" y="5246817"/>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$9.70</a:t>
            </a:r>
            <a:endParaRPr lang="en-NZ" sz="1400" b="1" dirty="0">
              <a:solidFill>
                <a:srgbClr val="C37F1B"/>
              </a:solidFill>
            </a:endParaRPr>
          </a:p>
        </p:txBody>
      </p:sp>
      <p:sp>
        <p:nvSpPr>
          <p:cNvPr id="36" name="Rectangle 35"/>
          <p:cNvSpPr/>
          <p:nvPr/>
        </p:nvSpPr>
        <p:spPr>
          <a:xfrm>
            <a:off x="6225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30297" y="1455710"/>
            <a:ext cx="4661212" cy="584775"/>
          </a:xfrm>
          <a:prstGeom prst="rect">
            <a:avLst/>
          </a:prstGeom>
        </p:spPr>
        <p:txBody>
          <a:bodyPr wrap="none">
            <a:spAutoFit/>
          </a:bodyPr>
          <a:lstStyle/>
          <a:p>
            <a:r>
              <a:rPr lang="en-NZ" b="1" dirty="0" smtClean="0">
                <a:solidFill>
                  <a:schemeClr val="tx1">
                    <a:lumMod val="75000"/>
                    <a:lumOff val="25000"/>
                  </a:schemeClr>
                </a:solidFill>
              </a:rPr>
              <a:t>24%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txBox="1">
            <a:spLocks/>
          </p:cNvSpPr>
          <p:nvPr/>
        </p:nvSpPr>
        <p:spPr>
          <a:xfrm>
            <a:off x="334297" y="870082"/>
            <a:ext cx="11591734" cy="2215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mtClean="0"/>
              <a:t>Includes movies, music, tickets for events, etc.</a:t>
            </a:r>
            <a:endParaRPr lang="en-NZ" dirty="0"/>
          </a:p>
        </p:txBody>
      </p:sp>
      <p:sp>
        <p:nvSpPr>
          <p:cNvPr id="26" name="Text Placeholder 2"/>
          <p:cNvSpPr txBox="1">
            <a:spLocks/>
          </p:cNvSpPr>
          <p:nvPr/>
        </p:nvSpPr>
        <p:spPr>
          <a:xfrm>
            <a:off x="6319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38102" y="5707846"/>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1391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3241173676"/>
              </p:ext>
            </p:extLst>
          </p:nvPr>
        </p:nvGraphicFramePr>
        <p:xfrm>
          <a:off x="227083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1391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1888826279"/>
              </p:ext>
            </p:extLst>
          </p:nvPr>
        </p:nvGraphicFramePr>
        <p:xfrm>
          <a:off x="308001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27947" y="1455710"/>
            <a:ext cx="3949351" cy="584775"/>
          </a:xfrm>
          <a:prstGeom prst="rect">
            <a:avLst/>
          </a:prstGeom>
        </p:spPr>
        <p:txBody>
          <a:bodyPr wrap="none">
            <a:spAutoFit/>
          </a:bodyPr>
          <a:lstStyle/>
          <a:p>
            <a:r>
              <a:rPr lang="en-NZ" b="1" dirty="0" smtClean="0">
                <a:solidFill>
                  <a:schemeClr val="tx1">
                    <a:lumMod val="75000"/>
                    <a:lumOff val="25000"/>
                  </a:schemeClr>
                </a:solidFill>
              </a:rPr>
              <a:t>76%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4" name="Rectangle 33"/>
          <p:cNvSpPr/>
          <p:nvPr/>
        </p:nvSpPr>
        <p:spPr>
          <a:xfrm>
            <a:off x="28730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3189965811"/>
              </p:ext>
            </p:extLst>
          </p:nvPr>
        </p:nvGraphicFramePr>
        <p:xfrm>
          <a:off x="15201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a:t>
                      </a:r>
                      <a:r>
                        <a:rPr lang="en-NZ" sz="1100" baseline="0" dirty="0" smtClean="0">
                          <a:solidFill>
                            <a:schemeClr val="tx1">
                              <a:lumMod val="75000"/>
                              <a:lumOff val="25000"/>
                            </a:schemeClr>
                          </a:solidFill>
                        </a:rPr>
                        <a:t>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4537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8730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1610364691"/>
              </p:ext>
            </p:extLst>
          </p:nvPr>
        </p:nvGraphicFramePr>
        <p:xfrm>
          <a:off x="51361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1609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18335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1280226"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4" name="TextBox 43"/>
          <p:cNvSpPr txBox="1"/>
          <p:nvPr/>
        </p:nvSpPr>
        <p:spPr>
          <a:xfrm>
            <a:off x="27594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3</a:t>
            </a:r>
            <a:endParaRPr lang="en-NZ" sz="1200" dirty="0">
              <a:solidFill>
                <a:schemeClr val="tx1">
                  <a:lumMod val="75000"/>
                  <a:lumOff val="25000"/>
                </a:schemeClr>
              </a:solidFill>
            </a:endParaRPr>
          </a:p>
        </p:txBody>
      </p:sp>
      <p:sp>
        <p:nvSpPr>
          <p:cNvPr id="45" name="TextBox 44"/>
          <p:cNvSpPr txBox="1"/>
          <p:nvPr/>
        </p:nvSpPr>
        <p:spPr>
          <a:xfrm>
            <a:off x="1898563"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3</a:t>
            </a:r>
            <a:endParaRPr lang="en-NZ" sz="1200" dirty="0">
              <a:solidFill>
                <a:schemeClr val="tx1">
                  <a:lumMod val="75000"/>
                  <a:lumOff val="25000"/>
                </a:schemeClr>
              </a:solidFill>
            </a:endParaRPr>
          </a:p>
        </p:txBody>
      </p:sp>
      <p:sp>
        <p:nvSpPr>
          <p:cNvPr id="46" name="TextBox 45"/>
          <p:cNvSpPr txBox="1"/>
          <p:nvPr/>
        </p:nvSpPr>
        <p:spPr>
          <a:xfrm>
            <a:off x="190006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94</a:t>
            </a:r>
            <a:endParaRPr lang="en-NZ" sz="1200" dirty="0">
              <a:solidFill>
                <a:schemeClr val="tx1">
                  <a:lumMod val="75000"/>
                  <a:lumOff val="25000"/>
                </a:schemeClr>
              </a:solidFill>
            </a:endParaRPr>
          </a:p>
        </p:txBody>
      </p:sp>
      <p:cxnSp>
        <p:nvCxnSpPr>
          <p:cNvPr id="47" name="Straight Connector 46"/>
          <p:cNvCxnSpPr/>
          <p:nvPr/>
        </p:nvCxnSpPr>
        <p:spPr>
          <a:xfrm>
            <a:off x="128022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67647" y="4946878"/>
            <a:ext cx="659350" cy="499541"/>
            <a:chOff x="6563647" y="5080573"/>
            <a:chExt cx="634118" cy="365846"/>
          </a:xfrm>
        </p:grpSpPr>
        <p:cxnSp>
          <p:nvCxnSpPr>
            <p:cNvPr id="49" name="Straight Connector 48"/>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1201422"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01422"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58131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5" name="Rectangle 54"/>
          <p:cNvSpPr/>
          <p:nvPr/>
        </p:nvSpPr>
        <p:spPr>
          <a:xfrm>
            <a:off x="2336800"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Entertainment products</a:t>
            </a:r>
            <a:endParaRPr lang="en-NZ" sz="1100" dirty="0">
              <a:solidFill>
                <a:schemeClr val="tx1">
                  <a:lumMod val="75000"/>
                  <a:lumOff val="25000"/>
                </a:schemeClr>
              </a:solidFill>
            </a:endParaRPr>
          </a:p>
        </p:txBody>
      </p:sp>
      <p:sp>
        <p:nvSpPr>
          <p:cNvPr id="56" name="Rectangle 55"/>
          <p:cNvSpPr/>
          <p:nvPr/>
        </p:nvSpPr>
        <p:spPr>
          <a:xfrm>
            <a:off x="255295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7" name="Rectangle 56"/>
          <p:cNvSpPr/>
          <p:nvPr/>
        </p:nvSpPr>
        <p:spPr>
          <a:xfrm>
            <a:off x="11277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8" name="Rectangle 57"/>
          <p:cNvSpPr/>
          <p:nvPr/>
        </p:nvSpPr>
        <p:spPr>
          <a:xfrm>
            <a:off x="11994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9" name="Rectangle 58"/>
          <p:cNvSpPr/>
          <p:nvPr/>
        </p:nvSpPr>
        <p:spPr>
          <a:xfrm>
            <a:off x="241956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0" name="Rectangle 59"/>
          <p:cNvSpPr/>
          <p:nvPr/>
        </p:nvSpPr>
        <p:spPr>
          <a:xfrm>
            <a:off x="327162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1" name="Chart 60"/>
          <p:cNvGraphicFramePr/>
          <p:nvPr>
            <p:extLst>
              <p:ext uri="{D42A27DB-BD31-4B8C-83A1-F6EECF244321}">
                <p14:modId xmlns:p14="http://schemas.microsoft.com/office/powerpoint/2010/main" val="3100468453"/>
              </p:ext>
            </p:extLst>
          </p:nvPr>
        </p:nvGraphicFramePr>
        <p:xfrm>
          <a:off x="227226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2" name="Rectangle 61"/>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entertainment products (n=74)</a:t>
            </a:r>
            <a:endParaRPr lang="en-NZ" sz="900" dirty="0">
              <a:solidFill>
                <a:schemeClr val="bg1"/>
              </a:solidFill>
              <a:latin typeface="Aril narrow"/>
            </a:endParaRPr>
          </a:p>
        </p:txBody>
      </p:sp>
    </p:spTree>
    <p:extLst>
      <p:ext uri="{BB962C8B-B14F-4D97-AF65-F5344CB8AC3E}">
        <p14:creationId xmlns:p14="http://schemas.microsoft.com/office/powerpoint/2010/main" val="280069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8296642" y="3262894"/>
            <a:ext cx="3773867" cy="2159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Rectangle 89"/>
          <p:cNvSpPr/>
          <p:nvPr/>
        </p:nvSpPr>
        <p:spPr>
          <a:xfrm>
            <a:off x="597667" y="3320397"/>
            <a:ext cx="7102333" cy="2933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Rectangle 88"/>
          <p:cNvSpPr/>
          <p:nvPr/>
        </p:nvSpPr>
        <p:spPr>
          <a:xfrm>
            <a:off x="3756167" y="2283531"/>
            <a:ext cx="4540475" cy="82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p:cNvCxnSpPr>
            <a:stCxn id="5" idx="3"/>
            <a:endCxn id="15" idx="1"/>
          </p:cNvCxnSpPr>
          <p:nvPr/>
        </p:nvCxnSpPr>
        <p:spPr>
          <a:xfrm>
            <a:off x="2268952" y="1407905"/>
            <a:ext cx="7406679" cy="145"/>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EXECUTIVE SUMMARY (3)</a:t>
            </a:r>
            <a:endParaRPr lang="en-NZ" dirty="0"/>
          </a:p>
        </p:txBody>
      </p:sp>
      <p:sp>
        <p:nvSpPr>
          <p:cNvPr id="5" name="Rectangle 4">
            <a:extLst>
              <a:ext uri="{FF2B5EF4-FFF2-40B4-BE49-F238E27FC236}">
                <a16:creationId xmlns:a16="http://schemas.microsoft.com/office/drawing/2014/main" xmlns="" id="{4FDF68D0-2874-4583-B275-667C79258DD3}"/>
              </a:ext>
            </a:extLst>
          </p:cNvPr>
          <p:cNvSpPr/>
          <p:nvPr/>
        </p:nvSpPr>
        <p:spPr>
          <a:xfrm>
            <a:off x="1051148" y="1007390"/>
            <a:ext cx="1217804" cy="801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068844" y="1276875"/>
            <a:ext cx="1138455"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PROBLEMS</a:t>
            </a:r>
            <a:endParaRPr lang="en-NZ" sz="1400" dirty="0">
              <a:solidFill>
                <a:srgbClr val="595959"/>
              </a:solidFill>
              <a:cs typeface="Arial" panose="020B0604020202020204" pitchFamily="34" charset="0"/>
            </a:endParaRPr>
          </a:p>
        </p:txBody>
      </p:sp>
      <p:sp>
        <p:nvSpPr>
          <p:cNvPr id="7" name="Rectangle 6">
            <a:extLst>
              <a:ext uri="{FF2B5EF4-FFF2-40B4-BE49-F238E27FC236}">
                <a16:creationId xmlns:a16="http://schemas.microsoft.com/office/drawing/2014/main" xmlns="" id="{4FDF68D0-2874-4583-B275-667C79258DD3}"/>
              </a:ext>
            </a:extLst>
          </p:cNvPr>
          <p:cNvSpPr/>
          <p:nvPr/>
        </p:nvSpPr>
        <p:spPr>
          <a:xfrm>
            <a:off x="3899311" y="1007542"/>
            <a:ext cx="1274119" cy="800878"/>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756167" y="1137701"/>
            <a:ext cx="1477416" cy="523220"/>
          </a:xfrm>
          <a:prstGeom prst="rect">
            <a:avLst/>
          </a:prstGeom>
        </p:spPr>
        <p:txBody>
          <a:bodyPr wrap="square">
            <a:spAutoFit/>
          </a:bodyPr>
          <a:lstStyle/>
          <a:p>
            <a:pPr marL="108000" lvl="1" algn="ctr">
              <a:spcAft>
                <a:spcPts val="1200"/>
              </a:spcAft>
              <a:defRPr/>
            </a:pPr>
            <a:r>
              <a:rPr lang="en-NZ" sz="1400" b="1" dirty="0" smtClean="0">
                <a:solidFill>
                  <a:schemeClr val="bg1"/>
                </a:solidFill>
                <a:cs typeface="Arial" panose="020B0604020202020204" pitchFamily="34" charset="0"/>
              </a:rPr>
              <a:t>MOTIVATION TO ACT</a:t>
            </a:r>
            <a:endParaRPr lang="en-NZ" sz="1400" dirty="0">
              <a:solidFill>
                <a:schemeClr val="bg1"/>
              </a:solidFill>
              <a:cs typeface="Arial" panose="020B0604020202020204" pitchFamily="34" charset="0"/>
            </a:endParaRPr>
          </a:p>
        </p:txBody>
      </p:sp>
      <p:sp>
        <p:nvSpPr>
          <p:cNvPr id="9" name="Rectangle 8">
            <a:extLst>
              <a:ext uri="{FF2B5EF4-FFF2-40B4-BE49-F238E27FC236}">
                <a16:creationId xmlns:a16="http://schemas.microsoft.com/office/drawing/2014/main" xmlns="" id="{4FDF68D0-2874-4583-B275-667C79258DD3}"/>
              </a:ext>
            </a:extLst>
          </p:cNvPr>
          <p:cNvSpPr/>
          <p:nvPr/>
        </p:nvSpPr>
        <p:spPr>
          <a:xfrm>
            <a:off x="6782451" y="1007827"/>
            <a:ext cx="1274119" cy="8008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810759" y="1137701"/>
            <a:ext cx="1138455"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BARRIERS TO ACTION</a:t>
            </a:r>
            <a:endParaRPr lang="en-NZ" sz="1400" dirty="0">
              <a:solidFill>
                <a:srgbClr val="595959"/>
              </a:solidFill>
              <a:cs typeface="Arial" panose="020B0604020202020204" pitchFamily="34" charset="0"/>
            </a:endParaRPr>
          </a:p>
        </p:txBody>
      </p:sp>
      <p:sp>
        <p:nvSpPr>
          <p:cNvPr id="15" name="Rectangle 14">
            <a:extLst>
              <a:ext uri="{FF2B5EF4-FFF2-40B4-BE49-F238E27FC236}">
                <a16:creationId xmlns:a16="http://schemas.microsoft.com/office/drawing/2014/main" xmlns="" id="{4FDF68D0-2874-4583-B275-667C79258DD3}"/>
              </a:ext>
            </a:extLst>
          </p:cNvPr>
          <p:cNvSpPr/>
          <p:nvPr/>
        </p:nvSpPr>
        <p:spPr>
          <a:xfrm>
            <a:off x="9675631" y="1007611"/>
            <a:ext cx="1274119" cy="8008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9604310" y="1238628"/>
            <a:ext cx="1386483"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RESOLUTION</a:t>
            </a:r>
            <a:endParaRPr lang="en-NZ" sz="1400" dirty="0">
              <a:solidFill>
                <a:srgbClr val="595959"/>
              </a:solidFill>
              <a:cs typeface="Arial" panose="020B0604020202020204" pitchFamily="34" charset="0"/>
            </a:endParaRPr>
          </a:p>
        </p:txBody>
      </p:sp>
      <p:sp>
        <p:nvSpPr>
          <p:cNvPr id="22" name="Rectangle 21">
            <a:extLst>
              <a:ext uri="{FF2B5EF4-FFF2-40B4-BE49-F238E27FC236}">
                <a16:creationId xmlns:a16="http://schemas.microsoft.com/office/drawing/2014/main" xmlns="" id="{DCA921EE-C2CB-43F1-937F-E90A053C496F}"/>
              </a:ext>
            </a:extLst>
          </p:cNvPr>
          <p:cNvSpPr/>
          <p:nvPr/>
        </p:nvSpPr>
        <p:spPr>
          <a:xfrm>
            <a:off x="4113543" y="2369258"/>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8" name="Straight Arrow Connector 17"/>
          <p:cNvCxnSpPr/>
          <p:nvPr/>
        </p:nvCxnSpPr>
        <p:spPr>
          <a:xfrm>
            <a:off x="4498500" y="1808420"/>
            <a:ext cx="0" cy="467761"/>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E92A964B-2966-48A1-9EF9-A911DE1AD703}"/>
              </a:ext>
            </a:extLst>
          </p:cNvPr>
          <p:cNvSpPr/>
          <p:nvPr/>
        </p:nvSpPr>
        <p:spPr>
          <a:xfrm>
            <a:off x="4148834" y="2459482"/>
            <a:ext cx="801823" cy="461665"/>
          </a:xfrm>
          <a:prstGeom prst="rect">
            <a:avLst/>
          </a:prstGeom>
        </p:spPr>
        <p:txBody>
          <a:bodyPr wrap="none">
            <a:spAutoFit/>
          </a:bodyPr>
          <a:lstStyle/>
          <a:p>
            <a:r>
              <a:rPr lang="en-NZ" sz="2400" b="1" dirty="0" smtClean="0">
                <a:solidFill>
                  <a:srgbClr val="82AB1D"/>
                </a:solidFill>
                <a:latin typeface="Arial" panose="020B0604020202020204" pitchFamily="34" charset="0"/>
                <a:cs typeface="Arial" panose="020B0604020202020204" pitchFamily="34" charset="0"/>
              </a:rPr>
              <a:t>79%</a:t>
            </a:r>
            <a:endParaRPr lang="en-NZ" sz="2400" dirty="0">
              <a:solidFill>
                <a:srgbClr val="82AB1D"/>
              </a:solidFill>
              <a:latin typeface="Arial" panose="020B0604020202020204" pitchFamily="34" charset="0"/>
              <a:cs typeface="Arial" panose="020B0604020202020204" pitchFamily="34" charset="0"/>
            </a:endParaRPr>
          </a:p>
        </p:txBody>
      </p:sp>
      <p:sp>
        <p:nvSpPr>
          <p:cNvPr id="56" name="Text Placeholder 2"/>
          <p:cNvSpPr>
            <a:spLocks noGrp="1"/>
          </p:cNvSpPr>
          <p:nvPr>
            <p:ph type="body" sz="quarter" idx="10"/>
          </p:nvPr>
        </p:nvSpPr>
        <p:spPr>
          <a:xfrm>
            <a:off x="740811" y="3362004"/>
            <a:ext cx="4164739" cy="435957"/>
          </a:xfrm>
          <a:noFill/>
        </p:spPr>
        <p:txBody>
          <a:bodyPr/>
          <a:lstStyle/>
          <a:p>
            <a:r>
              <a:rPr lang="en-NZ" sz="1300" b="1" dirty="0" smtClean="0"/>
              <a:t>Motivation to act is dependent on a variety of factors…</a:t>
            </a:r>
            <a:endParaRPr lang="en-NZ" sz="1300" u="sng" dirty="0"/>
          </a:p>
          <a:p>
            <a:endParaRPr lang="en-NZ" sz="1100" b="1" dirty="0" smtClean="0"/>
          </a:p>
          <a:p>
            <a:endParaRPr lang="en-NZ" sz="1400" dirty="0"/>
          </a:p>
        </p:txBody>
      </p:sp>
      <p:sp>
        <p:nvSpPr>
          <p:cNvPr id="57" name="Rectangle 56"/>
          <p:cNvSpPr/>
          <p:nvPr/>
        </p:nvSpPr>
        <p:spPr>
          <a:xfrm>
            <a:off x="1163494" y="3613231"/>
            <a:ext cx="2977588" cy="276999"/>
          </a:xfrm>
          <a:prstGeom prst="rect">
            <a:avLst/>
          </a:prstGeom>
        </p:spPr>
        <p:txBody>
          <a:bodyPr wrap="square" lIns="0" rIns="0" anchor="ctr">
            <a:spAutoFit/>
          </a:bodyPr>
          <a:lstStyle/>
          <a:p>
            <a:r>
              <a:rPr lang="en-NZ" sz="1200" b="1" dirty="0">
                <a:solidFill>
                  <a:srgbClr val="595959"/>
                </a:solidFill>
              </a:rPr>
              <a:t>AVAILABILITY </a:t>
            </a:r>
            <a:r>
              <a:rPr lang="en-NZ" sz="1200" b="1" dirty="0" smtClean="0">
                <a:solidFill>
                  <a:srgbClr val="595959"/>
                </a:solidFill>
              </a:rPr>
              <a:t>OF PERSONAL </a:t>
            </a:r>
            <a:r>
              <a:rPr lang="en-NZ" sz="1200" b="1" dirty="0">
                <a:solidFill>
                  <a:srgbClr val="595959"/>
                </a:solidFill>
              </a:rPr>
              <a:t>RESOURCES </a:t>
            </a:r>
          </a:p>
        </p:txBody>
      </p:sp>
      <p:grpSp>
        <p:nvGrpSpPr>
          <p:cNvPr id="13" name="Group 12"/>
          <p:cNvGrpSpPr/>
          <p:nvPr/>
        </p:nvGrpSpPr>
        <p:grpSpPr>
          <a:xfrm>
            <a:off x="781208" y="3586414"/>
            <a:ext cx="347670" cy="330634"/>
            <a:chOff x="6047073" y="3785412"/>
            <a:chExt cx="434015" cy="434015"/>
          </a:xfrm>
        </p:grpSpPr>
        <p:sp>
          <p:nvSpPr>
            <p:cNvPr id="58" name="Oval 57">
              <a:extLst>
                <a:ext uri="{FF2B5EF4-FFF2-40B4-BE49-F238E27FC236}">
                  <a16:creationId xmlns:a16="http://schemas.microsoft.com/office/drawing/2014/main" xmlns="" id="{73421524-59D6-4D91-8787-8880A9D9F81E}"/>
                </a:ext>
              </a:extLst>
            </p:cNvPr>
            <p:cNvSpPr/>
            <p:nvPr/>
          </p:nvSpPr>
          <p:spPr>
            <a:xfrm>
              <a:off x="6047073" y="3785412"/>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59" name="Freeform 126">
              <a:extLst>
                <a:ext uri="{FF2B5EF4-FFF2-40B4-BE49-F238E27FC236}">
                  <a16:creationId xmlns:a16="http://schemas.microsoft.com/office/drawing/2014/main" xmlns="" id="{6DC8A6D0-12E2-4D10-8A29-91F30741B0F1}"/>
                </a:ext>
              </a:extLst>
            </p:cNvPr>
            <p:cNvSpPr>
              <a:spLocks/>
            </p:cNvSpPr>
            <p:nvPr/>
          </p:nvSpPr>
          <p:spPr bwMode="auto">
            <a:xfrm>
              <a:off x="6131294" y="3865163"/>
              <a:ext cx="275772" cy="297259"/>
            </a:xfrm>
            <a:custGeom>
              <a:avLst/>
              <a:gdLst>
                <a:gd name="T0" fmla="*/ 937 w 1016"/>
                <a:gd name="T1" fmla="*/ 652 h 1095"/>
                <a:gd name="T2" fmla="*/ 773 w 1016"/>
                <a:gd name="T3" fmla="*/ 689 h 1095"/>
                <a:gd name="T4" fmla="*/ 655 w 1016"/>
                <a:gd name="T5" fmla="*/ 621 h 1095"/>
                <a:gd name="T6" fmla="*/ 673 w 1016"/>
                <a:gd name="T7" fmla="*/ 547 h 1095"/>
                <a:gd name="T8" fmla="*/ 655 w 1016"/>
                <a:gd name="T9" fmla="*/ 473 h 1095"/>
                <a:gd name="T10" fmla="*/ 773 w 1016"/>
                <a:gd name="T11" fmla="*/ 405 h 1095"/>
                <a:gd name="T12" fmla="*/ 937 w 1016"/>
                <a:gd name="T13" fmla="*/ 442 h 1095"/>
                <a:gd name="T14" fmla="*/ 982 w 1016"/>
                <a:gd name="T15" fmla="*/ 273 h 1095"/>
                <a:gd name="T16" fmla="*/ 813 w 1016"/>
                <a:gd name="T17" fmla="*/ 228 h 1095"/>
                <a:gd name="T18" fmla="*/ 763 w 1016"/>
                <a:gd name="T19" fmla="*/ 388 h 1095"/>
                <a:gd name="T20" fmla="*/ 645 w 1016"/>
                <a:gd name="T21" fmla="*/ 456 h 1095"/>
                <a:gd name="T22" fmla="*/ 518 w 1016"/>
                <a:gd name="T23" fmla="*/ 382 h 1095"/>
                <a:gd name="T24" fmla="*/ 518 w 1016"/>
                <a:gd name="T25" fmla="*/ 247 h 1095"/>
                <a:gd name="T26" fmla="*/ 632 w 1016"/>
                <a:gd name="T27" fmla="*/ 124 h 1095"/>
                <a:gd name="T28" fmla="*/ 508 w 1016"/>
                <a:gd name="T29" fmla="*/ 0 h 1095"/>
                <a:gd name="T30" fmla="*/ 384 w 1016"/>
                <a:gd name="T31" fmla="*/ 124 h 1095"/>
                <a:gd name="T32" fmla="*/ 498 w 1016"/>
                <a:gd name="T33" fmla="*/ 247 h 1095"/>
                <a:gd name="T34" fmla="*/ 498 w 1016"/>
                <a:gd name="T35" fmla="*/ 382 h 1095"/>
                <a:gd name="T36" fmla="*/ 370 w 1016"/>
                <a:gd name="T37" fmla="*/ 456 h 1095"/>
                <a:gd name="T38" fmla="*/ 253 w 1016"/>
                <a:gd name="T39" fmla="*/ 388 h 1095"/>
                <a:gd name="T40" fmla="*/ 203 w 1016"/>
                <a:gd name="T41" fmla="*/ 228 h 1095"/>
                <a:gd name="T42" fmla="*/ 34 w 1016"/>
                <a:gd name="T43" fmla="*/ 273 h 1095"/>
                <a:gd name="T44" fmla="*/ 79 w 1016"/>
                <a:gd name="T45" fmla="*/ 442 h 1095"/>
                <a:gd name="T46" fmla="*/ 243 w 1016"/>
                <a:gd name="T47" fmla="*/ 406 h 1095"/>
                <a:gd name="T48" fmla="*/ 360 w 1016"/>
                <a:gd name="T49" fmla="*/ 473 h 1095"/>
                <a:gd name="T50" fmla="*/ 343 w 1016"/>
                <a:gd name="T51" fmla="*/ 547 h 1095"/>
                <a:gd name="T52" fmla="*/ 360 w 1016"/>
                <a:gd name="T53" fmla="*/ 621 h 1095"/>
                <a:gd name="T54" fmla="*/ 243 w 1016"/>
                <a:gd name="T55" fmla="*/ 689 h 1095"/>
                <a:gd name="T56" fmla="*/ 79 w 1016"/>
                <a:gd name="T57" fmla="*/ 652 h 1095"/>
                <a:gd name="T58" fmla="*/ 34 w 1016"/>
                <a:gd name="T59" fmla="*/ 821 h 1095"/>
                <a:gd name="T60" fmla="*/ 203 w 1016"/>
                <a:gd name="T61" fmla="*/ 866 h 1095"/>
                <a:gd name="T62" fmla="*/ 253 w 1016"/>
                <a:gd name="T63" fmla="*/ 706 h 1095"/>
                <a:gd name="T64" fmla="*/ 370 w 1016"/>
                <a:gd name="T65" fmla="*/ 638 h 1095"/>
                <a:gd name="T66" fmla="*/ 498 w 1016"/>
                <a:gd name="T67" fmla="*/ 712 h 1095"/>
                <a:gd name="T68" fmla="*/ 498 w 1016"/>
                <a:gd name="T69" fmla="*/ 848 h 1095"/>
                <a:gd name="T70" fmla="*/ 384 w 1016"/>
                <a:gd name="T71" fmla="*/ 971 h 1095"/>
                <a:gd name="T72" fmla="*/ 508 w 1016"/>
                <a:gd name="T73" fmla="*/ 1095 h 1095"/>
                <a:gd name="T74" fmla="*/ 632 w 1016"/>
                <a:gd name="T75" fmla="*/ 971 h 1095"/>
                <a:gd name="T76" fmla="*/ 518 w 1016"/>
                <a:gd name="T77" fmla="*/ 848 h 1095"/>
                <a:gd name="T78" fmla="*/ 518 w 1016"/>
                <a:gd name="T79" fmla="*/ 712 h 1095"/>
                <a:gd name="T80" fmla="*/ 646 w 1016"/>
                <a:gd name="T81" fmla="*/ 638 h 1095"/>
                <a:gd name="T82" fmla="*/ 763 w 1016"/>
                <a:gd name="T83" fmla="*/ 706 h 1095"/>
                <a:gd name="T84" fmla="*/ 813 w 1016"/>
                <a:gd name="T85" fmla="*/ 866 h 1095"/>
                <a:gd name="T86" fmla="*/ 982 w 1016"/>
                <a:gd name="T87" fmla="*/ 821 h 1095"/>
                <a:gd name="T88" fmla="*/ 937 w 1016"/>
                <a:gd name="T89" fmla="*/ 65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6" h="1095">
                  <a:moveTo>
                    <a:pt x="937" y="652"/>
                  </a:moveTo>
                  <a:cubicBezTo>
                    <a:pt x="880" y="619"/>
                    <a:pt x="809" y="636"/>
                    <a:pt x="773" y="689"/>
                  </a:cubicBezTo>
                  <a:cubicBezTo>
                    <a:pt x="655" y="621"/>
                    <a:pt x="655" y="621"/>
                    <a:pt x="655" y="621"/>
                  </a:cubicBezTo>
                  <a:cubicBezTo>
                    <a:pt x="667" y="599"/>
                    <a:pt x="673" y="574"/>
                    <a:pt x="673" y="547"/>
                  </a:cubicBezTo>
                  <a:cubicBezTo>
                    <a:pt x="673" y="521"/>
                    <a:pt x="667" y="496"/>
                    <a:pt x="655" y="473"/>
                  </a:cubicBezTo>
                  <a:cubicBezTo>
                    <a:pt x="773" y="405"/>
                    <a:pt x="773" y="405"/>
                    <a:pt x="773" y="405"/>
                  </a:cubicBezTo>
                  <a:cubicBezTo>
                    <a:pt x="809" y="458"/>
                    <a:pt x="880" y="475"/>
                    <a:pt x="937" y="442"/>
                  </a:cubicBezTo>
                  <a:cubicBezTo>
                    <a:pt x="996" y="408"/>
                    <a:pt x="1016" y="333"/>
                    <a:pt x="982" y="273"/>
                  </a:cubicBezTo>
                  <a:cubicBezTo>
                    <a:pt x="948" y="214"/>
                    <a:pt x="872" y="194"/>
                    <a:pt x="813" y="228"/>
                  </a:cubicBezTo>
                  <a:cubicBezTo>
                    <a:pt x="757" y="260"/>
                    <a:pt x="736" y="330"/>
                    <a:pt x="763" y="388"/>
                  </a:cubicBezTo>
                  <a:cubicBezTo>
                    <a:pt x="645" y="456"/>
                    <a:pt x="645" y="456"/>
                    <a:pt x="645" y="456"/>
                  </a:cubicBezTo>
                  <a:cubicBezTo>
                    <a:pt x="618" y="414"/>
                    <a:pt x="571" y="385"/>
                    <a:pt x="518" y="382"/>
                  </a:cubicBezTo>
                  <a:cubicBezTo>
                    <a:pt x="518" y="247"/>
                    <a:pt x="518" y="247"/>
                    <a:pt x="518" y="247"/>
                  </a:cubicBezTo>
                  <a:cubicBezTo>
                    <a:pt x="582" y="242"/>
                    <a:pt x="632" y="188"/>
                    <a:pt x="632" y="124"/>
                  </a:cubicBezTo>
                  <a:cubicBezTo>
                    <a:pt x="632" y="55"/>
                    <a:pt x="576" y="0"/>
                    <a:pt x="508" y="0"/>
                  </a:cubicBezTo>
                  <a:cubicBezTo>
                    <a:pt x="439" y="0"/>
                    <a:pt x="384" y="55"/>
                    <a:pt x="384" y="124"/>
                  </a:cubicBezTo>
                  <a:cubicBezTo>
                    <a:pt x="384" y="188"/>
                    <a:pt x="434" y="242"/>
                    <a:pt x="498" y="247"/>
                  </a:cubicBezTo>
                  <a:cubicBezTo>
                    <a:pt x="498" y="382"/>
                    <a:pt x="498" y="382"/>
                    <a:pt x="498" y="382"/>
                  </a:cubicBezTo>
                  <a:cubicBezTo>
                    <a:pt x="444" y="385"/>
                    <a:pt x="398" y="414"/>
                    <a:pt x="370" y="456"/>
                  </a:cubicBezTo>
                  <a:cubicBezTo>
                    <a:pt x="253" y="388"/>
                    <a:pt x="253" y="388"/>
                    <a:pt x="253" y="388"/>
                  </a:cubicBezTo>
                  <a:cubicBezTo>
                    <a:pt x="280" y="331"/>
                    <a:pt x="259" y="261"/>
                    <a:pt x="203" y="228"/>
                  </a:cubicBezTo>
                  <a:cubicBezTo>
                    <a:pt x="144" y="194"/>
                    <a:pt x="68" y="214"/>
                    <a:pt x="34" y="273"/>
                  </a:cubicBezTo>
                  <a:cubicBezTo>
                    <a:pt x="0" y="333"/>
                    <a:pt x="20" y="408"/>
                    <a:pt x="79" y="442"/>
                  </a:cubicBezTo>
                  <a:cubicBezTo>
                    <a:pt x="135" y="475"/>
                    <a:pt x="206" y="458"/>
                    <a:pt x="243" y="406"/>
                  </a:cubicBezTo>
                  <a:cubicBezTo>
                    <a:pt x="360" y="473"/>
                    <a:pt x="360" y="473"/>
                    <a:pt x="360" y="473"/>
                  </a:cubicBezTo>
                  <a:cubicBezTo>
                    <a:pt x="349" y="496"/>
                    <a:pt x="343" y="521"/>
                    <a:pt x="343" y="547"/>
                  </a:cubicBezTo>
                  <a:cubicBezTo>
                    <a:pt x="343" y="574"/>
                    <a:pt x="349" y="599"/>
                    <a:pt x="360" y="621"/>
                  </a:cubicBezTo>
                  <a:cubicBezTo>
                    <a:pt x="243" y="689"/>
                    <a:pt x="243" y="689"/>
                    <a:pt x="243" y="689"/>
                  </a:cubicBezTo>
                  <a:cubicBezTo>
                    <a:pt x="206" y="636"/>
                    <a:pt x="135" y="619"/>
                    <a:pt x="79" y="652"/>
                  </a:cubicBezTo>
                  <a:cubicBezTo>
                    <a:pt x="20" y="686"/>
                    <a:pt x="0" y="762"/>
                    <a:pt x="34" y="821"/>
                  </a:cubicBezTo>
                  <a:cubicBezTo>
                    <a:pt x="68" y="880"/>
                    <a:pt x="144" y="901"/>
                    <a:pt x="203" y="866"/>
                  </a:cubicBezTo>
                  <a:cubicBezTo>
                    <a:pt x="259" y="834"/>
                    <a:pt x="280" y="764"/>
                    <a:pt x="253" y="706"/>
                  </a:cubicBezTo>
                  <a:cubicBezTo>
                    <a:pt x="370" y="638"/>
                    <a:pt x="370" y="638"/>
                    <a:pt x="370" y="638"/>
                  </a:cubicBezTo>
                  <a:cubicBezTo>
                    <a:pt x="398" y="680"/>
                    <a:pt x="444" y="709"/>
                    <a:pt x="498" y="712"/>
                  </a:cubicBezTo>
                  <a:cubicBezTo>
                    <a:pt x="498" y="848"/>
                    <a:pt x="498" y="848"/>
                    <a:pt x="498" y="848"/>
                  </a:cubicBezTo>
                  <a:cubicBezTo>
                    <a:pt x="434" y="853"/>
                    <a:pt x="384" y="906"/>
                    <a:pt x="384" y="971"/>
                  </a:cubicBezTo>
                  <a:cubicBezTo>
                    <a:pt x="384" y="1039"/>
                    <a:pt x="439" y="1095"/>
                    <a:pt x="508" y="1095"/>
                  </a:cubicBezTo>
                  <a:cubicBezTo>
                    <a:pt x="576" y="1095"/>
                    <a:pt x="632" y="1039"/>
                    <a:pt x="632" y="971"/>
                  </a:cubicBezTo>
                  <a:cubicBezTo>
                    <a:pt x="632" y="906"/>
                    <a:pt x="582" y="853"/>
                    <a:pt x="518" y="848"/>
                  </a:cubicBezTo>
                  <a:cubicBezTo>
                    <a:pt x="518" y="712"/>
                    <a:pt x="518" y="712"/>
                    <a:pt x="518" y="712"/>
                  </a:cubicBezTo>
                  <a:cubicBezTo>
                    <a:pt x="571" y="709"/>
                    <a:pt x="618" y="680"/>
                    <a:pt x="646" y="638"/>
                  </a:cubicBezTo>
                  <a:cubicBezTo>
                    <a:pt x="763" y="706"/>
                    <a:pt x="763" y="706"/>
                    <a:pt x="763" y="706"/>
                  </a:cubicBezTo>
                  <a:cubicBezTo>
                    <a:pt x="736" y="764"/>
                    <a:pt x="757" y="834"/>
                    <a:pt x="813" y="866"/>
                  </a:cubicBezTo>
                  <a:cubicBezTo>
                    <a:pt x="872" y="901"/>
                    <a:pt x="948" y="880"/>
                    <a:pt x="982" y="821"/>
                  </a:cubicBezTo>
                  <a:cubicBezTo>
                    <a:pt x="1016" y="762"/>
                    <a:pt x="996" y="686"/>
                    <a:pt x="937" y="652"/>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60" name="Rectangle 59"/>
          <p:cNvSpPr/>
          <p:nvPr/>
        </p:nvSpPr>
        <p:spPr>
          <a:xfrm>
            <a:off x="1178355" y="4049595"/>
            <a:ext cx="2564672" cy="276999"/>
          </a:xfrm>
          <a:prstGeom prst="rect">
            <a:avLst/>
          </a:prstGeom>
        </p:spPr>
        <p:txBody>
          <a:bodyPr wrap="square" lIns="0" rIns="0" anchor="ctr">
            <a:spAutoFit/>
          </a:bodyPr>
          <a:lstStyle/>
          <a:p>
            <a:r>
              <a:rPr lang="en-NZ" sz="1200" b="1" dirty="0">
                <a:solidFill>
                  <a:srgbClr val="595959"/>
                </a:solidFill>
              </a:rPr>
              <a:t>SUBSTANTIAL PERSONAL IMPACT</a:t>
            </a:r>
          </a:p>
        </p:txBody>
      </p:sp>
      <p:grpSp>
        <p:nvGrpSpPr>
          <p:cNvPr id="14" name="Group 13"/>
          <p:cNvGrpSpPr/>
          <p:nvPr/>
        </p:nvGrpSpPr>
        <p:grpSpPr>
          <a:xfrm>
            <a:off x="788920" y="4041450"/>
            <a:ext cx="331546" cy="322983"/>
            <a:chOff x="6047507" y="4277120"/>
            <a:chExt cx="434015" cy="434015"/>
          </a:xfrm>
        </p:grpSpPr>
        <p:sp>
          <p:nvSpPr>
            <p:cNvPr id="61" name="Oval 60">
              <a:extLst>
                <a:ext uri="{FF2B5EF4-FFF2-40B4-BE49-F238E27FC236}">
                  <a16:creationId xmlns:a16="http://schemas.microsoft.com/office/drawing/2014/main" xmlns="" id="{A7E61AD4-36BC-49E6-A3F3-457EBCA7A04D}"/>
                </a:ext>
              </a:extLst>
            </p:cNvPr>
            <p:cNvSpPr/>
            <p:nvPr/>
          </p:nvSpPr>
          <p:spPr>
            <a:xfrm>
              <a:off x="6047507" y="4277120"/>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62" name="Freeform 41">
              <a:extLst>
                <a:ext uri="{FF2B5EF4-FFF2-40B4-BE49-F238E27FC236}">
                  <a16:creationId xmlns:a16="http://schemas.microsoft.com/office/drawing/2014/main" xmlns="" id="{B0A01501-C746-4C5A-B693-D187F9BA888F}"/>
                </a:ext>
              </a:extLst>
            </p:cNvPr>
            <p:cNvSpPr>
              <a:spLocks noEditPoints="1"/>
            </p:cNvSpPr>
            <p:nvPr/>
          </p:nvSpPr>
          <p:spPr bwMode="auto">
            <a:xfrm>
              <a:off x="6139712" y="4345866"/>
              <a:ext cx="274947" cy="252199"/>
            </a:xfrm>
            <a:custGeom>
              <a:avLst/>
              <a:gdLst>
                <a:gd name="T0" fmla="*/ 1262 w 1300"/>
                <a:gd name="T1" fmla="*/ 1065 h 1192"/>
                <a:gd name="T2" fmla="*/ 728 w 1300"/>
                <a:gd name="T3" fmla="*/ 70 h 1192"/>
                <a:gd name="T4" fmla="*/ 590 w 1300"/>
                <a:gd name="T5" fmla="*/ 69 h 1192"/>
                <a:gd name="T6" fmla="*/ 38 w 1300"/>
                <a:gd name="T7" fmla="*/ 1066 h 1192"/>
                <a:gd name="T8" fmla="*/ 112 w 1300"/>
                <a:gd name="T9" fmla="*/ 1192 h 1192"/>
                <a:gd name="T10" fmla="*/ 1186 w 1300"/>
                <a:gd name="T11" fmla="*/ 1192 h 1192"/>
                <a:gd name="T12" fmla="*/ 1262 w 1300"/>
                <a:gd name="T13" fmla="*/ 1065 h 1192"/>
                <a:gd name="T14" fmla="*/ 707 w 1300"/>
                <a:gd name="T15" fmla="*/ 360 h 1192"/>
                <a:gd name="T16" fmla="*/ 691 w 1300"/>
                <a:gd name="T17" fmla="*/ 906 h 1192"/>
                <a:gd name="T18" fmla="*/ 614 w 1300"/>
                <a:gd name="T19" fmla="*/ 906 h 1192"/>
                <a:gd name="T20" fmla="*/ 598 w 1300"/>
                <a:gd name="T21" fmla="*/ 360 h 1192"/>
                <a:gd name="T22" fmla="*/ 707 w 1300"/>
                <a:gd name="T23" fmla="*/ 360 h 1192"/>
                <a:gd name="T24" fmla="*/ 651 w 1300"/>
                <a:gd name="T25" fmla="*/ 1137 h 1192"/>
                <a:gd name="T26" fmla="*/ 585 w 1300"/>
                <a:gd name="T27" fmla="*/ 1067 h 1192"/>
                <a:gd name="T28" fmla="*/ 653 w 1300"/>
                <a:gd name="T29" fmla="*/ 996 h 1192"/>
                <a:gd name="T30" fmla="*/ 719 w 1300"/>
                <a:gd name="T31" fmla="*/ 1067 h 1192"/>
                <a:gd name="T32" fmla="*/ 651 w 1300"/>
                <a:gd name="T33" fmla="*/ 113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0" h="1192">
                  <a:moveTo>
                    <a:pt x="1262" y="1065"/>
                  </a:moveTo>
                  <a:cubicBezTo>
                    <a:pt x="728" y="70"/>
                    <a:pt x="728" y="70"/>
                    <a:pt x="728" y="70"/>
                  </a:cubicBezTo>
                  <a:cubicBezTo>
                    <a:pt x="690" y="0"/>
                    <a:pt x="628" y="0"/>
                    <a:pt x="590" y="69"/>
                  </a:cubicBezTo>
                  <a:cubicBezTo>
                    <a:pt x="38" y="1066"/>
                    <a:pt x="38" y="1066"/>
                    <a:pt x="38" y="1066"/>
                  </a:cubicBezTo>
                  <a:cubicBezTo>
                    <a:pt x="0" y="1135"/>
                    <a:pt x="33" y="1192"/>
                    <a:pt x="112" y="1192"/>
                  </a:cubicBezTo>
                  <a:cubicBezTo>
                    <a:pt x="1186" y="1192"/>
                    <a:pt x="1186" y="1192"/>
                    <a:pt x="1186" y="1192"/>
                  </a:cubicBezTo>
                  <a:cubicBezTo>
                    <a:pt x="1266" y="1192"/>
                    <a:pt x="1300" y="1135"/>
                    <a:pt x="1262" y="1065"/>
                  </a:cubicBezTo>
                  <a:close/>
                  <a:moveTo>
                    <a:pt x="707" y="360"/>
                  </a:moveTo>
                  <a:cubicBezTo>
                    <a:pt x="691" y="906"/>
                    <a:pt x="691" y="906"/>
                    <a:pt x="691" y="906"/>
                  </a:cubicBezTo>
                  <a:cubicBezTo>
                    <a:pt x="614" y="906"/>
                    <a:pt x="614" y="906"/>
                    <a:pt x="614" y="906"/>
                  </a:cubicBezTo>
                  <a:cubicBezTo>
                    <a:pt x="598" y="360"/>
                    <a:pt x="598" y="360"/>
                    <a:pt x="598" y="360"/>
                  </a:cubicBezTo>
                  <a:lnTo>
                    <a:pt x="707" y="360"/>
                  </a:lnTo>
                  <a:close/>
                  <a:moveTo>
                    <a:pt x="651" y="1137"/>
                  </a:moveTo>
                  <a:cubicBezTo>
                    <a:pt x="612" y="1137"/>
                    <a:pt x="585" y="1106"/>
                    <a:pt x="585" y="1067"/>
                  </a:cubicBezTo>
                  <a:cubicBezTo>
                    <a:pt x="585" y="1026"/>
                    <a:pt x="614" y="996"/>
                    <a:pt x="653" y="996"/>
                  </a:cubicBezTo>
                  <a:cubicBezTo>
                    <a:pt x="693" y="996"/>
                    <a:pt x="719" y="1026"/>
                    <a:pt x="719" y="1067"/>
                  </a:cubicBezTo>
                  <a:cubicBezTo>
                    <a:pt x="719" y="1106"/>
                    <a:pt x="693" y="1137"/>
                    <a:pt x="651" y="1137"/>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3" name="Rectangle 62"/>
          <p:cNvSpPr/>
          <p:nvPr/>
        </p:nvSpPr>
        <p:spPr>
          <a:xfrm>
            <a:off x="1169214" y="4504041"/>
            <a:ext cx="2807208" cy="307777"/>
          </a:xfrm>
          <a:prstGeom prst="rect">
            <a:avLst/>
          </a:prstGeom>
        </p:spPr>
        <p:txBody>
          <a:bodyPr wrap="square" lIns="0" rIns="0" anchor="ctr">
            <a:spAutoFit/>
          </a:bodyPr>
          <a:lstStyle/>
          <a:p>
            <a:r>
              <a:rPr lang="en-NZ" sz="1200" b="1" dirty="0">
                <a:solidFill>
                  <a:srgbClr val="595959"/>
                </a:solidFill>
              </a:rPr>
              <a:t>RELATIVE $-VALUE, PERSONAL ‘</a:t>
            </a:r>
            <a:r>
              <a:rPr lang="en-NZ" sz="1200" b="1" dirty="0" smtClean="0">
                <a:solidFill>
                  <a:srgbClr val="595959"/>
                </a:solidFill>
              </a:rPr>
              <a:t>COST’</a:t>
            </a:r>
            <a:r>
              <a:rPr lang="en-NZ" sz="1400" b="1" dirty="0" smtClean="0">
                <a:solidFill>
                  <a:srgbClr val="595959"/>
                </a:solidFill>
              </a:rPr>
              <a:t> </a:t>
            </a:r>
            <a:endParaRPr lang="en-NZ" sz="1400" b="1" dirty="0">
              <a:solidFill>
                <a:srgbClr val="595959"/>
              </a:solidFill>
            </a:endParaRPr>
          </a:p>
        </p:txBody>
      </p:sp>
      <p:grpSp>
        <p:nvGrpSpPr>
          <p:cNvPr id="17" name="Group 16"/>
          <p:cNvGrpSpPr/>
          <p:nvPr/>
        </p:nvGrpSpPr>
        <p:grpSpPr>
          <a:xfrm>
            <a:off x="788920" y="4488835"/>
            <a:ext cx="331546" cy="322983"/>
            <a:chOff x="6047857" y="4769896"/>
            <a:chExt cx="434015" cy="434015"/>
          </a:xfrm>
        </p:grpSpPr>
        <p:sp>
          <p:nvSpPr>
            <p:cNvPr id="64" name="Oval 63">
              <a:extLst>
                <a:ext uri="{FF2B5EF4-FFF2-40B4-BE49-F238E27FC236}">
                  <a16:creationId xmlns:a16="http://schemas.microsoft.com/office/drawing/2014/main" xmlns="" id="{A7E61AD4-36BC-49E6-A3F3-457EBCA7A04D}"/>
                </a:ext>
              </a:extLst>
            </p:cNvPr>
            <p:cNvSpPr/>
            <p:nvPr/>
          </p:nvSpPr>
          <p:spPr>
            <a:xfrm>
              <a:off x="6047857" y="4769896"/>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grpSp>
          <p:nvGrpSpPr>
            <p:cNvPr id="65" name="Group 4">
              <a:extLst>
                <a:ext uri="{FF2B5EF4-FFF2-40B4-BE49-F238E27FC236}">
                  <a16:creationId xmlns:a16="http://schemas.microsoft.com/office/drawing/2014/main" xmlns="" id="{BF391F30-15E9-4ADA-96BD-9E5B4F4EB5FF}"/>
                </a:ext>
              </a:extLst>
            </p:cNvPr>
            <p:cNvGrpSpPr>
              <a:grpSpLocks noChangeAspect="1"/>
            </p:cNvGrpSpPr>
            <p:nvPr/>
          </p:nvGrpSpPr>
          <p:grpSpPr bwMode="auto">
            <a:xfrm>
              <a:off x="6131294" y="4833052"/>
              <a:ext cx="288925" cy="337247"/>
              <a:chOff x="1864" y="80"/>
              <a:chExt cx="574" cy="670"/>
            </a:xfrm>
            <a:solidFill>
              <a:srgbClr val="82AB1D"/>
            </a:solidFill>
          </p:grpSpPr>
          <p:sp>
            <p:nvSpPr>
              <p:cNvPr id="66" name="Freeform 6">
                <a:extLst>
                  <a:ext uri="{FF2B5EF4-FFF2-40B4-BE49-F238E27FC236}">
                    <a16:creationId xmlns:a16="http://schemas.microsoft.com/office/drawing/2014/main" xmlns="" id="{4A15A8F7-40F4-41AD-8D2E-23A9567CA893}"/>
                  </a:ext>
                </a:extLst>
              </p:cNvPr>
              <p:cNvSpPr>
                <a:spLocks noEditPoints="1"/>
              </p:cNvSpPr>
              <p:nvPr/>
            </p:nvSpPr>
            <p:spPr bwMode="auto">
              <a:xfrm>
                <a:off x="1864" y="80"/>
                <a:ext cx="574" cy="670"/>
              </a:xfrm>
              <a:custGeom>
                <a:avLst/>
                <a:gdLst>
                  <a:gd name="T0" fmla="*/ 1449 w 2870"/>
                  <a:gd name="T1" fmla="*/ 1388 h 3351"/>
                  <a:gd name="T2" fmla="*/ 1410 w 2870"/>
                  <a:gd name="T3" fmla="*/ 1455 h 3351"/>
                  <a:gd name="T4" fmla="*/ 1250 w 2870"/>
                  <a:gd name="T5" fmla="*/ 1510 h 3351"/>
                  <a:gd name="T6" fmla="*/ 1215 w 2870"/>
                  <a:gd name="T7" fmla="*/ 1654 h 3351"/>
                  <a:gd name="T8" fmla="*/ 1300 w 2870"/>
                  <a:gd name="T9" fmla="*/ 1866 h 3351"/>
                  <a:gd name="T10" fmla="*/ 1414 w 2870"/>
                  <a:gd name="T11" fmla="*/ 1943 h 3351"/>
                  <a:gd name="T12" fmla="*/ 1601 w 2870"/>
                  <a:gd name="T13" fmla="*/ 1916 h 3351"/>
                  <a:gd name="T14" fmla="*/ 1687 w 2870"/>
                  <a:gd name="T15" fmla="*/ 2350 h 3351"/>
                  <a:gd name="T16" fmla="*/ 1355 w 2870"/>
                  <a:gd name="T17" fmla="*/ 2487 h 3351"/>
                  <a:gd name="T18" fmla="*/ 1497 w 2870"/>
                  <a:gd name="T19" fmla="*/ 2630 h 3351"/>
                  <a:gd name="T20" fmla="*/ 1715 w 2870"/>
                  <a:gd name="T21" fmla="*/ 2694 h 3351"/>
                  <a:gd name="T22" fmla="*/ 1798 w 2870"/>
                  <a:gd name="T23" fmla="*/ 2752 h 3351"/>
                  <a:gd name="T24" fmla="*/ 1887 w 2870"/>
                  <a:gd name="T25" fmla="*/ 2575 h 3351"/>
                  <a:gd name="T26" fmla="*/ 2068 w 2870"/>
                  <a:gd name="T27" fmla="*/ 2441 h 3351"/>
                  <a:gd name="T28" fmla="*/ 2100 w 2870"/>
                  <a:gd name="T29" fmla="*/ 2147 h 3351"/>
                  <a:gd name="T30" fmla="*/ 1967 w 2870"/>
                  <a:gd name="T31" fmla="*/ 1799 h 3351"/>
                  <a:gd name="T32" fmla="*/ 1765 w 2870"/>
                  <a:gd name="T33" fmla="*/ 1729 h 3351"/>
                  <a:gd name="T34" fmla="*/ 1602 w 2870"/>
                  <a:gd name="T35" fmla="*/ 1684 h 3351"/>
                  <a:gd name="T36" fmla="*/ 1696 w 2870"/>
                  <a:gd name="T37" fmla="*/ 1567 h 3351"/>
                  <a:gd name="T38" fmla="*/ 1791 w 2870"/>
                  <a:gd name="T39" fmla="*/ 1513 h 3351"/>
                  <a:gd name="T40" fmla="*/ 1743 w 2870"/>
                  <a:gd name="T41" fmla="*/ 1422 h 3351"/>
                  <a:gd name="T42" fmla="*/ 1531 w 2870"/>
                  <a:gd name="T43" fmla="*/ 1439 h 3351"/>
                  <a:gd name="T44" fmla="*/ 1508 w 2870"/>
                  <a:gd name="T45" fmla="*/ 1365 h 3351"/>
                  <a:gd name="T46" fmla="*/ 1529 w 2870"/>
                  <a:gd name="T47" fmla="*/ 997 h 3351"/>
                  <a:gd name="T48" fmla="*/ 1297 w 2870"/>
                  <a:gd name="T49" fmla="*/ 1015 h 3351"/>
                  <a:gd name="T50" fmla="*/ 1268 w 2870"/>
                  <a:gd name="T51" fmla="*/ 1080 h 3351"/>
                  <a:gd name="T52" fmla="*/ 1470 w 2870"/>
                  <a:gd name="T53" fmla="*/ 1087 h 3351"/>
                  <a:gd name="T54" fmla="*/ 1611 w 2870"/>
                  <a:gd name="T55" fmla="*/ 1014 h 3351"/>
                  <a:gd name="T56" fmla="*/ 1702 w 2870"/>
                  <a:gd name="T57" fmla="*/ 9 h 3351"/>
                  <a:gd name="T58" fmla="*/ 1742 w 2870"/>
                  <a:gd name="T59" fmla="*/ 52 h 3351"/>
                  <a:gd name="T60" fmla="*/ 1849 w 2870"/>
                  <a:gd name="T61" fmla="*/ 96 h 3351"/>
                  <a:gd name="T62" fmla="*/ 1904 w 2870"/>
                  <a:gd name="T63" fmla="*/ 260 h 3351"/>
                  <a:gd name="T64" fmla="*/ 1775 w 2870"/>
                  <a:gd name="T65" fmla="*/ 488 h 3351"/>
                  <a:gd name="T66" fmla="*/ 1606 w 2870"/>
                  <a:gd name="T67" fmla="*/ 956 h 3351"/>
                  <a:gd name="T68" fmla="*/ 1628 w 2870"/>
                  <a:gd name="T69" fmla="*/ 1030 h 3351"/>
                  <a:gd name="T70" fmla="*/ 1836 w 2870"/>
                  <a:gd name="T71" fmla="*/ 1168 h 3351"/>
                  <a:gd name="T72" fmla="*/ 2192 w 2870"/>
                  <a:gd name="T73" fmla="*/ 1376 h 3351"/>
                  <a:gd name="T74" fmla="*/ 2374 w 2870"/>
                  <a:gd name="T75" fmla="*/ 1634 h 3351"/>
                  <a:gd name="T76" fmla="*/ 2543 w 2870"/>
                  <a:gd name="T77" fmla="*/ 1804 h 3351"/>
                  <a:gd name="T78" fmla="*/ 2768 w 2870"/>
                  <a:gd name="T79" fmla="*/ 2078 h 3351"/>
                  <a:gd name="T80" fmla="*/ 2870 w 2870"/>
                  <a:gd name="T81" fmla="*/ 2476 h 3351"/>
                  <a:gd name="T82" fmla="*/ 2701 w 2870"/>
                  <a:gd name="T83" fmla="*/ 2860 h 3351"/>
                  <a:gd name="T84" fmla="*/ 2390 w 2870"/>
                  <a:gd name="T85" fmla="*/ 3115 h 3351"/>
                  <a:gd name="T86" fmla="*/ 1892 w 2870"/>
                  <a:gd name="T87" fmla="*/ 3309 h 3351"/>
                  <a:gd name="T88" fmla="*/ 994 w 2870"/>
                  <a:gd name="T89" fmla="*/ 3307 h 3351"/>
                  <a:gd name="T90" fmla="*/ 400 w 2870"/>
                  <a:gd name="T91" fmla="*/ 3073 h 3351"/>
                  <a:gd name="T92" fmla="*/ 70 w 2870"/>
                  <a:gd name="T93" fmla="*/ 2724 h 3351"/>
                  <a:gd name="T94" fmla="*/ 26 w 2870"/>
                  <a:gd name="T95" fmla="*/ 2297 h 3351"/>
                  <a:gd name="T96" fmla="*/ 176 w 2870"/>
                  <a:gd name="T97" fmla="*/ 1897 h 3351"/>
                  <a:gd name="T98" fmla="*/ 387 w 2870"/>
                  <a:gd name="T99" fmla="*/ 1589 h 3351"/>
                  <a:gd name="T100" fmla="*/ 736 w 2870"/>
                  <a:gd name="T101" fmla="*/ 1304 h 3351"/>
                  <a:gd name="T102" fmla="*/ 1046 w 2870"/>
                  <a:gd name="T103" fmla="*/ 1162 h 3351"/>
                  <a:gd name="T104" fmla="*/ 1193 w 2870"/>
                  <a:gd name="T105" fmla="*/ 1041 h 3351"/>
                  <a:gd name="T106" fmla="*/ 1220 w 2870"/>
                  <a:gd name="T107" fmla="*/ 894 h 3351"/>
                  <a:gd name="T108" fmla="*/ 994 w 2870"/>
                  <a:gd name="T109" fmla="*/ 462 h 3351"/>
                  <a:gd name="T110" fmla="*/ 932 w 2870"/>
                  <a:gd name="T111" fmla="*/ 155 h 3351"/>
                  <a:gd name="T112" fmla="*/ 1124 w 2870"/>
                  <a:gd name="T113" fmla="*/ 135 h 3351"/>
                  <a:gd name="T114" fmla="*/ 1223 w 2870"/>
                  <a:gd name="T115" fmla="*/ 99 h 3351"/>
                  <a:gd name="T116" fmla="*/ 1238 w 2870"/>
                  <a:gd name="T117" fmla="*/ 40 h 3351"/>
                  <a:gd name="T118" fmla="*/ 1404 w 2870"/>
                  <a:gd name="T119" fmla="*/ 9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0" h="3351">
                    <a:moveTo>
                      <a:pt x="1474" y="1356"/>
                    </a:moveTo>
                    <a:lnTo>
                      <a:pt x="1462" y="1358"/>
                    </a:lnTo>
                    <a:lnTo>
                      <a:pt x="1454" y="1361"/>
                    </a:lnTo>
                    <a:lnTo>
                      <a:pt x="1450" y="1365"/>
                    </a:lnTo>
                    <a:lnTo>
                      <a:pt x="1448" y="1372"/>
                    </a:lnTo>
                    <a:lnTo>
                      <a:pt x="1448" y="1379"/>
                    </a:lnTo>
                    <a:lnTo>
                      <a:pt x="1449" y="1388"/>
                    </a:lnTo>
                    <a:lnTo>
                      <a:pt x="1452" y="1397"/>
                    </a:lnTo>
                    <a:lnTo>
                      <a:pt x="1455" y="1408"/>
                    </a:lnTo>
                    <a:lnTo>
                      <a:pt x="1457" y="1420"/>
                    </a:lnTo>
                    <a:lnTo>
                      <a:pt x="1458" y="1431"/>
                    </a:lnTo>
                    <a:lnTo>
                      <a:pt x="1458" y="1443"/>
                    </a:lnTo>
                    <a:lnTo>
                      <a:pt x="1434" y="1450"/>
                    </a:lnTo>
                    <a:lnTo>
                      <a:pt x="1410" y="1455"/>
                    </a:lnTo>
                    <a:lnTo>
                      <a:pt x="1384" y="1461"/>
                    </a:lnTo>
                    <a:lnTo>
                      <a:pt x="1359" y="1467"/>
                    </a:lnTo>
                    <a:lnTo>
                      <a:pt x="1334" y="1473"/>
                    </a:lnTo>
                    <a:lnTo>
                      <a:pt x="1311" y="1481"/>
                    </a:lnTo>
                    <a:lnTo>
                      <a:pt x="1289" y="1489"/>
                    </a:lnTo>
                    <a:lnTo>
                      <a:pt x="1268" y="1499"/>
                    </a:lnTo>
                    <a:lnTo>
                      <a:pt x="1250" y="1510"/>
                    </a:lnTo>
                    <a:lnTo>
                      <a:pt x="1234" y="1524"/>
                    </a:lnTo>
                    <a:lnTo>
                      <a:pt x="1221" y="1541"/>
                    </a:lnTo>
                    <a:lnTo>
                      <a:pt x="1212" y="1562"/>
                    </a:lnTo>
                    <a:lnTo>
                      <a:pt x="1206" y="1585"/>
                    </a:lnTo>
                    <a:lnTo>
                      <a:pt x="1205" y="1605"/>
                    </a:lnTo>
                    <a:lnTo>
                      <a:pt x="1209" y="1629"/>
                    </a:lnTo>
                    <a:lnTo>
                      <a:pt x="1215" y="1654"/>
                    </a:lnTo>
                    <a:lnTo>
                      <a:pt x="1223" y="1682"/>
                    </a:lnTo>
                    <a:lnTo>
                      <a:pt x="1232" y="1710"/>
                    </a:lnTo>
                    <a:lnTo>
                      <a:pt x="1243" y="1738"/>
                    </a:lnTo>
                    <a:lnTo>
                      <a:pt x="1253" y="1766"/>
                    </a:lnTo>
                    <a:lnTo>
                      <a:pt x="1269" y="1805"/>
                    </a:lnTo>
                    <a:lnTo>
                      <a:pt x="1286" y="1839"/>
                    </a:lnTo>
                    <a:lnTo>
                      <a:pt x="1300" y="1866"/>
                    </a:lnTo>
                    <a:lnTo>
                      <a:pt x="1315" y="1890"/>
                    </a:lnTo>
                    <a:lnTo>
                      <a:pt x="1330" y="1907"/>
                    </a:lnTo>
                    <a:lnTo>
                      <a:pt x="1346" y="1921"/>
                    </a:lnTo>
                    <a:lnTo>
                      <a:pt x="1361" y="1931"/>
                    </a:lnTo>
                    <a:lnTo>
                      <a:pt x="1377" y="1937"/>
                    </a:lnTo>
                    <a:lnTo>
                      <a:pt x="1394" y="1942"/>
                    </a:lnTo>
                    <a:lnTo>
                      <a:pt x="1414" y="1943"/>
                    </a:lnTo>
                    <a:lnTo>
                      <a:pt x="1434" y="1942"/>
                    </a:lnTo>
                    <a:lnTo>
                      <a:pt x="1456" y="1938"/>
                    </a:lnTo>
                    <a:lnTo>
                      <a:pt x="1480" y="1935"/>
                    </a:lnTo>
                    <a:lnTo>
                      <a:pt x="1506" y="1930"/>
                    </a:lnTo>
                    <a:lnTo>
                      <a:pt x="1535" y="1925"/>
                    </a:lnTo>
                    <a:lnTo>
                      <a:pt x="1566" y="1920"/>
                    </a:lnTo>
                    <a:lnTo>
                      <a:pt x="1601" y="1916"/>
                    </a:lnTo>
                    <a:lnTo>
                      <a:pt x="1616" y="1975"/>
                    </a:lnTo>
                    <a:lnTo>
                      <a:pt x="1631" y="2034"/>
                    </a:lnTo>
                    <a:lnTo>
                      <a:pt x="1645" y="2094"/>
                    </a:lnTo>
                    <a:lnTo>
                      <a:pt x="1658" y="2155"/>
                    </a:lnTo>
                    <a:lnTo>
                      <a:pt x="1671" y="2218"/>
                    </a:lnTo>
                    <a:lnTo>
                      <a:pt x="1681" y="2283"/>
                    </a:lnTo>
                    <a:lnTo>
                      <a:pt x="1687" y="2350"/>
                    </a:lnTo>
                    <a:lnTo>
                      <a:pt x="1613" y="2363"/>
                    </a:lnTo>
                    <a:lnTo>
                      <a:pt x="1535" y="2374"/>
                    </a:lnTo>
                    <a:lnTo>
                      <a:pt x="1453" y="2381"/>
                    </a:lnTo>
                    <a:lnTo>
                      <a:pt x="1368" y="2385"/>
                    </a:lnTo>
                    <a:lnTo>
                      <a:pt x="1362" y="2417"/>
                    </a:lnTo>
                    <a:lnTo>
                      <a:pt x="1358" y="2451"/>
                    </a:lnTo>
                    <a:lnTo>
                      <a:pt x="1355" y="2487"/>
                    </a:lnTo>
                    <a:lnTo>
                      <a:pt x="1353" y="2523"/>
                    </a:lnTo>
                    <a:lnTo>
                      <a:pt x="1351" y="2559"/>
                    </a:lnTo>
                    <a:lnTo>
                      <a:pt x="1347" y="2593"/>
                    </a:lnTo>
                    <a:lnTo>
                      <a:pt x="1341" y="2626"/>
                    </a:lnTo>
                    <a:lnTo>
                      <a:pt x="1390" y="2630"/>
                    </a:lnTo>
                    <a:lnTo>
                      <a:pt x="1443" y="2631"/>
                    </a:lnTo>
                    <a:lnTo>
                      <a:pt x="1497" y="2630"/>
                    </a:lnTo>
                    <a:lnTo>
                      <a:pt x="1552" y="2627"/>
                    </a:lnTo>
                    <a:lnTo>
                      <a:pt x="1606" y="2623"/>
                    </a:lnTo>
                    <a:lnTo>
                      <a:pt x="1659" y="2620"/>
                    </a:lnTo>
                    <a:lnTo>
                      <a:pt x="1711" y="2618"/>
                    </a:lnTo>
                    <a:lnTo>
                      <a:pt x="1712" y="2646"/>
                    </a:lnTo>
                    <a:lnTo>
                      <a:pt x="1714" y="2671"/>
                    </a:lnTo>
                    <a:lnTo>
                      <a:pt x="1715" y="2694"/>
                    </a:lnTo>
                    <a:lnTo>
                      <a:pt x="1716" y="2717"/>
                    </a:lnTo>
                    <a:lnTo>
                      <a:pt x="1715" y="2742"/>
                    </a:lnTo>
                    <a:lnTo>
                      <a:pt x="1711" y="2767"/>
                    </a:lnTo>
                    <a:lnTo>
                      <a:pt x="1735" y="2766"/>
                    </a:lnTo>
                    <a:lnTo>
                      <a:pt x="1756" y="2761"/>
                    </a:lnTo>
                    <a:lnTo>
                      <a:pt x="1776" y="2756"/>
                    </a:lnTo>
                    <a:lnTo>
                      <a:pt x="1798" y="2752"/>
                    </a:lnTo>
                    <a:lnTo>
                      <a:pt x="1800" y="2721"/>
                    </a:lnTo>
                    <a:lnTo>
                      <a:pt x="1803" y="2691"/>
                    </a:lnTo>
                    <a:lnTo>
                      <a:pt x="1806" y="2660"/>
                    </a:lnTo>
                    <a:lnTo>
                      <a:pt x="1807" y="2628"/>
                    </a:lnTo>
                    <a:lnTo>
                      <a:pt x="1806" y="2594"/>
                    </a:lnTo>
                    <a:lnTo>
                      <a:pt x="1848" y="2585"/>
                    </a:lnTo>
                    <a:lnTo>
                      <a:pt x="1887" y="2575"/>
                    </a:lnTo>
                    <a:lnTo>
                      <a:pt x="1922" y="2564"/>
                    </a:lnTo>
                    <a:lnTo>
                      <a:pt x="1955" y="2550"/>
                    </a:lnTo>
                    <a:lnTo>
                      <a:pt x="1984" y="2534"/>
                    </a:lnTo>
                    <a:lnTo>
                      <a:pt x="2010" y="2514"/>
                    </a:lnTo>
                    <a:lnTo>
                      <a:pt x="2032" y="2493"/>
                    </a:lnTo>
                    <a:lnTo>
                      <a:pt x="2051" y="2469"/>
                    </a:lnTo>
                    <a:lnTo>
                      <a:pt x="2068" y="2441"/>
                    </a:lnTo>
                    <a:lnTo>
                      <a:pt x="2082" y="2411"/>
                    </a:lnTo>
                    <a:lnTo>
                      <a:pt x="2092" y="2376"/>
                    </a:lnTo>
                    <a:lnTo>
                      <a:pt x="2099" y="2338"/>
                    </a:lnTo>
                    <a:lnTo>
                      <a:pt x="2104" y="2296"/>
                    </a:lnTo>
                    <a:lnTo>
                      <a:pt x="2106" y="2250"/>
                    </a:lnTo>
                    <a:lnTo>
                      <a:pt x="2105" y="2199"/>
                    </a:lnTo>
                    <a:lnTo>
                      <a:pt x="2100" y="2147"/>
                    </a:lnTo>
                    <a:lnTo>
                      <a:pt x="2091" y="2092"/>
                    </a:lnTo>
                    <a:lnTo>
                      <a:pt x="2078" y="2038"/>
                    </a:lnTo>
                    <a:lnTo>
                      <a:pt x="2061" y="1984"/>
                    </a:lnTo>
                    <a:lnTo>
                      <a:pt x="2040" y="1932"/>
                    </a:lnTo>
                    <a:lnTo>
                      <a:pt x="2017" y="1884"/>
                    </a:lnTo>
                    <a:lnTo>
                      <a:pt x="1993" y="1839"/>
                    </a:lnTo>
                    <a:lnTo>
                      <a:pt x="1967" y="1799"/>
                    </a:lnTo>
                    <a:lnTo>
                      <a:pt x="1941" y="1764"/>
                    </a:lnTo>
                    <a:lnTo>
                      <a:pt x="1906" y="1750"/>
                    </a:lnTo>
                    <a:lnTo>
                      <a:pt x="1874" y="1739"/>
                    </a:lnTo>
                    <a:lnTo>
                      <a:pt x="1844" y="1733"/>
                    </a:lnTo>
                    <a:lnTo>
                      <a:pt x="1817" y="1729"/>
                    </a:lnTo>
                    <a:lnTo>
                      <a:pt x="1790" y="1728"/>
                    </a:lnTo>
                    <a:lnTo>
                      <a:pt x="1765" y="1729"/>
                    </a:lnTo>
                    <a:lnTo>
                      <a:pt x="1741" y="1730"/>
                    </a:lnTo>
                    <a:lnTo>
                      <a:pt x="1717" y="1732"/>
                    </a:lnTo>
                    <a:lnTo>
                      <a:pt x="1693" y="1734"/>
                    </a:lnTo>
                    <a:lnTo>
                      <a:pt x="1669" y="1736"/>
                    </a:lnTo>
                    <a:lnTo>
                      <a:pt x="1643" y="1736"/>
                    </a:lnTo>
                    <a:lnTo>
                      <a:pt x="1617" y="1734"/>
                    </a:lnTo>
                    <a:lnTo>
                      <a:pt x="1602" y="1684"/>
                    </a:lnTo>
                    <a:lnTo>
                      <a:pt x="1588" y="1631"/>
                    </a:lnTo>
                    <a:lnTo>
                      <a:pt x="1577" y="1577"/>
                    </a:lnTo>
                    <a:lnTo>
                      <a:pt x="1607" y="1574"/>
                    </a:lnTo>
                    <a:lnTo>
                      <a:pt x="1631" y="1572"/>
                    </a:lnTo>
                    <a:lnTo>
                      <a:pt x="1654" y="1570"/>
                    </a:lnTo>
                    <a:lnTo>
                      <a:pt x="1675" y="1568"/>
                    </a:lnTo>
                    <a:lnTo>
                      <a:pt x="1696" y="1567"/>
                    </a:lnTo>
                    <a:lnTo>
                      <a:pt x="1717" y="1565"/>
                    </a:lnTo>
                    <a:lnTo>
                      <a:pt x="1742" y="1562"/>
                    </a:lnTo>
                    <a:lnTo>
                      <a:pt x="1768" y="1559"/>
                    </a:lnTo>
                    <a:lnTo>
                      <a:pt x="1800" y="1556"/>
                    </a:lnTo>
                    <a:lnTo>
                      <a:pt x="1797" y="1543"/>
                    </a:lnTo>
                    <a:lnTo>
                      <a:pt x="1793" y="1529"/>
                    </a:lnTo>
                    <a:lnTo>
                      <a:pt x="1791" y="1513"/>
                    </a:lnTo>
                    <a:lnTo>
                      <a:pt x="1788" y="1497"/>
                    </a:lnTo>
                    <a:lnTo>
                      <a:pt x="1784" y="1481"/>
                    </a:lnTo>
                    <a:lnTo>
                      <a:pt x="1779" y="1465"/>
                    </a:lnTo>
                    <a:lnTo>
                      <a:pt x="1773" y="1451"/>
                    </a:lnTo>
                    <a:lnTo>
                      <a:pt x="1765" y="1438"/>
                    </a:lnTo>
                    <a:lnTo>
                      <a:pt x="1755" y="1429"/>
                    </a:lnTo>
                    <a:lnTo>
                      <a:pt x="1743" y="1422"/>
                    </a:lnTo>
                    <a:lnTo>
                      <a:pt x="1726" y="1420"/>
                    </a:lnTo>
                    <a:lnTo>
                      <a:pt x="1696" y="1421"/>
                    </a:lnTo>
                    <a:lnTo>
                      <a:pt x="1667" y="1424"/>
                    </a:lnTo>
                    <a:lnTo>
                      <a:pt x="1636" y="1428"/>
                    </a:lnTo>
                    <a:lnTo>
                      <a:pt x="1605" y="1433"/>
                    </a:lnTo>
                    <a:lnTo>
                      <a:pt x="1570" y="1437"/>
                    </a:lnTo>
                    <a:lnTo>
                      <a:pt x="1531" y="1439"/>
                    </a:lnTo>
                    <a:lnTo>
                      <a:pt x="1528" y="1430"/>
                    </a:lnTo>
                    <a:lnTo>
                      <a:pt x="1525" y="1419"/>
                    </a:lnTo>
                    <a:lnTo>
                      <a:pt x="1523" y="1407"/>
                    </a:lnTo>
                    <a:lnTo>
                      <a:pt x="1520" y="1395"/>
                    </a:lnTo>
                    <a:lnTo>
                      <a:pt x="1517" y="1384"/>
                    </a:lnTo>
                    <a:lnTo>
                      <a:pt x="1513" y="1373"/>
                    </a:lnTo>
                    <a:lnTo>
                      <a:pt x="1508" y="1365"/>
                    </a:lnTo>
                    <a:lnTo>
                      <a:pt x="1500" y="1359"/>
                    </a:lnTo>
                    <a:lnTo>
                      <a:pt x="1490" y="1357"/>
                    </a:lnTo>
                    <a:lnTo>
                      <a:pt x="1474" y="1356"/>
                    </a:lnTo>
                    <a:close/>
                    <a:moveTo>
                      <a:pt x="1617" y="978"/>
                    </a:moveTo>
                    <a:lnTo>
                      <a:pt x="1587" y="980"/>
                    </a:lnTo>
                    <a:lnTo>
                      <a:pt x="1558" y="987"/>
                    </a:lnTo>
                    <a:lnTo>
                      <a:pt x="1529" y="997"/>
                    </a:lnTo>
                    <a:lnTo>
                      <a:pt x="1499" y="1008"/>
                    </a:lnTo>
                    <a:lnTo>
                      <a:pt x="1467" y="1018"/>
                    </a:lnTo>
                    <a:lnTo>
                      <a:pt x="1435" y="1025"/>
                    </a:lnTo>
                    <a:lnTo>
                      <a:pt x="1398" y="1028"/>
                    </a:lnTo>
                    <a:lnTo>
                      <a:pt x="1364" y="1026"/>
                    </a:lnTo>
                    <a:lnTo>
                      <a:pt x="1329" y="1022"/>
                    </a:lnTo>
                    <a:lnTo>
                      <a:pt x="1297" y="1015"/>
                    </a:lnTo>
                    <a:lnTo>
                      <a:pt x="1266" y="1009"/>
                    </a:lnTo>
                    <a:lnTo>
                      <a:pt x="1236" y="1004"/>
                    </a:lnTo>
                    <a:lnTo>
                      <a:pt x="1206" y="1001"/>
                    </a:lnTo>
                    <a:lnTo>
                      <a:pt x="1206" y="1056"/>
                    </a:lnTo>
                    <a:lnTo>
                      <a:pt x="1224" y="1066"/>
                    </a:lnTo>
                    <a:lnTo>
                      <a:pt x="1245" y="1073"/>
                    </a:lnTo>
                    <a:lnTo>
                      <a:pt x="1268" y="1080"/>
                    </a:lnTo>
                    <a:lnTo>
                      <a:pt x="1295" y="1086"/>
                    </a:lnTo>
                    <a:lnTo>
                      <a:pt x="1322" y="1090"/>
                    </a:lnTo>
                    <a:lnTo>
                      <a:pt x="1351" y="1093"/>
                    </a:lnTo>
                    <a:lnTo>
                      <a:pt x="1381" y="1093"/>
                    </a:lnTo>
                    <a:lnTo>
                      <a:pt x="1411" y="1093"/>
                    </a:lnTo>
                    <a:lnTo>
                      <a:pt x="1440" y="1091"/>
                    </a:lnTo>
                    <a:lnTo>
                      <a:pt x="1470" y="1087"/>
                    </a:lnTo>
                    <a:lnTo>
                      <a:pt x="1497" y="1081"/>
                    </a:lnTo>
                    <a:lnTo>
                      <a:pt x="1523" y="1075"/>
                    </a:lnTo>
                    <a:lnTo>
                      <a:pt x="1547" y="1066"/>
                    </a:lnTo>
                    <a:lnTo>
                      <a:pt x="1568" y="1056"/>
                    </a:lnTo>
                    <a:lnTo>
                      <a:pt x="1586" y="1044"/>
                    </a:lnTo>
                    <a:lnTo>
                      <a:pt x="1601" y="1031"/>
                    </a:lnTo>
                    <a:lnTo>
                      <a:pt x="1611" y="1014"/>
                    </a:lnTo>
                    <a:lnTo>
                      <a:pt x="1616" y="997"/>
                    </a:lnTo>
                    <a:lnTo>
                      <a:pt x="1617" y="978"/>
                    </a:lnTo>
                    <a:close/>
                    <a:moveTo>
                      <a:pt x="1451" y="0"/>
                    </a:moveTo>
                    <a:lnTo>
                      <a:pt x="1687" y="0"/>
                    </a:lnTo>
                    <a:lnTo>
                      <a:pt x="1690" y="5"/>
                    </a:lnTo>
                    <a:lnTo>
                      <a:pt x="1695" y="8"/>
                    </a:lnTo>
                    <a:lnTo>
                      <a:pt x="1702" y="9"/>
                    </a:lnTo>
                    <a:lnTo>
                      <a:pt x="1710" y="9"/>
                    </a:lnTo>
                    <a:lnTo>
                      <a:pt x="1718" y="8"/>
                    </a:lnTo>
                    <a:lnTo>
                      <a:pt x="1725" y="9"/>
                    </a:lnTo>
                    <a:lnTo>
                      <a:pt x="1732" y="11"/>
                    </a:lnTo>
                    <a:lnTo>
                      <a:pt x="1735" y="16"/>
                    </a:lnTo>
                    <a:lnTo>
                      <a:pt x="1741" y="33"/>
                    </a:lnTo>
                    <a:lnTo>
                      <a:pt x="1742" y="52"/>
                    </a:lnTo>
                    <a:lnTo>
                      <a:pt x="1740" y="71"/>
                    </a:lnTo>
                    <a:lnTo>
                      <a:pt x="1737" y="90"/>
                    </a:lnTo>
                    <a:lnTo>
                      <a:pt x="1735" y="111"/>
                    </a:lnTo>
                    <a:lnTo>
                      <a:pt x="1762" y="106"/>
                    </a:lnTo>
                    <a:lnTo>
                      <a:pt x="1791" y="101"/>
                    </a:lnTo>
                    <a:lnTo>
                      <a:pt x="1820" y="97"/>
                    </a:lnTo>
                    <a:lnTo>
                      <a:pt x="1849" y="96"/>
                    </a:lnTo>
                    <a:lnTo>
                      <a:pt x="1878" y="97"/>
                    </a:lnTo>
                    <a:lnTo>
                      <a:pt x="1905" y="103"/>
                    </a:lnTo>
                    <a:lnTo>
                      <a:pt x="1932" y="111"/>
                    </a:lnTo>
                    <a:lnTo>
                      <a:pt x="1931" y="150"/>
                    </a:lnTo>
                    <a:lnTo>
                      <a:pt x="1926" y="188"/>
                    </a:lnTo>
                    <a:lnTo>
                      <a:pt x="1916" y="225"/>
                    </a:lnTo>
                    <a:lnTo>
                      <a:pt x="1904" y="260"/>
                    </a:lnTo>
                    <a:lnTo>
                      <a:pt x="1889" y="294"/>
                    </a:lnTo>
                    <a:lnTo>
                      <a:pt x="1872" y="328"/>
                    </a:lnTo>
                    <a:lnTo>
                      <a:pt x="1852" y="360"/>
                    </a:lnTo>
                    <a:lnTo>
                      <a:pt x="1833" y="393"/>
                    </a:lnTo>
                    <a:lnTo>
                      <a:pt x="1814" y="425"/>
                    </a:lnTo>
                    <a:lnTo>
                      <a:pt x="1793" y="457"/>
                    </a:lnTo>
                    <a:lnTo>
                      <a:pt x="1775" y="488"/>
                    </a:lnTo>
                    <a:lnTo>
                      <a:pt x="1758" y="520"/>
                    </a:lnTo>
                    <a:lnTo>
                      <a:pt x="1720" y="602"/>
                    </a:lnTo>
                    <a:lnTo>
                      <a:pt x="1686" y="686"/>
                    </a:lnTo>
                    <a:lnTo>
                      <a:pt x="1653" y="773"/>
                    </a:lnTo>
                    <a:lnTo>
                      <a:pt x="1623" y="861"/>
                    </a:lnTo>
                    <a:lnTo>
                      <a:pt x="1592" y="955"/>
                    </a:lnTo>
                    <a:lnTo>
                      <a:pt x="1606" y="956"/>
                    </a:lnTo>
                    <a:lnTo>
                      <a:pt x="1616" y="961"/>
                    </a:lnTo>
                    <a:lnTo>
                      <a:pt x="1624" y="969"/>
                    </a:lnTo>
                    <a:lnTo>
                      <a:pt x="1629" y="979"/>
                    </a:lnTo>
                    <a:lnTo>
                      <a:pt x="1632" y="991"/>
                    </a:lnTo>
                    <a:lnTo>
                      <a:pt x="1633" y="1004"/>
                    </a:lnTo>
                    <a:lnTo>
                      <a:pt x="1632" y="1017"/>
                    </a:lnTo>
                    <a:lnTo>
                      <a:pt x="1628" y="1030"/>
                    </a:lnTo>
                    <a:lnTo>
                      <a:pt x="1623" y="1041"/>
                    </a:lnTo>
                    <a:lnTo>
                      <a:pt x="1617" y="1050"/>
                    </a:lnTo>
                    <a:lnTo>
                      <a:pt x="1609" y="1056"/>
                    </a:lnTo>
                    <a:lnTo>
                      <a:pt x="1665" y="1087"/>
                    </a:lnTo>
                    <a:lnTo>
                      <a:pt x="1721" y="1115"/>
                    </a:lnTo>
                    <a:lnTo>
                      <a:pt x="1779" y="1141"/>
                    </a:lnTo>
                    <a:lnTo>
                      <a:pt x="1836" y="1168"/>
                    </a:lnTo>
                    <a:lnTo>
                      <a:pt x="1894" y="1194"/>
                    </a:lnTo>
                    <a:lnTo>
                      <a:pt x="1950" y="1221"/>
                    </a:lnTo>
                    <a:lnTo>
                      <a:pt x="2006" y="1249"/>
                    </a:lnTo>
                    <a:lnTo>
                      <a:pt x="2060" y="1278"/>
                    </a:lnTo>
                    <a:lnTo>
                      <a:pt x="2111" y="1312"/>
                    </a:lnTo>
                    <a:lnTo>
                      <a:pt x="2160" y="1349"/>
                    </a:lnTo>
                    <a:lnTo>
                      <a:pt x="2192" y="1376"/>
                    </a:lnTo>
                    <a:lnTo>
                      <a:pt x="2220" y="1407"/>
                    </a:lnTo>
                    <a:lnTo>
                      <a:pt x="2247" y="1442"/>
                    </a:lnTo>
                    <a:lnTo>
                      <a:pt x="2274" y="1478"/>
                    </a:lnTo>
                    <a:lnTo>
                      <a:pt x="2299" y="1516"/>
                    </a:lnTo>
                    <a:lnTo>
                      <a:pt x="2324" y="1556"/>
                    </a:lnTo>
                    <a:lnTo>
                      <a:pt x="2349" y="1595"/>
                    </a:lnTo>
                    <a:lnTo>
                      <a:pt x="2374" y="1634"/>
                    </a:lnTo>
                    <a:lnTo>
                      <a:pt x="2401" y="1672"/>
                    </a:lnTo>
                    <a:lnTo>
                      <a:pt x="2429" y="1708"/>
                    </a:lnTo>
                    <a:lnTo>
                      <a:pt x="2460" y="1743"/>
                    </a:lnTo>
                    <a:lnTo>
                      <a:pt x="2479" y="1760"/>
                    </a:lnTo>
                    <a:lnTo>
                      <a:pt x="2500" y="1775"/>
                    </a:lnTo>
                    <a:lnTo>
                      <a:pt x="2522" y="1789"/>
                    </a:lnTo>
                    <a:lnTo>
                      <a:pt x="2543" y="1804"/>
                    </a:lnTo>
                    <a:lnTo>
                      <a:pt x="2562" y="1822"/>
                    </a:lnTo>
                    <a:lnTo>
                      <a:pt x="2603" y="1861"/>
                    </a:lnTo>
                    <a:lnTo>
                      <a:pt x="2640" y="1902"/>
                    </a:lnTo>
                    <a:lnTo>
                      <a:pt x="2677" y="1944"/>
                    </a:lnTo>
                    <a:lnTo>
                      <a:pt x="2710" y="1986"/>
                    </a:lnTo>
                    <a:lnTo>
                      <a:pt x="2740" y="2031"/>
                    </a:lnTo>
                    <a:lnTo>
                      <a:pt x="2768" y="2078"/>
                    </a:lnTo>
                    <a:lnTo>
                      <a:pt x="2794" y="2126"/>
                    </a:lnTo>
                    <a:lnTo>
                      <a:pt x="2815" y="2177"/>
                    </a:lnTo>
                    <a:lnTo>
                      <a:pt x="2834" y="2231"/>
                    </a:lnTo>
                    <a:lnTo>
                      <a:pt x="2850" y="2288"/>
                    </a:lnTo>
                    <a:lnTo>
                      <a:pt x="2862" y="2349"/>
                    </a:lnTo>
                    <a:lnTo>
                      <a:pt x="2870" y="2413"/>
                    </a:lnTo>
                    <a:lnTo>
                      <a:pt x="2870" y="2476"/>
                    </a:lnTo>
                    <a:lnTo>
                      <a:pt x="2856" y="2542"/>
                    </a:lnTo>
                    <a:lnTo>
                      <a:pt x="2839" y="2604"/>
                    </a:lnTo>
                    <a:lnTo>
                      <a:pt x="2817" y="2662"/>
                    </a:lnTo>
                    <a:lnTo>
                      <a:pt x="2793" y="2715"/>
                    </a:lnTo>
                    <a:lnTo>
                      <a:pt x="2765" y="2767"/>
                    </a:lnTo>
                    <a:lnTo>
                      <a:pt x="2735" y="2815"/>
                    </a:lnTo>
                    <a:lnTo>
                      <a:pt x="2701" y="2860"/>
                    </a:lnTo>
                    <a:lnTo>
                      <a:pt x="2665" y="2902"/>
                    </a:lnTo>
                    <a:lnTo>
                      <a:pt x="2625" y="2942"/>
                    </a:lnTo>
                    <a:lnTo>
                      <a:pt x="2584" y="2980"/>
                    </a:lnTo>
                    <a:lnTo>
                      <a:pt x="2539" y="3016"/>
                    </a:lnTo>
                    <a:lnTo>
                      <a:pt x="2491" y="3050"/>
                    </a:lnTo>
                    <a:lnTo>
                      <a:pt x="2441" y="3084"/>
                    </a:lnTo>
                    <a:lnTo>
                      <a:pt x="2390" y="3115"/>
                    </a:lnTo>
                    <a:lnTo>
                      <a:pt x="2335" y="3147"/>
                    </a:lnTo>
                    <a:lnTo>
                      <a:pt x="2279" y="3177"/>
                    </a:lnTo>
                    <a:lnTo>
                      <a:pt x="2206" y="3213"/>
                    </a:lnTo>
                    <a:lnTo>
                      <a:pt x="2131" y="3243"/>
                    </a:lnTo>
                    <a:lnTo>
                      <a:pt x="2052" y="3269"/>
                    </a:lnTo>
                    <a:lnTo>
                      <a:pt x="1973" y="3291"/>
                    </a:lnTo>
                    <a:lnTo>
                      <a:pt x="1892" y="3309"/>
                    </a:lnTo>
                    <a:lnTo>
                      <a:pt x="1810" y="3326"/>
                    </a:lnTo>
                    <a:lnTo>
                      <a:pt x="1725" y="3339"/>
                    </a:lnTo>
                    <a:lnTo>
                      <a:pt x="1640" y="3351"/>
                    </a:lnTo>
                    <a:lnTo>
                      <a:pt x="1301" y="3351"/>
                    </a:lnTo>
                    <a:lnTo>
                      <a:pt x="1195" y="3341"/>
                    </a:lnTo>
                    <a:lnTo>
                      <a:pt x="1094" y="3326"/>
                    </a:lnTo>
                    <a:lnTo>
                      <a:pt x="994" y="3307"/>
                    </a:lnTo>
                    <a:lnTo>
                      <a:pt x="899" y="3286"/>
                    </a:lnTo>
                    <a:lnTo>
                      <a:pt x="806" y="3260"/>
                    </a:lnTo>
                    <a:lnTo>
                      <a:pt x="718" y="3229"/>
                    </a:lnTo>
                    <a:lnTo>
                      <a:pt x="633" y="3196"/>
                    </a:lnTo>
                    <a:lnTo>
                      <a:pt x="551" y="3159"/>
                    </a:lnTo>
                    <a:lnTo>
                      <a:pt x="473" y="3117"/>
                    </a:lnTo>
                    <a:lnTo>
                      <a:pt x="400" y="3073"/>
                    </a:lnTo>
                    <a:lnTo>
                      <a:pt x="331" y="3025"/>
                    </a:lnTo>
                    <a:lnTo>
                      <a:pt x="266" y="2973"/>
                    </a:lnTo>
                    <a:lnTo>
                      <a:pt x="205" y="2917"/>
                    </a:lnTo>
                    <a:lnTo>
                      <a:pt x="165" y="2875"/>
                    </a:lnTo>
                    <a:lnTo>
                      <a:pt x="129" y="2828"/>
                    </a:lnTo>
                    <a:lnTo>
                      <a:pt x="97" y="2778"/>
                    </a:lnTo>
                    <a:lnTo>
                      <a:pt x="70" y="2724"/>
                    </a:lnTo>
                    <a:lnTo>
                      <a:pt x="46" y="2668"/>
                    </a:lnTo>
                    <a:lnTo>
                      <a:pt x="26" y="2608"/>
                    </a:lnTo>
                    <a:lnTo>
                      <a:pt x="11" y="2544"/>
                    </a:lnTo>
                    <a:lnTo>
                      <a:pt x="0" y="2476"/>
                    </a:lnTo>
                    <a:lnTo>
                      <a:pt x="0" y="2405"/>
                    </a:lnTo>
                    <a:lnTo>
                      <a:pt x="11" y="2353"/>
                    </a:lnTo>
                    <a:lnTo>
                      <a:pt x="26" y="2297"/>
                    </a:lnTo>
                    <a:lnTo>
                      <a:pt x="43" y="2239"/>
                    </a:lnTo>
                    <a:lnTo>
                      <a:pt x="62" y="2180"/>
                    </a:lnTo>
                    <a:lnTo>
                      <a:pt x="82" y="2121"/>
                    </a:lnTo>
                    <a:lnTo>
                      <a:pt x="105" y="2062"/>
                    </a:lnTo>
                    <a:lnTo>
                      <a:pt x="128" y="2005"/>
                    </a:lnTo>
                    <a:lnTo>
                      <a:pt x="151" y="1949"/>
                    </a:lnTo>
                    <a:lnTo>
                      <a:pt x="176" y="1897"/>
                    </a:lnTo>
                    <a:lnTo>
                      <a:pt x="199" y="1848"/>
                    </a:lnTo>
                    <a:lnTo>
                      <a:pt x="222" y="1804"/>
                    </a:lnTo>
                    <a:lnTo>
                      <a:pt x="245" y="1766"/>
                    </a:lnTo>
                    <a:lnTo>
                      <a:pt x="273" y="1723"/>
                    </a:lnTo>
                    <a:lnTo>
                      <a:pt x="307" y="1679"/>
                    </a:lnTo>
                    <a:lnTo>
                      <a:pt x="345" y="1634"/>
                    </a:lnTo>
                    <a:lnTo>
                      <a:pt x="387" y="1589"/>
                    </a:lnTo>
                    <a:lnTo>
                      <a:pt x="433" y="1544"/>
                    </a:lnTo>
                    <a:lnTo>
                      <a:pt x="480" y="1500"/>
                    </a:lnTo>
                    <a:lnTo>
                      <a:pt x="529" y="1457"/>
                    </a:lnTo>
                    <a:lnTo>
                      <a:pt x="581" y="1416"/>
                    </a:lnTo>
                    <a:lnTo>
                      <a:pt x="633" y="1376"/>
                    </a:lnTo>
                    <a:lnTo>
                      <a:pt x="684" y="1338"/>
                    </a:lnTo>
                    <a:lnTo>
                      <a:pt x="736" y="1304"/>
                    </a:lnTo>
                    <a:lnTo>
                      <a:pt x="787" y="1272"/>
                    </a:lnTo>
                    <a:lnTo>
                      <a:pt x="836" y="1245"/>
                    </a:lnTo>
                    <a:lnTo>
                      <a:pt x="883" y="1223"/>
                    </a:lnTo>
                    <a:lnTo>
                      <a:pt x="923" y="1205"/>
                    </a:lnTo>
                    <a:lnTo>
                      <a:pt x="964" y="1190"/>
                    </a:lnTo>
                    <a:lnTo>
                      <a:pt x="1005" y="1176"/>
                    </a:lnTo>
                    <a:lnTo>
                      <a:pt x="1046" y="1162"/>
                    </a:lnTo>
                    <a:lnTo>
                      <a:pt x="1087" y="1146"/>
                    </a:lnTo>
                    <a:lnTo>
                      <a:pt x="1125" y="1130"/>
                    </a:lnTo>
                    <a:lnTo>
                      <a:pt x="1163" y="1111"/>
                    </a:lnTo>
                    <a:lnTo>
                      <a:pt x="1198" y="1089"/>
                    </a:lnTo>
                    <a:lnTo>
                      <a:pt x="1194" y="1073"/>
                    </a:lnTo>
                    <a:lnTo>
                      <a:pt x="1192" y="1057"/>
                    </a:lnTo>
                    <a:lnTo>
                      <a:pt x="1193" y="1041"/>
                    </a:lnTo>
                    <a:lnTo>
                      <a:pt x="1195" y="1024"/>
                    </a:lnTo>
                    <a:lnTo>
                      <a:pt x="1200" y="1008"/>
                    </a:lnTo>
                    <a:lnTo>
                      <a:pt x="1208" y="993"/>
                    </a:lnTo>
                    <a:lnTo>
                      <a:pt x="1218" y="980"/>
                    </a:lnTo>
                    <a:lnTo>
                      <a:pt x="1230" y="970"/>
                    </a:lnTo>
                    <a:lnTo>
                      <a:pt x="1246" y="962"/>
                    </a:lnTo>
                    <a:lnTo>
                      <a:pt x="1220" y="894"/>
                    </a:lnTo>
                    <a:lnTo>
                      <a:pt x="1191" y="829"/>
                    </a:lnTo>
                    <a:lnTo>
                      <a:pt x="1160" y="766"/>
                    </a:lnTo>
                    <a:lnTo>
                      <a:pt x="1128" y="704"/>
                    </a:lnTo>
                    <a:lnTo>
                      <a:pt x="1095" y="644"/>
                    </a:lnTo>
                    <a:lnTo>
                      <a:pt x="1060" y="583"/>
                    </a:lnTo>
                    <a:lnTo>
                      <a:pt x="1027" y="523"/>
                    </a:lnTo>
                    <a:lnTo>
                      <a:pt x="994" y="462"/>
                    </a:lnTo>
                    <a:lnTo>
                      <a:pt x="963" y="399"/>
                    </a:lnTo>
                    <a:lnTo>
                      <a:pt x="933" y="334"/>
                    </a:lnTo>
                    <a:lnTo>
                      <a:pt x="907" y="267"/>
                    </a:lnTo>
                    <a:lnTo>
                      <a:pt x="883" y="197"/>
                    </a:lnTo>
                    <a:lnTo>
                      <a:pt x="896" y="180"/>
                    </a:lnTo>
                    <a:lnTo>
                      <a:pt x="913" y="167"/>
                    </a:lnTo>
                    <a:lnTo>
                      <a:pt x="932" y="155"/>
                    </a:lnTo>
                    <a:lnTo>
                      <a:pt x="955" y="147"/>
                    </a:lnTo>
                    <a:lnTo>
                      <a:pt x="979" y="142"/>
                    </a:lnTo>
                    <a:lnTo>
                      <a:pt x="1006" y="138"/>
                    </a:lnTo>
                    <a:lnTo>
                      <a:pt x="1034" y="136"/>
                    </a:lnTo>
                    <a:lnTo>
                      <a:pt x="1063" y="135"/>
                    </a:lnTo>
                    <a:lnTo>
                      <a:pt x="1094" y="135"/>
                    </a:lnTo>
                    <a:lnTo>
                      <a:pt x="1124" y="135"/>
                    </a:lnTo>
                    <a:lnTo>
                      <a:pt x="1155" y="135"/>
                    </a:lnTo>
                    <a:lnTo>
                      <a:pt x="1185" y="135"/>
                    </a:lnTo>
                    <a:lnTo>
                      <a:pt x="1215" y="134"/>
                    </a:lnTo>
                    <a:lnTo>
                      <a:pt x="1220" y="129"/>
                    </a:lnTo>
                    <a:lnTo>
                      <a:pt x="1222" y="121"/>
                    </a:lnTo>
                    <a:lnTo>
                      <a:pt x="1223" y="111"/>
                    </a:lnTo>
                    <a:lnTo>
                      <a:pt x="1223" y="99"/>
                    </a:lnTo>
                    <a:lnTo>
                      <a:pt x="1223" y="88"/>
                    </a:lnTo>
                    <a:lnTo>
                      <a:pt x="1222" y="77"/>
                    </a:lnTo>
                    <a:lnTo>
                      <a:pt x="1221" y="66"/>
                    </a:lnTo>
                    <a:lnTo>
                      <a:pt x="1222" y="56"/>
                    </a:lnTo>
                    <a:lnTo>
                      <a:pt x="1225" y="48"/>
                    </a:lnTo>
                    <a:lnTo>
                      <a:pt x="1230" y="43"/>
                    </a:lnTo>
                    <a:lnTo>
                      <a:pt x="1238" y="40"/>
                    </a:lnTo>
                    <a:lnTo>
                      <a:pt x="1256" y="30"/>
                    </a:lnTo>
                    <a:lnTo>
                      <a:pt x="1278" y="23"/>
                    </a:lnTo>
                    <a:lnTo>
                      <a:pt x="1302" y="19"/>
                    </a:lnTo>
                    <a:lnTo>
                      <a:pt x="1326" y="16"/>
                    </a:lnTo>
                    <a:lnTo>
                      <a:pt x="1352" y="13"/>
                    </a:lnTo>
                    <a:lnTo>
                      <a:pt x="1378" y="11"/>
                    </a:lnTo>
                    <a:lnTo>
                      <a:pt x="1404" y="9"/>
                    </a:lnTo>
                    <a:lnTo>
                      <a:pt x="1428" y="5"/>
                    </a:lnTo>
                    <a:lnTo>
                      <a:pt x="1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7" name="Freeform 7">
                <a:extLst>
                  <a:ext uri="{FF2B5EF4-FFF2-40B4-BE49-F238E27FC236}">
                    <a16:creationId xmlns:a16="http://schemas.microsoft.com/office/drawing/2014/main" xmlns="" id="{7A90B4BC-FB4E-49B7-9816-C3893CB662E7}"/>
                  </a:ext>
                </a:extLst>
              </p:cNvPr>
              <p:cNvSpPr>
                <a:spLocks/>
              </p:cNvSpPr>
              <p:nvPr/>
            </p:nvSpPr>
            <p:spPr bwMode="auto">
              <a:xfrm>
                <a:off x="2147" y="395"/>
                <a:ext cx="28" cy="35"/>
              </a:xfrm>
              <a:custGeom>
                <a:avLst/>
                <a:gdLst>
                  <a:gd name="T0" fmla="*/ 71 w 140"/>
                  <a:gd name="T1" fmla="*/ 0 h 173"/>
                  <a:gd name="T2" fmla="*/ 93 w 140"/>
                  <a:gd name="T3" fmla="*/ 0 h 173"/>
                  <a:gd name="T4" fmla="*/ 117 w 140"/>
                  <a:gd name="T5" fmla="*/ 81 h 173"/>
                  <a:gd name="T6" fmla="*/ 140 w 140"/>
                  <a:gd name="T7" fmla="*/ 166 h 173"/>
                  <a:gd name="T8" fmla="*/ 114 w 140"/>
                  <a:gd name="T9" fmla="*/ 172 h 173"/>
                  <a:gd name="T10" fmla="*/ 92 w 140"/>
                  <a:gd name="T11" fmla="*/ 173 h 173"/>
                  <a:gd name="T12" fmla="*/ 71 w 140"/>
                  <a:gd name="T13" fmla="*/ 170 h 173"/>
                  <a:gd name="T14" fmla="*/ 53 w 140"/>
                  <a:gd name="T15" fmla="*/ 162 h 173"/>
                  <a:gd name="T16" fmla="*/ 37 w 140"/>
                  <a:gd name="T17" fmla="*/ 153 h 173"/>
                  <a:gd name="T18" fmla="*/ 25 w 140"/>
                  <a:gd name="T19" fmla="*/ 141 h 173"/>
                  <a:gd name="T20" fmla="*/ 14 w 140"/>
                  <a:gd name="T21" fmla="*/ 127 h 173"/>
                  <a:gd name="T22" fmla="*/ 7 w 140"/>
                  <a:gd name="T23" fmla="*/ 112 h 173"/>
                  <a:gd name="T24" fmla="*/ 2 w 140"/>
                  <a:gd name="T25" fmla="*/ 95 h 173"/>
                  <a:gd name="T26" fmla="*/ 0 w 140"/>
                  <a:gd name="T27" fmla="*/ 79 h 173"/>
                  <a:gd name="T28" fmla="*/ 1 w 140"/>
                  <a:gd name="T29" fmla="*/ 63 h 173"/>
                  <a:gd name="T30" fmla="*/ 5 w 140"/>
                  <a:gd name="T31" fmla="*/ 47 h 173"/>
                  <a:gd name="T32" fmla="*/ 12 w 140"/>
                  <a:gd name="T33" fmla="*/ 32 h 173"/>
                  <a:gd name="T34" fmla="*/ 21 w 140"/>
                  <a:gd name="T35" fmla="*/ 20 h 173"/>
                  <a:gd name="T36" fmla="*/ 34 w 140"/>
                  <a:gd name="T37" fmla="*/ 10 h 173"/>
                  <a:gd name="T38" fmla="*/ 50 w 140"/>
                  <a:gd name="T39" fmla="*/ 3 h 173"/>
                  <a:gd name="T40" fmla="*/ 71 w 140"/>
                  <a:gd name="T4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73">
                    <a:moveTo>
                      <a:pt x="71" y="0"/>
                    </a:moveTo>
                    <a:lnTo>
                      <a:pt x="93" y="0"/>
                    </a:lnTo>
                    <a:lnTo>
                      <a:pt x="117" y="81"/>
                    </a:lnTo>
                    <a:lnTo>
                      <a:pt x="140" y="166"/>
                    </a:lnTo>
                    <a:lnTo>
                      <a:pt x="114" y="172"/>
                    </a:lnTo>
                    <a:lnTo>
                      <a:pt x="92" y="173"/>
                    </a:lnTo>
                    <a:lnTo>
                      <a:pt x="71" y="170"/>
                    </a:lnTo>
                    <a:lnTo>
                      <a:pt x="53" y="162"/>
                    </a:lnTo>
                    <a:lnTo>
                      <a:pt x="37" y="153"/>
                    </a:lnTo>
                    <a:lnTo>
                      <a:pt x="25" y="141"/>
                    </a:lnTo>
                    <a:lnTo>
                      <a:pt x="14" y="127"/>
                    </a:lnTo>
                    <a:lnTo>
                      <a:pt x="7" y="112"/>
                    </a:lnTo>
                    <a:lnTo>
                      <a:pt x="2" y="95"/>
                    </a:lnTo>
                    <a:lnTo>
                      <a:pt x="0" y="79"/>
                    </a:lnTo>
                    <a:lnTo>
                      <a:pt x="1" y="63"/>
                    </a:lnTo>
                    <a:lnTo>
                      <a:pt x="5" y="47"/>
                    </a:lnTo>
                    <a:lnTo>
                      <a:pt x="12" y="32"/>
                    </a:lnTo>
                    <a:lnTo>
                      <a:pt x="21" y="20"/>
                    </a:lnTo>
                    <a:lnTo>
                      <a:pt x="34" y="10"/>
                    </a:lnTo>
                    <a:lnTo>
                      <a:pt x="50" y="3"/>
                    </a:lnTo>
                    <a:lnTo>
                      <a:pt x="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8">
                <a:extLst>
                  <a:ext uri="{FF2B5EF4-FFF2-40B4-BE49-F238E27FC236}">
                    <a16:creationId xmlns:a16="http://schemas.microsoft.com/office/drawing/2014/main" xmlns="" id="{1659E68C-7B6D-4B47-AFA3-5E01C2B96CCA}"/>
                  </a:ext>
                </a:extLst>
              </p:cNvPr>
              <p:cNvSpPr>
                <a:spLocks/>
              </p:cNvSpPr>
              <p:nvPr/>
            </p:nvSpPr>
            <p:spPr bwMode="auto">
              <a:xfrm>
                <a:off x="2198" y="459"/>
                <a:ext cx="43" cy="88"/>
              </a:xfrm>
              <a:custGeom>
                <a:avLst/>
                <a:gdLst>
                  <a:gd name="T0" fmla="*/ 46 w 214"/>
                  <a:gd name="T1" fmla="*/ 0 h 438"/>
                  <a:gd name="T2" fmla="*/ 70 w 214"/>
                  <a:gd name="T3" fmla="*/ 3 h 438"/>
                  <a:gd name="T4" fmla="*/ 94 w 214"/>
                  <a:gd name="T5" fmla="*/ 7 h 438"/>
                  <a:gd name="T6" fmla="*/ 117 w 214"/>
                  <a:gd name="T7" fmla="*/ 12 h 438"/>
                  <a:gd name="T8" fmla="*/ 125 w 214"/>
                  <a:gd name="T9" fmla="*/ 29 h 438"/>
                  <a:gd name="T10" fmla="*/ 133 w 214"/>
                  <a:gd name="T11" fmla="*/ 49 h 438"/>
                  <a:gd name="T12" fmla="*/ 142 w 214"/>
                  <a:gd name="T13" fmla="*/ 69 h 438"/>
                  <a:gd name="T14" fmla="*/ 151 w 214"/>
                  <a:gd name="T15" fmla="*/ 91 h 438"/>
                  <a:gd name="T16" fmla="*/ 160 w 214"/>
                  <a:gd name="T17" fmla="*/ 114 h 438"/>
                  <a:gd name="T18" fmla="*/ 170 w 214"/>
                  <a:gd name="T19" fmla="*/ 138 h 438"/>
                  <a:gd name="T20" fmla="*/ 179 w 214"/>
                  <a:gd name="T21" fmla="*/ 162 h 438"/>
                  <a:gd name="T22" fmla="*/ 189 w 214"/>
                  <a:gd name="T23" fmla="*/ 187 h 438"/>
                  <a:gd name="T24" fmla="*/ 197 w 214"/>
                  <a:gd name="T25" fmla="*/ 212 h 438"/>
                  <a:gd name="T26" fmla="*/ 204 w 214"/>
                  <a:gd name="T27" fmla="*/ 237 h 438"/>
                  <a:gd name="T28" fmla="*/ 209 w 214"/>
                  <a:gd name="T29" fmla="*/ 262 h 438"/>
                  <a:gd name="T30" fmla="*/ 213 w 214"/>
                  <a:gd name="T31" fmla="*/ 285 h 438"/>
                  <a:gd name="T32" fmla="*/ 214 w 214"/>
                  <a:gd name="T33" fmla="*/ 309 h 438"/>
                  <a:gd name="T34" fmla="*/ 213 w 214"/>
                  <a:gd name="T35" fmla="*/ 331 h 438"/>
                  <a:gd name="T36" fmla="*/ 210 w 214"/>
                  <a:gd name="T37" fmla="*/ 352 h 438"/>
                  <a:gd name="T38" fmla="*/ 204 w 214"/>
                  <a:gd name="T39" fmla="*/ 372 h 438"/>
                  <a:gd name="T40" fmla="*/ 195 w 214"/>
                  <a:gd name="T41" fmla="*/ 389 h 438"/>
                  <a:gd name="T42" fmla="*/ 181 w 214"/>
                  <a:gd name="T43" fmla="*/ 405 h 438"/>
                  <a:gd name="T44" fmla="*/ 164 w 214"/>
                  <a:gd name="T45" fmla="*/ 418 h 438"/>
                  <a:gd name="T46" fmla="*/ 143 w 214"/>
                  <a:gd name="T47" fmla="*/ 429 h 438"/>
                  <a:gd name="T48" fmla="*/ 117 w 214"/>
                  <a:gd name="T49" fmla="*/ 438 h 438"/>
                  <a:gd name="T50" fmla="*/ 96 w 214"/>
                  <a:gd name="T51" fmla="*/ 373 h 438"/>
                  <a:gd name="T52" fmla="*/ 78 w 214"/>
                  <a:gd name="T53" fmla="*/ 312 h 438"/>
                  <a:gd name="T54" fmla="*/ 63 w 214"/>
                  <a:gd name="T55" fmla="*/ 253 h 438"/>
                  <a:gd name="T56" fmla="*/ 48 w 214"/>
                  <a:gd name="T57" fmla="*/ 197 h 438"/>
                  <a:gd name="T58" fmla="*/ 36 w 214"/>
                  <a:gd name="T59" fmla="*/ 145 h 438"/>
                  <a:gd name="T60" fmla="*/ 24 w 214"/>
                  <a:gd name="T61" fmla="*/ 95 h 438"/>
                  <a:gd name="T62" fmla="*/ 12 w 214"/>
                  <a:gd name="T63" fmla="*/ 49 h 438"/>
                  <a:gd name="T64" fmla="*/ 0 w 214"/>
                  <a:gd name="T65" fmla="*/ 4 h 438"/>
                  <a:gd name="T66" fmla="*/ 23 w 214"/>
                  <a:gd name="T67" fmla="*/ 0 h 438"/>
                  <a:gd name="T68" fmla="*/ 46 w 214"/>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438">
                    <a:moveTo>
                      <a:pt x="46" y="0"/>
                    </a:moveTo>
                    <a:lnTo>
                      <a:pt x="70" y="3"/>
                    </a:lnTo>
                    <a:lnTo>
                      <a:pt x="94" y="7"/>
                    </a:lnTo>
                    <a:lnTo>
                      <a:pt x="117" y="12"/>
                    </a:lnTo>
                    <a:lnTo>
                      <a:pt x="125" y="29"/>
                    </a:lnTo>
                    <a:lnTo>
                      <a:pt x="133" y="49"/>
                    </a:lnTo>
                    <a:lnTo>
                      <a:pt x="142" y="69"/>
                    </a:lnTo>
                    <a:lnTo>
                      <a:pt x="151" y="91"/>
                    </a:lnTo>
                    <a:lnTo>
                      <a:pt x="160" y="114"/>
                    </a:lnTo>
                    <a:lnTo>
                      <a:pt x="170" y="138"/>
                    </a:lnTo>
                    <a:lnTo>
                      <a:pt x="179" y="162"/>
                    </a:lnTo>
                    <a:lnTo>
                      <a:pt x="189" y="187"/>
                    </a:lnTo>
                    <a:lnTo>
                      <a:pt x="197" y="212"/>
                    </a:lnTo>
                    <a:lnTo>
                      <a:pt x="204" y="237"/>
                    </a:lnTo>
                    <a:lnTo>
                      <a:pt x="209" y="262"/>
                    </a:lnTo>
                    <a:lnTo>
                      <a:pt x="213" y="285"/>
                    </a:lnTo>
                    <a:lnTo>
                      <a:pt x="214" y="309"/>
                    </a:lnTo>
                    <a:lnTo>
                      <a:pt x="213" y="331"/>
                    </a:lnTo>
                    <a:lnTo>
                      <a:pt x="210" y="352"/>
                    </a:lnTo>
                    <a:lnTo>
                      <a:pt x="204" y="372"/>
                    </a:lnTo>
                    <a:lnTo>
                      <a:pt x="195" y="389"/>
                    </a:lnTo>
                    <a:lnTo>
                      <a:pt x="181" y="405"/>
                    </a:lnTo>
                    <a:lnTo>
                      <a:pt x="164" y="418"/>
                    </a:lnTo>
                    <a:lnTo>
                      <a:pt x="143" y="429"/>
                    </a:lnTo>
                    <a:lnTo>
                      <a:pt x="117" y="438"/>
                    </a:lnTo>
                    <a:lnTo>
                      <a:pt x="96" y="373"/>
                    </a:lnTo>
                    <a:lnTo>
                      <a:pt x="78" y="312"/>
                    </a:lnTo>
                    <a:lnTo>
                      <a:pt x="63" y="253"/>
                    </a:lnTo>
                    <a:lnTo>
                      <a:pt x="48" y="197"/>
                    </a:lnTo>
                    <a:lnTo>
                      <a:pt x="36" y="145"/>
                    </a:lnTo>
                    <a:lnTo>
                      <a:pt x="24" y="95"/>
                    </a:lnTo>
                    <a:lnTo>
                      <a:pt x="12" y="49"/>
                    </a:lnTo>
                    <a:lnTo>
                      <a:pt x="0" y="4"/>
                    </a:lnTo>
                    <a:lnTo>
                      <a:pt x="23" y="0"/>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grpSp>
      </p:grpSp>
      <p:sp>
        <p:nvSpPr>
          <p:cNvPr id="69" name="Rectangle 68"/>
          <p:cNvSpPr/>
          <p:nvPr/>
        </p:nvSpPr>
        <p:spPr>
          <a:xfrm>
            <a:off x="1154353" y="4972008"/>
            <a:ext cx="1603772" cy="258532"/>
          </a:xfrm>
          <a:prstGeom prst="rect">
            <a:avLst/>
          </a:prstGeom>
        </p:spPr>
        <p:txBody>
          <a:bodyPr wrap="none" lIns="0" rIns="0" anchor="ctr">
            <a:spAutoFit/>
          </a:bodyPr>
          <a:lstStyle/>
          <a:p>
            <a:pPr>
              <a:lnSpc>
                <a:spcPct val="90000"/>
              </a:lnSpc>
            </a:pPr>
            <a:r>
              <a:rPr lang="en-NZ" sz="1200" b="1" dirty="0">
                <a:solidFill>
                  <a:srgbClr val="595959"/>
                </a:solidFill>
              </a:rPr>
              <a:t>DESIRE TO TAKE A STAND</a:t>
            </a:r>
          </a:p>
        </p:txBody>
      </p:sp>
      <p:grpSp>
        <p:nvGrpSpPr>
          <p:cNvPr id="19" name="Group 18"/>
          <p:cNvGrpSpPr/>
          <p:nvPr/>
        </p:nvGrpSpPr>
        <p:grpSpPr>
          <a:xfrm>
            <a:off x="772811" y="4936220"/>
            <a:ext cx="331546" cy="322983"/>
            <a:chOff x="6051021" y="5278234"/>
            <a:chExt cx="434015" cy="434015"/>
          </a:xfrm>
        </p:grpSpPr>
        <p:sp>
          <p:nvSpPr>
            <p:cNvPr id="70" name="Oval 69">
              <a:extLst>
                <a:ext uri="{FF2B5EF4-FFF2-40B4-BE49-F238E27FC236}">
                  <a16:creationId xmlns:a16="http://schemas.microsoft.com/office/drawing/2014/main" xmlns="" id="{05ADE241-66D1-47B2-86F9-1915D6BCDA71}"/>
                </a:ext>
              </a:extLst>
            </p:cNvPr>
            <p:cNvSpPr/>
            <p:nvPr/>
          </p:nvSpPr>
          <p:spPr>
            <a:xfrm>
              <a:off x="6051021" y="5278234"/>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71" name="Freeform 15">
              <a:extLst>
                <a:ext uri="{FF2B5EF4-FFF2-40B4-BE49-F238E27FC236}">
                  <a16:creationId xmlns:a16="http://schemas.microsoft.com/office/drawing/2014/main" xmlns="" id="{1F763ED6-5C1D-4B46-9260-1556B43BC195}"/>
                </a:ext>
              </a:extLst>
            </p:cNvPr>
            <p:cNvSpPr>
              <a:spLocks/>
            </p:cNvSpPr>
            <p:nvPr/>
          </p:nvSpPr>
          <p:spPr bwMode="auto">
            <a:xfrm>
              <a:off x="6186997" y="5349856"/>
              <a:ext cx="167684" cy="300346"/>
            </a:xfrm>
            <a:custGeom>
              <a:avLst/>
              <a:gdLst>
                <a:gd name="T0" fmla="*/ 455 w 1229"/>
                <a:gd name="T1" fmla="*/ 124 h 2185"/>
                <a:gd name="T2" fmla="*/ 224 w 1229"/>
                <a:gd name="T3" fmla="*/ 280 h 2185"/>
                <a:gd name="T4" fmla="*/ 168 w 1229"/>
                <a:gd name="T5" fmla="*/ 336 h 2185"/>
                <a:gd name="T6" fmla="*/ 0 w 1229"/>
                <a:gd name="T7" fmla="*/ 506 h 2185"/>
                <a:gd name="T8" fmla="*/ 88 w 1229"/>
                <a:gd name="T9" fmla="*/ 1829 h 2185"/>
                <a:gd name="T10" fmla="*/ 377 w 1229"/>
                <a:gd name="T11" fmla="*/ 2083 h 2185"/>
                <a:gd name="T12" fmla="*/ 118 w 1229"/>
                <a:gd name="T13" fmla="*/ 1402 h 2185"/>
                <a:gd name="T14" fmla="*/ 168 w 1229"/>
                <a:gd name="T15" fmla="*/ 448 h 2185"/>
                <a:gd name="T16" fmla="*/ 224 w 1229"/>
                <a:gd name="T17" fmla="*/ 897 h 2185"/>
                <a:gd name="T18" fmla="*/ 337 w 1229"/>
                <a:gd name="T19" fmla="*/ 1346 h 2185"/>
                <a:gd name="T20" fmla="*/ 336 w 1229"/>
                <a:gd name="T21" fmla="*/ 504 h 2185"/>
                <a:gd name="T22" fmla="*/ 336 w 1229"/>
                <a:gd name="T23" fmla="*/ 500 h 2185"/>
                <a:gd name="T24" fmla="*/ 392 w 1229"/>
                <a:gd name="T25" fmla="*/ 224 h 2185"/>
                <a:gd name="T26" fmla="*/ 449 w 1229"/>
                <a:gd name="T27" fmla="*/ 280 h 2185"/>
                <a:gd name="T28" fmla="*/ 450 w 1229"/>
                <a:gd name="T29" fmla="*/ 1234 h 2185"/>
                <a:gd name="T30" fmla="*/ 562 w 1229"/>
                <a:gd name="T31" fmla="*/ 785 h 2185"/>
                <a:gd name="T32" fmla="*/ 617 w 1229"/>
                <a:gd name="T33" fmla="*/ 112 h 2185"/>
                <a:gd name="T34" fmla="*/ 674 w 1229"/>
                <a:gd name="T35" fmla="*/ 278 h 2185"/>
                <a:gd name="T36" fmla="*/ 673 w 1229"/>
                <a:gd name="T37" fmla="*/ 336 h 2185"/>
                <a:gd name="T38" fmla="*/ 674 w 1229"/>
                <a:gd name="T39" fmla="*/ 785 h 2185"/>
                <a:gd name="T40" fmla="*/ 786 w 1229"/>
                <a:gd name="T41" fmla="*/ 1234 h 2185"/>
                <a:gd name="T42" fmla="*/ 786 w 1229"/>
                <a:gd name="T43" fmla="*/ 279 h 2185"/>
                <a:gd name="T44" fmla="*/ 898 w 1229"/>
                <a:gd name="T45" fmla="*/ 280 h 2185"/>
                <a:gd name="T46" fmla="*/ 898 w 1229"/>
                <a:gd name="T47" fmla="*/ 953 h 2185"/>
                <a:gd name="T48" fmla="*/ 898 w 1229"/>
                <a:gd name="T49" fmla="*/ 1311 h 2185"/>
                <a:gd name="T50" fmla="*/ 673 w 1229"/>
                <a:gd name="T51" fmla="*/ 1683 h 2185"/>
                <a:gd name="T52" fmla="*/ 843 w 1229"/>
                <a:gd name="T53" fmla="*/ 1497 h 2185"/>
                <a:gd name="T54" fmla="*/ 1010 w 1229"/>
                <a:gd name="T55" fmla="*/ 1346 h 2185"/>
                <a:gd name="T56" fmla="*/ 1010 w 1229"/>
                <a:gd name="T57" fmla="*/ 953 h 2185"/>
                <a:gd name="T58" fmla="*/ 1117 w 1229"/>
                <a:gd name="T59" fmla="*/ 1402 h 2185"/>
                <a:gd name="T60" fmla="*/ 776 w 1229"/>
                <a:gd name="T61" fmla="*/ 2079 h 2185"/>
                <a:gd name="T62" fmla="*/ 1117 w 1229"/>
                <a:gd name="T63" fmla="*/ 1855 h 2185"/>
                <a:gd name="T64" fmla="*/ 1229 w 1229"/>
                <a:gd name="T65" fmla="*/ 785 h 2185"/>
                <a:gd name="T66" fmla="*/ 1122 w 1229"/>
                <a:gd name="T67" fmla="*/ 729 h 2185"/>
                <a:gd name="T68" fmla="*/ 1010 w 1229"/>
                <a:gd name="T69" fmla="*/ 336 h 2185"/>
                <a:gd name="T70" fmla="*/ 842 w 1229"/>
                <a:gd name="T71" fmla="*/ 111 h 2185"/>
                <a:gd name="T72" fmla="*/ 617 w 1229"/>
                <a:gd name="T73" fmla="*/ 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9" h="2185">
                  <a:moveTo>
                    <a:pt x="617" y="0"/>
                  </a:moveTo>
                  <a:cubicBezTo>
                    <a:pt x="540" y="0"/>
                    <a:pt x="475" y="53"/>
                    <a:pt x="455" y="124"/>
                  </a:cubicBezTo>
                  <a:cubicBezTo>
                    <a:pt x="436" y="116"/>
                    <a:pt x="414" y="112"/>
                    <a:pt x="392" y="112"/>
                  </a:cubicBezTo>
                  <a:cubicBezTo>
                    <a:pt x="300" y="112"/>
                    <a:pt x="224" y="188"/>
                    <a:pt x="224" y="280"/>
                  </a:cubicBezTo>
                  <a:cubicBezTo>
                    <a:pt x="224" y="346"/>
                    <a:pt x="224" y="346"/>
                    <a:pt x="224" y="346"/>
                  </a:cubicBezTo>
                  <a:cubicBezTo>
                    <a:pt x="206" y="340"/>
                    <a:pt x="188" y="336"/>
                    <a:pt x="168" y="336"/>
                  </a:cubicBezTo>
                  <a:cubicBezTo>
                    <a:pt x="76" y="336"/>
                    <a:pt x="0" y="412"/>
                    <a:pt x="0" y="504"/>
                  </a:cubicBezTo>
                  <a:cubicBezTo>
                    <a:pt x="0" y="505"/>
                    <a:pt x="0" y="506"/>
                    <a:pt x="0" y="506"/>
                  </a:cubicBezTo>
                  <a:cubicBezTo>
                    <a:pt x="10" y="803"/>
                    <a:pt x="4" y="1102"/>
                    <a:pt x="6" y="1403"/>
                  </a:cubicBezTo>
                  <a:cubicBezTo>
                    <a:pt x="6" y="1518"/>
                    <a:pt x="36" y="1679"/>
                    <a:pt x="88" y="1829"/>
                  </a:cubicBezTo>
                  <a:cubicBezTo>
                    <a:pt x="141" y="1979"/>
                    <a:pt x="210" y="2119"/>
                    <a:pt x="323" y="2181"/>
                  </a:cubicBezTo>
                  <a:cubicBezTo>
                    <a:pt x="377" y="2083"/>
                    <a:pt x="377" y="2083"/>
                    <a:pt x="377" y="2083"/>
                  </a:cubicBezTo>
                  <a:cubicBezTo>
                    <a:pt x="317" y="2050"/>
                    <a:pt x="243" y="1930"/>
                    <a:pt x="194" y="1792"/>
                  </a:cubicBezTo>
                  <a:cubicBezTo>
                    <a:pt x="146" y="1653"/>
                    <a:pt x="118" y="1497"/>
                    <a:pt x="118" y="1402"/>
                  </a:cubicBezTo>
                  <a:cubicBezTo>
                    <a:pt x="116" y="1104"/>
                    <a:pt x="123" y="805"/>
                    <a:pt x="112" y="504"/>
                  </a:cubicBezTo>
                  <a:cubicBezTo>
                    <a:pt x="112" y="473"/>
                    <a:pt x="137" y="448"/>
                    <a:pt x="168" y="448"/>
                  </a:cubicBezTo>
                  <a:cubicBezTo>
                    <a:pt x="199" y="448"/>
                    <a:pt x="223" y="472"/>
                    <a:pt x="224" y="502"/>
                  </a:cubicBezTo>
                  <a:cubicBezTo>
                    <a:pt x="224" y="897"/>
                    <a:pt x="224" y="897"/>
                    <a:pt x="224" y="897"/>
                  </a:cubicBezTo>
                  <a:cubicBezTo>
                    <a:pt x="224" y="1346"/>
                    <a:pt x="224" y="1346"/>
                    <a:pt x="224" y="1346"/>
                  </a:cubicBezTo>
                  <a:cubicBezTo>
                    <a:pt x="337" y="1346"/>
                    <a:pt x="337" y="1346"/>
                    <a:pt x="337" y="1346"/>
                  </a:cubicBezTo>
                  <a:cubicBezTo>
                    <a:pt x="337" y="897"/>
                    <a:pt x="337" y="897"/>
                    <a:pt x="337" y="897"/>
                  </a:cubicBezTo>
                  <a:cubicBezTo>
                    <a:pt x="336" y="504"/>
                    <a:pt x="336" y="504"/>
                    <a:pt x="336" y="504"/>
                  </a:cubicBezTo>
                  <a:cubicBezTo>
                    <a:pt x="337" y="504"/>
                    <a:pt x="337" y="504"/>
                    <a:pt x="337" y="504"/>
                  </a:cubicBezTo>
                  <a:cubicBezTo>
                    <a:pt x="337" y="503"/>
                    <a:pt x="336" y="502"/>
                    <a:pt x="336" y="500"/>
                  </a:cubicBezTo>
                  <a:cubicBezTo>
                    <a:pt x="336" y="280"/>
                    <a:pt x="336" y="280"/>
                    <a:pt x="336" y="280"/>
                  </a:cubicBezTo>
                  <a:cubicBezTo>
                    <a:pt x="336" y="249"/>
                    <a:pt x="360" y="224"/>
                    <a:pt x="392" y="224"/>
                  </a:cubicBezTo>
                  <a:cubicBezTo>
                    <a:pt x="424" y="224"/>
                    <a:pt x="448" y="249"/>
                    <a:pt x="448" y="280"/>
                  </a:cubicBezTo>
                  <a:cubicBezTo>
                    <a:pt x="449" y="280"/>
                    <a:pt x="449" y="280"/>
                    <a:pt x="449" y="280"/>
                  </a:cubicBezTo>
                  <a:cubicBezTo>
                    <a:pt x="450" y="785"/>
                    <a:pt x="450" y="785"/>
                    <a:pt x="450" y="785"/>
                  </a:cubicBezTo>
                  <a:cubicBezTo>
                    <a:pt x="450" y="1234"/>
                    <a:pt x="450" y="1234"/>
                    <a:pt x="450" y="1234"/>
                  </a:cubicBezTo>
                  <a:cubicBezTo>
                    <a:pt x="562" y="1234"/>
                    <a:pt x="562" y="1234"/>
                    <a:pt x="562" y="1234"/>
                  </a:cubicBezTo>
                  <a:cubicBezTo>
                    <a:pt x="562" y="785"/>
                    <a:pt x="562" y="785"/>
                    <a:pt x="562" y="785"/>
                  </a:cubicBezTo>
                  <a:cubicBezTo>
                    <a:pt x="561" y="168"/>
                    <a:pt x="561" y="168"/>
                    <a:pt x="561" y="168"/>
                  </a:cubicBezTo>
                  <a:cubicBezTo>
                    <a:pt x="561" y="136"/>
                    <a:pt x="586" y="112"/>
                    <a:pt x="617" y="112"/>
                  </a:cubicBezTo>
                  <a:cubicBezTo>
                    <a:pt x="649" y="112"/>
                    <a:pt x="673" y="137"/>
                    <a:pt x="673" y="168"/>
                  </a:cubicBezTo>
                  <a:cubicBezTo>
                    <a:pt x="674" y="278"/>
                    <a:pt x="674" y="278"/>
                    <a:pt x="674" y="278"/>
                  </a:cubicBezTo>
                  <a:cubicBezTo>
                    <a:pt x="674" y="279"/>
                    <a:pt x="673" y="279"/>
                    <a:pt x="673" y="280"/>
                  </a:cubicBezTo>
                  <a:cubicBezTo>
                    <a:pt x="673" y="336"/>
                    <a:pt x="673" y="336"/>
                    <a:pt x="673" y="336"/>
                  </a:cubicBezTo>
                  <a:cubicBezTo>
                    <a:pt x="674" y="336"/>
                    <a:pt x="674" y="336"/>
                    <a:pt x="674" y="336"/>
                  </a:cubicBezTo>
                  <a:cubicBezTo>
                    <a:pt x="674" y="785"/>
                    <a:pt x="674" y="785"/>
                    <a:pt x="674" y="785"/>
                  </a:cubicBezTo>
                  <a:cubicBezTo>
                    <a:pt x="674" y="1234"/>
                    <a:pt x="674" y="1234"/>
                    <a:pt x="674" y="1234"/>
                  </a:cubicBezTo>
                  <a:cubicBezTo>
                    <a:pt x="786" y="1234"/>
                    <a:pt x="786" y="1234"/>
                    <a:pt x="786" y="1234"/>
                  </a:cubicBezTo>
                  <a:cubicBezTo>
                    <a:pt x="786" y="785"/>
                    <a:pt x="786" y="785"/>
                    <a:pt x="786" y="785"/>
                  </a:cubicBezTo>
                  <a:cubicBezTo>
                    <a:pt x="786" y="279"/>
                    <a:pt x="786" y="279"/>
                    <a:pt x="786" y="279"/>
                  </a:cubicBezTo>
                  <a:cubicBezTo>
                    <a:pt x="786" y="248"/>
                    <a:pt x="810" y="223"/>
                    <a:pt x="842" y="223"/>
                  </a:cubicBezTo>
                  <a:cubicBezTo>
                    <a:pt x="873" y="223"/>
                    <a:pt x="898" y="248"/>
                    <a:pt x="898" y="280"/>
                  </a:cubicBezTo>
                  <a:cubicBezTo>
                    <a:pt x="898" y="336"/>
                    <a:pt x="898" y="336"/>
                    <a:pt x="898" y="336"/>
                  </a:cubicBezTo>
                  <a:cubicBezTo>
                    <a:pt x="898" y="953"/>
                    <a:pt x="898" y="953"/>
                    <a:pt x="898" y="953"/>
                  </a:cubicBezTo>
                  <a:cubicBezTo>
                    <a:pt x="898" y="1009"/>
                    <a:pt x="898" y="1009"/>
                    <a:pt x="898" y="1009"/>
                  </a:cubicBezTo>
                  <a:cubicBezTo>
                    <a:pt x="898" y="1311"/>
                    <a:pt x="898" y="1311"/>
                    <a:pt x="898" y="1311"/>
                  </a:cubicBezTo>
                  <a:cubicBezTo>
                    <a:pt x="835" y="1334"/>
                    <a:pt x="782" y="1380"/>
                    <a:pt x="747" y="1439"/>
                  </a:cubicBezTo>
                  <a:cubicBezTo>
                    <a:pt x="701" y="1517"/>
                    <a:pt x="673" y="1606"/>
                    <a:pt x="673" y="1683"/>
                  </a:cubicBezTo>
                  <a:cubicBezTo>
                    <a:pt x="786" y="1683"/>
                    <a:pt x="786" y="1683"/>
                    <a:pt x="786" y="1683"/>
                  </a:cubicBezTo>
                  <a:cubicBezTo>
                    <a:pt x="786" y="1636"/>
                    <a:pt x="808" y="1557"/>
                    <a:pt x="843" y="1497"/>
                  </a:cubicBezTo>
                  <a:cubicBezTo>
                    <a:pt x="879" y="1436"/>
                    <a:pt x="924" y="1402"/>
                    <a:pt x="954" y="1402"/>
                  </a:cubicBezTo>
                  <a:cubicBezTo>
                    <a:pt x="985" y="1402"/>
                    <a:pt x="1010" y="1377"/>
                    <a:pt x="1010" y="1346"/>
                  </a:cubicBezTo>
                  <a:cubicBezTo>
                    <a:pt x="1010" y="1009"/>
                    <a:pt x="1010" y="1009"/>
                    <a:pt x="1010" y="1009"/>
                  </a:cubicBezTo>
                  <a:cubicBezTo>
                    <a:pt x="1010" y="953"/>
                    <a:pt x="1010" y="953"/>
                    <a:pt x="1010" y="953"/>
                  </a:cubicBezTo>
                  <a:cubicBezTo>
                    <a:pt x="1010" y="893"/>
                    <a:pt x="1057" y="846"/>
                    <a:pt x="1117" y="843"/>
                  </a:cubicBezTo>
                  <a:cubicBezTo>
                    <a:pt x="1117" y="894"/>
                    <a:pt x="1117" y="1124"/>
                    <a:pt x="1117" y="1402"/>
                  </a:cubicBezTo>
                  <a:cubicBezTo>
                    <a:pt x="1117" y="1513"/>
                    <a:pt x="1079" y="1672"/>
                    <a:pt x="1015" y="1807"/>
                  </a:cubicBezTo>
                  <a:cubicBezTo>
                    <a:pt x="951" y="1942"/>
                    <a:pt x="860" y="2050"/>
                    <a:pt x="776" y="2079"/>
                  </a:cubicBezTo>
                  <a:cubicBezTo>
                    <a:pt x="812" y="2185"/>
                    <a:pt x="812" y="2185"/>
                    <a:pt x="812" y="2185"/>
                  </a:cubicBezTo>
                  <a:cubicBezTo>
                    <a:pt x="948" y="2139"/>
                    <a:pt x="1046" y="2005"/>
                    <a:pt x="1117" y="1855"/>
                  </a:cubicBezTo>
                  <a:cubicBezTo>
                    <a:pt x="1187" y="1705"/>
                    <a:pt x="1229" y="1537"/>
                    <a:pt x="1229" y="1402"/>
                  </a:cubicBezTo>
                  <a:cubicBezTo>
                    <a:pt x="1229" y="1095"/>
                    <a:pt x="1229" y="785"/>
                    <a:pt x="1229" y="785"/>
                  </a:cubicBezTo>
                  <a:cubicBezTo>
                    <a:pt x="1229" y="754"/>
                    <a:pt x="1204" y="729"/>
                    <a:pt x="1173" y="729"/>
                  </a:cubicBezTo>
                  <a:cubicBezTo>
                    <a:pt x="1122" y="729"/>
                    <a:pt x="1122" y="729"/>
                    <a:pt x="1122" y="729"/>
                  </a:cubicBezTo>
                  <a:cubicBezTo>
                    <a:pt x="1081" y="729"/>
                    <a:pt x="1043" y="740"/>
                    <a:pt x="1010" y="760"/>
                  </a:cubicBezTo>
                  <a:cubicBezTo>
                    <a:pt x="1010" y="336"/>
                    <a:pt x="1010" y="336"/>
                    <a:pt x="1010" y="336"/>
                  </a:cubicBezTo>
                  <a:cubicBezTo>
                    <a:pt x="1010" y="280"/>
                    <a:pt x="1010" y="280"/>
                    <a:pt x="1010" y="280"/>
                  </a:cubicBezTo>
                  <a:cubicBezTo>
                    <a:pt x="1010" y="187"/>
                    <a:pt x="934" y="111"/>
                    <a:pt x="842" y="111"/>
                  </a:cubicBezTo>
                  <a:cubicBezTo>
                    <a:pt x="820" y="111"/>
                    <a:pt x="798" y="116"/>
                    <a:pt x="779" y="124"/>
                  </a:cubicBezTo>
                  <a:cubicBezTo>
                    <a:pt x="759" y="53"/>
                    <a:pt x="694" y="0"/>
                    <a:pt x="617" y="0"/>
                  </a:cubicBezTo>
                  <a:close/>
                </a:path>
              </a:pathLst>
            </a:custGeom>
            <a:solidFill>
              <a:srgbClr val="82AB1D"/>
            </a:solidFill>
            <a:ln>
              <a:noFill/>
            </a:ln>
          </p:spPr>
          <p:txBody>
            <a:bodyPr vert="horz" wrap="square" lIns="91440" tIns="45720" rIns="91440" bIns="45720" numCol="1" anchor="t" anchorCtr="0" compatLnSpc="1">
              <a:prstTxWarp prst="textNoShape">
                <a:avLst/>
              </a:prstTxWarp>
            </a:bodyPr>
            <a:lstStyle/>
            <a:p>
              <a:endParaRPr lang="en-NZ"/>
            </a:p>
          </p:txBody>
        </p:sp>
      </p:grpSp>
      <p:sp>
        <p:nvSpPr>
          <p:cNvPr id="72" name="Rectangle 71"/>
          <p:cNvSpPr/>
          <p:nvPr/>
        </p:nvSpPr>
        <p:spPr>
          <a:xfrm>
            <a:off x="1172632" y="5424588"/>
            <a:ext cx="2279415" cy="258532"/>
          </a:xfrm>
          <a:prstGeom prst="rect">
            <a:avLst/>
          </a:prstGeom>
        </p:spPr>
        <p:txBody>
          <a:bodyPr wrap="square" lIns="0" rIns="0" anchor="ctr">
            <a:spAutoFit/>
          </a:bodyPr>
          <a:lstStyle/>
          <a:p>
            <a:pPr>
              <a:lnSpc>
                <a:spcPct val="90000"/>
              </a:lnSpc>
            </a:pPr>
            <a:r>
              <a:rPr lang="en-NZ" sz="1200" b="1" dirty="0">
                <a:solidFill>
                  <a:srgbClr val="595959"/>
                </a:solidFill>
              </a:rPr>
              <a:t>BELIEF IN LIKELIHOOD TO SUCCEED</a:t>
            </a:r>
          </a:p>
        </p:txBody>
      </p:sp>
      <p:grpSp>
        <p:nvGrpSpPr>
          <p:cNvPr id="20" name="Group 19"/>
          <p:cNvGrpSpPr/>
          <p:nvPr/>
        </p:nvGrpSpPr>
        <p:grpSpPr>
          <a:xfrm>
            <a:off x="772811" y="5383605"/>
            <a:ext cx="331546" cy="322983"/>
            <a:chOff x="6051339" y="5775582"/>
            <a:chExt cx="434015" cy="434015"/>
          </a:xfrm>
        </p:grpSpPr>
        <p:sp>
          <p:nvSpPr>
            <p:cNvPr id="73" name="Oval 72">
              <a:extLst>
                <a:ext uri="{FF2B5EF4-FFF2-40B4-BE49-F238E27FC236}">
                  <a16:creationId xmlns:a16="http://schemas.microsoft.com/office/drawing/2014/main" xmlns="" id="{F13DA7B0-1F4F-4E45-B355-ED8E8FD04EA8}"/>
                </a:ext>
              </a:extLst>
            </p:cNvPr>
            <p:cNvSpPr/>
            <p:nvPr/>
          </p:nvSpPr>
          <p:spPr>
            <a:xfrm>
              <a:off x="6051339" y="5775582"/>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74" name="Freeform 680">
              <a:extLst>
                <a:ext uri="{FF2B5EF4-FFF2-40B4-BE49-F238E27FC236}">
                  <a16:creationId xmlns:a16="http://schemas.microsoft.com/office/drawing/2014/main" xmlns="" id="{0A8C5CF0-91D3-461F-AD77-1A0F8A5A0EE9}"/>
                </a:ext>
              </a:extLst>
            </p:cNvPr>
            <p:cNvSpPr>
              <a:spLocks/>
            </p:cNvSpPr>
            <p:nvPr/>
          </p:nvSpPr>
          <p:spPr bwMode="auto">
            <a:xfrm>
              <a:off x="6164870" y="5835347"/>
              <a:ext cx="237570" cy="296229"/>
            </a:xfrm>
            <a:custGeom>
              <a:avLst/>
              <a:gdLst>
                <a:gd name="T0" fmla="*/ 65 w 65"/>
                <a:gd name="T1" fmla="*/ 50 h 81"/>
                <a:gd name="T2" fmla="*/ 59 w 65"/>
                <a:gd name="T3" fmla="*/ 44 h 81"/>
                <a:gd name="T4" fmla="*/ 50 w 65"/>
                <a:gd name="T5" fmla="*/ 45 h 81"/>
                <a:gd name="T6" fmla="*/ 50 w 65"/>
                <a:gd name="T7" fmla="*/ 45 h 81"/>
                <a:gd name="T8" fmla="*/ 57 w 65"/>
                <a:gd name="T9" fmla="*/ 44 h 81"/>
                <a:gd name="T10" fmla="*/ 61 w 65"/>
                <a:gd name="T11" fmla="*/ 38 h 81"/>
                <a:gd name="T12" fmla="*/ 56 w 65"/>
                <a:gd name="T13" fmla="*/ 33 h 81"/>
                <a:gd name="T14" fmla="*/ 33 w 65"/>
                <a:gd name="T15" fmla="*/ 35 h 81"/>
                <a:gd name="T16" fmla="*/ 30 w 65"/>
                <a:gd name="T17" fmla="*/ 35 h 81"/>
                <a:gd name="T18" fmla="*/ 31 w 65"/>
                <a:gd name="T19" fmla="*/ 17 h 81"/>
                <a:gd name="T20" fmla="*/ 19 w 65"/>
                <a:gd name="T21" fmla="*/ 7 h 81"/>
                <a:gd name="T22" fmla="*/ 18 w 65"/>
                <a:gd name="T23" fmla="*/ 23 h 81"/>
                <a:gd name="T24" fmla="*/ 7 w 65"/>
                <a:gd name="T25" fmla="*/ 46 h 81"/>
                <a:gd name="T26" fmla="*/ 0 w 65"/>
                <a:gd name="T27" fmla="*/ 49 h 81"/>
                <a:gd name="T28" fmla="*/ 0 w 65"/>
                <a:gd name="T29" fmla="*/ 77 h 81"/>
                <a:gd name="T30" fmla="*/ 26 w 65"/>
                <a:gd name="T31" fmla="*/ 81 h 81"/>
                <a:gd name="T32" fmla="*/ 43 w 65"/>
                <a:gd name="T33" fmla="*/ 79 h 81"/>
                <a:gd name="T34" fmla="*/ 57 w 65"/>
                <a:gd name="T35" fmla="*/ 78 h 81"/>
                <a:gd name="T36" fmla="*/ 61 w 65"/>
                <a:gd name="T37" fmla="*/ 72 h 81"/>
                <a:gd name="T38" fmla="*/ 57 w 65"/>
                <a:gd name="T39" fmla="*/ 67 h 81"/>
                <a:gd name="T40" fmla="*/ 59 w 65"/>
                <a:gd name="T41" fmla="*/ 67 h 81"/>
                <a:gd name="T42" fmla="*/ 63 w 65"/>
                <a:gd name="T43" fmla="*/ 61 h 81"/>
                <a:gd name="T44" fmla="*/ 59 w 65"/>
                <a:gd name="T45" fmla="*/ 56 h 81"/>
                <a:gd name="T46" fmla="*/ 60 w 65"/>
                <a:gd name="T47" fmla="*/ 56 h 81"/>
                <a:gd name="T48" fmla="*/ 65 w 65"/>
                <a:gd name="T49"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81">
                  <a:moveTo>
                    <a:pt x="65" y="50"/>
                  </a:moveTo>
                  <a:cubicBezTo>
                    <a:pt x="64" y="46"/>
                    <a:pt x="62" y="44"/>
                    <a:pt x="59" y="44"/>
                  </a:cubicBezTo>
                  <a:cubicBezTo>
                    <a:pt x="50" y="45"/>
                    <a:pt x="50" y="45"/>
                    <a:pt x="50" y="45"/>
                  </a:cubicBezTo>
                  <a:cubicBezTo>
                    <a:pt x="50" y="45"/>
                    <a:pt x="50" y="45"/>
                    <a:pt x="50" y="45"/>
                  </a:cubicBezTo>
                  <a:cubicBezTo>
                    <a:pt x="57" y="44"/>
                    <a:pt x="57" y="44"/>
                    <a:pt x="57" y="44"/>
                  </a:cubicBezTo>
                  <a:cubicBezTo>
                    <a:pt x="60" y="44"/>
                    <a:pt x="62" y="41"/>
                    <a:pt x="61" y="38"/>
                  </a:cubicBezTo>
                  <a:cubicBezTo>
                    <a:pt x="61" y="35"/>
                    <a:pt x="58" y="33"/>
                    <a:pt x="56" y="33"/>
                  </a:cubicBezTo>
                  <a:cubicBezTo>
                    <a:pt x="33" y="35"/>
                    <a:pt x="33" y="35"/>
                    <a:pt x="33" y="35"/>
                  </a:cubicBezTo>
                  <a:cubicBezTo>
                    <a:pt x="30" y="35"/>
                    <a:pt x="30" y="35"/>
                    <a:pt x="30" y="35"/>
                  </a:cubicBezTo>
                  <a:cubicBezTo>
                    <a:pt x="30" y="35"/>
                    <a:pt x="35" y="33"/>
                    <a:pt x="31" y="17"/>
                  </a:cubicBezTo>
                  <a:cubicBezTo>
                    <a:pt x="28" y="0"/>
                    <a:pt x="19" y="7"/>
                    <a:pt x="19" y="7"/>
                  </a:cubicBezTo>
                  <a:cubicBezTo>
                    <a:pt x="19" y="7"/>
                    <a:pt x="18" y="21"/>
                    <a:pt x="18" y="23"/>
                  </a:cubicBezTo>
                  <a:cubicBezTo>
                    <a:pt x="17" y="25"/>
                    <a:pt x="7" y="46"/>
                    <a:pt x="7" y="46"/>
                  </a:cubicBezTo>
                  <a:cubicBezTo>
                    <a:pt x="7" y="47"/>
                    <a:pt x="0" y="48"/>
                    <a:pt x="0" y="49"/>
                  </a:cubicBezTo>
                  <a:cubicBezTo>
                    <a:pt x="0" y="59"/>
                    <a:pt x="0" y="67"/>
                    <a:pt x="0" y="77"/>
                  </a:cubicBezTo>
                  <a:cubicBezTo>
                    <a:pt x="7" y="75"/>
                    <a:pt x="11" y="81"/>
                    <a:pt x="26" y="81"/>
                  </a:cubicBezTo>
                  <a:cubicBezTo>
                    <a:pt x="31" y="81"/>
                    <a:pt x="38" y="80"/>
                    <a:pt x="43" y="79"/>
                  </a:cubicBezTo>
                  <a:cubicBezTo>
                    <a:pt x="57" y="78"/>
                    <a:pt x="57" y="78"/>
                    <a:pt x="57" y="78"/>
                  </a:cubicBezTo>
                  <a:cubicBezTo>
                    <a:pt x="59" y="78"/>
                    <a:pt x="61" y="75"/>
                    <a:pt x="61" y="72"/>
                  </a:cubicBezTo>
                  <a:cubicBezTo>
                    <a:pt x="60" y="70"/>
                    <a:pt x="59" y="68"/>
                    <a:pt x="57" y="67"/>
                  </a:cubicBezTo>
                  <a:cubicBezTo>
                    <a:pt x="59" y="67"/>
                    <a:pt x="59" y="67"/>
                    <a:pt x="59" y="67"/>
                  </a:cubicBezTo>
                  <a:cubicBezTo>
                    <a:pt x="62" y="67"/>
                    <a:pt x="64" y="64"/>
                    <a:pt x="63" y="61"/>
                  </a:cubicBezTo>
                  <a:cubicBezTo>
                    <a:pt x="63" y="58"/>
                    <a:pt x="61" y="56"/>
                    <a:pt x="59" y="56"/>
                  </a:cubicBezTo>
                  <a:cubicBezTo>
                    <a:pt x="60" y="56"/>
                    <a:pt x="60" y="56"/>
                    <a:pt x="60" y="56"/>
                  </a:cubicBezTo>
                  <a:cubicBezTo>
                    <a:pt x="63" y="55"/>
                    <a:pt x="65" y="53"/>
                    <a:pt x="65" y="50"/>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NZ"/>
            </a:p>
          </p:txBody>
        </p:sp>
      </p:grpSp>
      <p:sp>
        <p:nvSpPr>
          <p:cNvPr id="75" name="Rectangle 74"/>
          <p:cNvSpPr/>
          <p:nvPr/>
        </p:nvSpPr>
        <p:spPr>
          <a:xfrm>
            <a:off x="1154354" y="5851272"/>
            <a:ext cx="2641996" cy="424732"/>
          </a:xfrm>
          <a:prstGeom prst="rect">
            <a:avLst/>
          </a:prstGeom>
        </p:spPr>
        <p:txBody>
          <a:bodyPr wrap="square" lIns="0" rIns="0" anchor="ctr">
            <a:spAutoFit/>
          </a:bodyPr>
          <a:lstStyle/>
          <a:p>
            <a:pPr>
              <a:lnSpc>
                <a:spcPct val="90000"/>
              </a:lnSpc>
            </a:pPr>
            <a:r>
              <a:rPr lang="en-NZ" sz="1200" b="1" dirty="0">
                <a:solidFill>
                  <a:srgbClr val="595959"/>
                </a:solidFill>
              </a:rPr>
              <a:t>ACCESS TO KNOWLEDGE, VALIDATION, PEER OR PROFESSIONAL ‘EXPERTISE’ </a:t>
            </a:r>
          </a:p>
        </p:txBody>
      </p:sp>
      <p:grpSp>
        <p:nvGrpSpPr>
          <p:cNvPr id="25" name="Group 24"/>
          <p:cNvGrpSpPr/>
          <p:nvPr/>
        </p:nvGrpSpPr>
        <p:grpSpPr>
          <a:xfrm>
            <a:off x="772811" y="5888139"/>
            <a:ext cx="331546" cy="322983"/>
            <a:chOff x="6052279" y="6249933"/>
            <a:chExt cx="434015" cy="434015"/>
          </a:xfrm>
        </p:grpSpPr>
        <p:sp>
          <p:nvSpPr>
            <p:cNvPr id="76" name="Oval 75">
              <a:extLst>
                <a:ext uri="{FF2B5EF4-FFF2-40B4-BE49-F238E27FC236}">
                  <a16:creationId xmlns:a16="http://schemas.microsoft.com/office/drawing/2014/main" xmlns="" id="{D89F34BF-079B-43A2-BCF2-C129FD4FD0D3}"/>
                </a:ext>
              </a:extLst>
            </p:cNvPr>
            <p:cNvSpPr/>
            <p:nvPr/>
          </p:nvSpPr>
          <p:spPr>
            <a:xfrm>
              <a:off x="6052279" y="6249933"/>
              <a:ext cx="434015" cy="434015"/>
            </a:xfrm>
            <a:prstGeom prst="ellipse">
              <a:avLst/>
            </a:prstGeom>
            <a:solidFill>
              <a:schemeClr val="bg1"/>
            </a:solidFill>
            <a:ln w="3175">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solidFill>
                  <a:schemeClr val="tx1"/>
                </a:solidFill>
                <a:latin typeface="Arial" panose="020B0604020202020204" pitchFamily="34" charset="0"/>
                <a:cs typeface="Arial" panose="020B0604020202020204" pitchFamily="34" charset="0"/>
              </a:endParaRPr>
            </a:p>
          </p:txBody>
        </p:sp>
        <p:sp>
          <p:nvSpPr>
            <p:cNvPr id="77" name="Freeform 18">
              <a:extLst>
                <a:ext uri="{FF2B5EF4-FFF2-40B4-BE49-F238E27FC236}">
                  <a16:creationId xmlns:a16="http://schemas.microsoft.com/office/drawing/2014/main" xmlns="" id="{ADDE79CD-1431-4876-ABE7-E4EA9C9D9A1B}"/>
                </a:ext>
              </a:extLst>
            </p:cNvPr>
            <p:cNvSpPr>
              <a:spLocks/>
            </p:cNvSpPr>
            <p:nvPr/>
          </p:nvSpPr>
          <p:spPr bwMode="auto">
            <a:xfrm>
              <a:off x="6104607" y="6339201"/>
              <a:ext cx="320999" cy="276104"/>
            </a:xfrm>
            <a:custGeom>
              <a:avLst/>
              <a:gdLst>
                <a:gd name="T0" fmla="*/ 115 w 120"/>
                <a:gd name="T1" fmla="*/ 65 h 103"/>
                <a:gd name="T2" fmla="*/ 103 w 120"/>
                <a:gd name="T3" fmla="*/ 81 h 103"/>
                <a:gd name="T4" fmla="*/ 82 w 120"/>
                <a:gd name="T5" fmla="*/ 103 h 103"/>
                <a:gd name="T6" fmla="*/ 88 w 120"/>
                <a:gd name="T7" fmla="*/ 67 h 103"/>
                <a:gd name="T8" fmla="*/ 101 w 120"/>
                <a:gd name="T9" fmla="*/ 71 h 103"/>
                <a:gd name="T10" fmla="*/ 104 w 120"/>
                <a:gd name="T11" fmla="*/ 72 h 103"/>
                <a:gd name="T12" fmla="*/ 104 w 120"/>
                <a:gd name="T13" fmla="*/ 69 h 103"/>
                <a:gd name="T14" fmla="*/ 98 w 120"/>
                <a:gd name="T15" fmla="*/ 50 h 103"/>
                <a:gd name="T16" fmla="*/ 98 w 120"/>
                <a:gd name="T17" fmla="*/ 45 h 103"/>
                <a:gd name="T18" fmla="*/ 108 w 120"/>
                <a:gd name="T19" fmla="*/ 36 h 103"/>
                <a:gd name="T20" fmla="*/ 96 w 120"/>
                <a:gd name="T21" fmla="*/ 41 h 103"/>
                <a:gd name="T22" fmla="*/ 85 w 120"/>
                <a:gd name="T23" fmla="*/ 22 h 103"/>
                <a:gd name="T24" fmla="*/ 83 w 120"/>
                <a:gd name="T25" fmla="*/ 19 h 103"/>
                <a:gd name="T26" fmla="*/ 64 w 120"/>
                <a:gd name="T27" fmla="*/ 16 h 103"/>
                <a:gd name="T28" fmla="*/ 60 w 120"/>
                <a:gd name="T29" fmla="*/ 16 h 103"/>
                <a:gd name="T30" fmla="*/ 50 w 120"/>
                <a:gd name="T31" fmla="*/ 23 h 103"/>
                <a:gd name="T32" fmla="*/ 45 w 120"/>
                <a:gd name="T33" fmla="*/ 22 h 103"/>
                <a:gd name="T34" fmla="*/ 36 w 120"/>
                <a:gd name="T35" fmla="*/ 19 h 103"/>
                <a:gd name="T36" fmla="*/ 42 w 120"/>
                <a:gd name="T37" fmla="*/ 25 h 103"/>
                <a:gd name="T38" fmla="*/ 24 w 120"/>
                <a:gd name="T39" fmla="*/ 29 h 103"/>
                <a:gd name="T40" fmla="*/ 23 w 120"/>
                <a:gd name="T41" fmla="*/ 33 h 103"/>
                <a:gd name="T42" fmla="*/ 27 w 120"/>
                <a:gd name="T43" fmla="*/ 39 h 103"/>
                <a:gd name="T44" fmla="*/ 26 w 120"/>
                <a:gd name="T45" fmla="*/ 39 h 103"/>
                <a:gd name="T46" fmla="*/ 13 w 120"/>
                <a:gd name="T47" fmla="*/ 48 h 103"/>
                <a:gd name="T48" fmla="*/ 16 w 120"/>
                <a:gd name="T49" fmla="*/ 48 h 103"/>
                <a:gd name="T50" fmla="*/ 27 w 120"/>
                <a:gd name="T51" fmla="*/ 43 h 103"/>
                <a:gd name="T52" fmla="*/ 27 w 120"/>
                <a:gd name="T53" fmla="*/ 43 h 103"/>
                <a:gd name="T54" fmla="*/ 50 w 120"/>
                <a:gd name="T55" fmla="*/ 27 h 103"/>
                <a:gd name="T56" fmla="*/ 67 w 120"/>
                <a:gd name="T57" fmla="*/ 31 h 103"/>
                <a:gd name="T58" fmla="*/ 59 w 120"/>
                <a:gd name="T59" fmla="*/ 41 h 103"/>
                <a:gd name="T60" fmla="*/ 50 w 120"/>
                <a:gd name="T61" fmla="*/ 46 h 103"/>
                <a:gd name="T62" fmla="*/ 52 w 120"/>
                <a:gd name="T63" fmla="*/ 46 h 103"/>
                <a:gd name="T64" fmla="*/ 63 w 120"/>
                <a:gd name="T65" fmla="*/ 45 h 103"/>
                <a:gd name="T66" fmla="*/ 69 w 120"/>
                <a:gd name="T67" fmla="*/ 57 h 103"/>
                <a:gd name="T68" fmla="*/ 71 w 120"/>
                <a:gd name="T69" fmla="*/ 53 h 103"/>
                <a:gd name="T70" fmla="*/ 67 w 120"/>
                <a:gd name="T71" fmla="*/ 43 h 103"/>
                <a:gd name="T72" fmla="*/ 67 w 120"/>
                <a:gd name="T73" fmla="*/ 43 h 103"/>
                <a:gd name="T74" fmla="*/ 79 w 120"/>
                <a:gd name="T75" fmla="*/ 35 h 103"/>
                <a:gd name="T76" fmla="*/ 79 w 120"/>
                <a:gd name="T77" fmla="*/ 35 h 103"/>
                <a:gd name="T78" fmla="*/ 89 w 120"/>
                <a:gd name="T79" fmla="*/ 50 h 103"/>
                <a:gd name="T80" fmla="*/ 81 w 120"/>
                <a:gd name="T81" fmla="*/ 54 h 103"/>
                <a:gd name="T82" fmla="*/ 89 w 120"/>
                <a:gd name="T83" fmla="*/ 54 h 103"/>
                <a:gd name="T84" fmla="*/ 91 w 120"/>
                <a:gd name="T85" fmla="*/ 60 h 103"/>
                <a:gd name="T86" fmla="*/ 86 w 120"/>
                <a:gd name="T87" fmla="*/ 64 h 103"/>
                <a:gd name="T88" fmla="*/ 78 w 120"/>
                <a:gd name="T89" fmla="*/ 103 h 103"/>
                <a:gd name="T90" fmla="*/ 71 w 120"/>
                <a:gd name="T91" fmla="*/ 82 h 103"/>
                <a:gd name="T92" fmla="*/ 52 w 120"/>
                <a:gd name="T93" fmla="*/ 59 h 103"/>
                <a:gd name="T94" fmla="*/ 30 w 120"/>
                <a:gd name="T95" fmla="*/ 59 h 103"/>
                <a:gd name="T96" fmla="*/ 0 w 120"/>
                <a:gd name="T97" fmla="*/ 43 h 103"/>
                <a:gd name="T98" fmla="*/ 31 w 120"/>
                <a:gd name="T99" fmla="*/ 10 h 103"/>
                <a:gd name="T100" fmla="*/ 48 w 120"/>
                <a:gd name="T101" fmla="*/ 1 h 103"/>
                <a:gd name="T102" fmla="*/ 68 w 120"/>
                <a:gd name="T103" fmla="*/ 0 h 103"/>
                <a:gd name="T104" fmla="*/ 85 w 120"/>
                <a:gd name="T105" fmla="*/ 5 h 103"/>
                <a:gd name="T106" fmla="*/ 117 w 120"/>
                <a:gd name="T107" fmla="*/ 35 h 103"/>
                <a:gd name="T108" fmla="*/ 120 w 120"/>
                <a:gd name="T10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03">
                  <a:moveTo>
                    <a:pt x="120" y="51"/>
                  </a:moveTo>
                  <a:cubicBezTo>
                    <a:pt x="120" y="57"/>
                    <a:pt x="118" y="61"/>
                    <a:pt x="115" y="65"/>
                  </a:cubicBezTo>
                  <a:cubicBezTo>
                    <a:pt x="114" y="72"/>
                    <a:pt x="109" y="78"/>
                    <a:pt x="103" y="81"/>
                  </a:cubicBezTo>
                  <a:cubicBezTo>
                    <a:pt x="103" y="81"/>
                    <a:pt x="103" y="81"/>
                    <a:pt x="103" y="81"/>
                  </a:cubicBezTo>
                  <a:cubicBezTo>
                    <a:pt x="95" y="86"/>
                    <a:pt x="90" y="93"/>
                    <a:pt x="89" y="103"/>
                  </a:cubicBezTo>
                  <a:cubicBezTo>
                    <a:pt x="82" y="103"/>
                    <a:pt x="82" y="103"/>
                    <a:pt x="82" y="103"/>
                  </a:cubicBezTo>
                  <a:cubicBezTo>
                    <a:pt x="82" y="81"/>
                    <a:pt x="82" y="81"/>
                    <a:pt x="82" y="81"/>
                  </a:cubicBezTo>
                  <a:cubicBezTo>
                    <a:pt x="82" y="74"/>
                    <a:pt x="84" y="70"/>
                    <a:pt x="88" y="67"/>
                  </a:cubicBezTo>
                  <a:cubicBezTo>
                    <a:pt x="90" y="66"/>
                    <a:pt x="91" y="65"/>
                    <a:pt x="93" y="64"/>
                  </a:cubicBezTo>
                  <a:cubicBezTo>
                    <a:pt x="96" y="65"/>
                    <a:pt x="99" y="67"/>
                    <a:pt x="101" y="71"/>
                  </a:cubicBezTo>
                  <a:cubicBezTo>
                    <a:pt x="101" y="71"/>
                    <a:pt x="102" y="72"/>
                    <a:pt x="103" y="72"/>
                  </a:cubicBezTo>
                  <a:cubicBezTo>
                    <a:pt x="103" y="72"/>
                    <a:pt x="103" y="72"/>
                    <a:pt x="104" y="72"/>
                  </a:cubicBezTo>
                  <a:cubicBezTo>
                    <a:pt x="105" y="71"/>
                    <a:pt x="105" y="70"/>
                    <a:pt x="104" y="69"/>
                  </a:cubicBezTo>
                  <a:cubicBezTo>
                    <a:pt x="104" y="69"/>
                    <a:pt x="104" y="69"/>
                    <a:pt x="104" y="69"/>
                  </a:cubicBezTo>
                  <a:cubicBezTo>
                    <a:pt x="102" y="65"/>
                    <a:pt x="99" y="62"/>
                    <a:pt x="96" y="61"/>
                  </a:cubicBezTo>
                  <a:cubicBezTo>
                    <a:pt x="97" y="58"/>
                    <a:pt x="98" y="54"/>
                    <a:pt x="98" y="50"/>
                  </a:cubicBezTo>
                  <a:cubicBezTo>
                    <a:pt x="98" y="50"/>
                    <a:pt x="98" y="50"/>
                    <a:pt x="98" y="50"/>
                  </a:cubicBezTo>
                  <a:cubicBezTo>
                    <a:pt x="98" y="48"/>
                    <a:pt x="98" y="47"/>
                    <a:pt x="98" y="45"/>
                  </a:cubicBezTo>
                  <a:cubicBezTo>
                    <a:pt x="102" y="44"/>
                    <a:pt x="106" y="42"/>
                    <a:pt x="108" y="39"/>
                  </a:cubicBezTo>
                  <a:cubicBezTo>
                    <a:pt x="109" y="38"/>
                    <a:pt x="109" y="37"/>
                    <a:pt x="108" y="36"/>
                  </a:cubicBezTo>
                  <a:cubicBezTo>
                    <a:pt x="107" y="35"/>
                    <a:pt x="106" y="35"/>
                    <a:pt x="105" y="36"/>
                  </a:cubicBezTo>
                  <a:cubicBezTo>
                    <a:pt x="103" y="39"/>
                    <a:pt x="100" y="41"/>
                    <a:pt x="96" y="41"/>
                  </a:cubicBezTo>
                  <a:cubicBezTo>
                    <a:pt x="93" y="36"/>
                    <a:pt x="88" y="32"/>
                    <a:pt x="81" y="31"/>
                  </a:cubicBezTo>
                  <a:cubicBezTo>
                    <a:pt x="82" y="28"/>
                    <a:pt x="83" y="24"/>
                    <a:pt x="85" y="22"/>
                  </a:cubicBezTo>
                  <a:cubicBezTo>
                    <a:pt x="86" y="21"/>
                    <a:pt x="86" y="20"/>
                    <a:pt x="85" y="19"/>
                  </a:cubicBezTo>
                  <a:cubicBezTo>
                    <a:pt x="85" y="18"/>
                    <a:pt x="83" y="18"/>
                    <a:pt x="83" y="19"/>
                  </a:cubicBezTo>
                  <a:cubicBezTo>
                    <a:pt x="80" y="22"/>
                    <a:pt x="78" y="26"/>
                    <a:pt x="77" y="31"/>
                  </a:cubicBezTo>
                  <a:cubicBezTo>
                    <a:pt x="69" y="30"/>
                    <a:pt x="64" y="23"/>
                    <a:pt x="64" y="16"/>
                  </a:cubicBezTo>
                  <a:cubicBezTo>
                    <a:pt x="64" y="14"/>
                    <a:pt x="63" y="14"/>
                    <a:pt x="62" y="14"/>
                  </a:cubicBezTo>
                  <a:cubicBezTo>
                    <a:pt x="60" y="14"/>
                    <a:pt x="60" y="14"/>
                    <a:pt x="60" y="16"/>
                  </a:cubicBezTo>
                  <a:cubicBezTo>
                    <a:pt x="60" y="17"/>
                    <a:pt x="60" y="18"/>
                    <a:pt x="60" y="19"/>
                  </a:cubicBezTo>
                  <a:cubicBezTo>
                    <a:pt x="57" y="22"/>
                    <a:pt x="54" y="23"/>
                    <a:pt x="50" y="23"/>
                  </a:cubicBezTo>
                  <a:cubicBezTo>
                    <a:pt x="48" y="23"/>
                    <a:pt x="46" y="23"/>
                    <a:pt x="45" y="22"/>
                  </a:cubicBezTo>
                  <a:cubicBezTo>
                    <a:pt x="45" y="22"/>
                    <a:pt x="45" y="22"/>
                    <a:pt x="45" y="22"/>
                  </a:cubicBezTo>
                  <a:cubicBezTo>
                    <a:pt x="43" y="21"/>
                    <a:pt x="41" y="20"/>
                    <a:pt x="39" y="19"/>
                  </a:cubicBezTo>
                  <a:cubicBezTo>
                    <a:pt x="38" y="18"/>
                    <a:pt x="37" y="18"/>
                    <a:pt x="36" y="19"/>
                  </a:cubicBezTo>
                  <a:cubicBezTo>
                    <a:pt x="35" y="19"/>
                    <a:pt x="35" y="21"/>
                    <a:pt x="36" y="22"/>
                  </a:cubicBezTo>
                  <a:cubicBezTo>
                    <a:pt x="38" y="23"/>
                    <a:pt x="40" y="24"/>
                    <a:pt x="42" y="25"/>
                  </a:cubicBezTo>
                  <a:cubicBezTo>
                    <a:pt x="41" y="30"/>
                    <a:pt x="38" y="35"/>
                    <a:pt x="34" y="37"/>
                  </a:cubicBezTo>
                  <a:cubicBezTo>
                    <a:pt x="32" y="34"/>
                    <a:pt x="28" y="31"/>
                    <a:pt x="24" y="29"/>
                  </a:cubicBezTo>
                  <a:cubicBezTo>
                    <a:pt x="23" y="29"/>
                    <a:pt x="22" y="30"/>
                    <a:pt x="21" y="31"/>
                  </a:cubicBezTo>
                  <a:cubicBezTo>
                    <a:pt x="21" y="32"/>
                    <a:pt x="22" y="33"/>
                    <a:pt x="23" y="33"/>
                  </a:cubicBezTo>
                  <a:cubicBezTo>
                    <a:pt x="26" y="34"/>
                    <a:pt x="29" y="36"/>
                    <a:pt x="30" y="39"/>
                  </a:cubicBezTo>
                  <a:cubicBezTo>
                    <a:pt x="29" y="39"/>
                    <a:pt x="28" y="39"/>
                    <a:pt x="27" y="39"/>
                  </a:cubicBezTo>
                  <a:cubicBezTo>
                    <a:pt x="27" y="39"/>
                    <a:pt x="27" y="39"/>
                    <a:pt x="27" y="39"/>
                  </a:cubicBezTo>
                  <a:cubicBezTo>
                    <a:pt x="26" y="39"/>
                    <a:pt x="26" y="39"/>
                    <a:pt x="26" y="39"/>
                  </a:cubicBezTo>
                  <a:cubicBezTo>
                    <a:pt x="21" y="39"/>
                    <a:pt x="16" y="41"/>
                    <a:pt x="13" y="45"/>
                  </a:cubicBezTo>
                  <a:cubicBezTo>
                    <a:pt x="12" y="46"/>
                    <a:pt x="12" y="47"/>
                    <a:pt x="13" y="48"/>
                  </a:cubicBezTo>
                  <a:cubicBezTo>
                    <a:pt x="13" y="48"/>
                    <a:pt x="14" y="48"/>
                    <a:pt x="14" y="48"/>
                  </a:cubicBezTo>
                  <a:cubicBezTo>
                    <a:pt x="15" y="48"/>
                    <a:pt x="15" y="48"/>
                    <a:pt x="16" y="48"/>
                  </a:cubicBezTo>
                  <a:cubicBezTo>
                    <a:pt x="18" y="45"/>
                    <a:pt x="22" y="43"/>
                    <a:pt x="26" y="43"/>
                  </a:cubicBezTo>
                  <a:cubicBezTo>
                    <a:pt x="27" y="43"/>
                    <a:pt x="27" y="43"/>
                    <a:pt x="27" y="43"/>
                  </a:cubicBezTo>
                  <a:cubicBezTo>
                    <a:pt x="27" y="43"/>
                    <a:pt x="27" y="43"/>
                    <a:pt x="27" y="43"/>
                  </a:cubicBezTo>
                  <a:cubicBezTo>
                    <a:pt x="27" y="43"/>
                    <a:pt x="27" y="43"/>
                    <a:pt x="27" y="43"/>
                  </a:cubicBezTo>
                  <a:cubicBezTo>
                    <a:pt x="36" y="43"/>
                    <a:pt x="44" y="36"/>
                    <a:pt x="46" y="27"/>
                  </a:cubicBezTo>
                  <a:cubicBezTo>
                    <a:pt x="47" y="27"/>
                    <a:pt x="49" y="27"/>
                    <a:pt x="50" y="27"/>
                  </a:cubicBezTo>
                  <a:cubicBezTo>
                    <a:pt x="54" y="27"/>
                    <a:pt x="58" y="26"/>
                    <a:pt x="61" y="24"/>
                  </a:cubicBezTo>
                  <a:cubicBezTo>
                    <a:pt x="63" y="26"/>
                    <a:pt x="64" y="29"/>
                    <a:pt x="67" y="31"/>
                  </a:cubicBezTo>
                  <a:cubicBezTo>
                    <a:pt x="64" y="34"/>
                    <a:pt x="63" y="37"/>
                    <a:pt x="63" y="41"/>
                  </a:cubicBezTo>
                  <a:cubicBezTo>
                    <a:pt x="62" y="41"/>
                    <a:pt x="61" y="41"/>
                    <a:pt x="59" y="41"/>
                  </a:cubicBezTo>
                  <a:cubicBezTo>
                    <a:pt x="56" y="41"/>
                    <a:pt x="53" y="41"/>
                    <a:pt x="50" y="43"/>
                  </a:cubicBezTo>
                  <a:cubicBezTo>
                    <a:pt x="49" y="43"/>
                    <a:pt x="49" y="45"/>
                    <a:pt x="50" y="46"/>
                  </a:cubicBezTo>
                  <a:cubicBezTo>
                    <a:pt x="50" y="46"/>
                    <a:pt x="51" y="47"/>
                    <a:pt x="51" y="47"/>
                  </a:cubicBezTo>
                  <a:cubicBezTo>
                    <a:pt x="52" y="47"/>
                    <a:pt x="52" y="47"/>
                    <a:pt x="52" y="46"/>
                  </a:cubicBezTo>
                  <a:cubicBezTo>
                    <a:pt x="55" y="45"/>
                    <a:pt x="57" y="45"/>
                    <a:pt x="59" y="45"/>
                  </a:cubicBezTo>
                  <a:cubicBezTo>
                    <a:pt x="61" y="45"/>
                    <a:pt x="62" y="45"/>
                    <a:pt x="63" y="45"/>
                  </a:cubicBezTo>
                  <a:cubicBezTo>
                    <a:pt x="63" y="49"/>
                    <a:pt x="65" y="53"/>
                    <a:pt x="68" y="56"/>
                  </a:cubicBezTo>
                  <a:cubicBezTo>
                    <a:pt x="68" y="57"/>
                    <a:pt x="69" y="57"/>
                    <a:pt x="69" y="57"/>
                  </a:cubicBezTo>
                  <a:cubicBezTo>
                    <a:pt x="70" y="57"/>
                    <a:pt x="70" y="57"/>
                    <a:pt x="71" y="56"/>
                  </a:cubicBezTo>
                  <a:cubicBezTo>
                    <a:pt x="72" y="56"/>
                    <a:pt x="72" y="54"/>
                    <a:pt x="71" y="53"/>
                  </a:cubicBezTo>
                  <a:cubicBezTo>
                    <a:pt x="71" y="53"/>
                    <a:pt x="71" y="53"/>
                    <a:pt x="71" y="53"/>
                  </a:cubicBezTo>
                  <a:cubicBezTo>
                    <a:pt x="68" y="51"/>
                    <a:pt x="67" y="47"/>
                    <a:pt x="67" y="43"/>
                  </a:cubicBezTo>
                  <a:cubicBezTo>
                    <a:pt x="67" y="43"/>
                    <a:pt x="67" y="43"/>
                    <a:pt x="67" y="43"/>
                  </a:cubicBezTo>
                  <a:cubicBezTo>
                    <a:pt x="67" y="43"/>
                    <a:pt x="67" y="43"/>
                    <a:pt x="67" y="43"/>
                  </a:cubicBezTo>
                  <a:cubicBezTo>
                    <a:pt x="67" y="39"/>
                    <a:pt x="68" y="36"/>
                    <a:pt x="70" y="33"/>
                  </a:cubicBezTo>
                  <a:cubicBezTo>
                    <a:pt x="73" y="34"/>
                    <a:pt x="76" y="35"/>
                    <a:pt x="79" y="35"/>
                  </a:cubicBezTo>
                  <a:cubicBezTo>
                    <a:pt x="79" y="35"/>
                    <a:pt x="79" y="35"/>
                    <a:pt x="79" y="35"/>
                  </a:cubicBezTo>
                  <a:cubicBezTo>
                    <a:pt x="79" y="35"/>
                    <a:pt x="79" y="35"/>
                    <a:pt x="79" y="35"/>
                  </a:cubicBezTo>
                  <a:cubicBezTo>
                    <a:pt x="87" y="35"/>
                    <a:pt x="94" y="42"/>
                    <a:pt x="94" y="50"/>
                  </a:cubicBezTo>
                  <a:cubicBezTo>
                    <a:pt x="93" y="50"/>
                    <a:pt x="91" y="50"/>
                    <a:pt x="89" y="50"/>
                  </a:cubicBezTo>
                  <a:cubicBezTo>
                    <a:pt x="87" y="50"/>
                    <a:pt x="84" y="50"/>
                    <a:pt x="82" y="51"/>
                  </a:cubicBezTo>
                  <a:cubicBezTo>
                    <a:pt x="81" y="51"/>
                    <a:pt x="81" y="53"/>
                    <a:pt x="81" y="54"/>
                  </a:cubicBezTo>
                  <a:cubicBezTo>
                    <a:pt x="81" y="55"/>
                    <a:pt x="83" y="55"/>
                    <a:pt x="84" y="55"/>
                  </a:cubicBezTo>
                  <a:cubicBezTo>
                    <a:pt x="86" y="54"/>
                    <a:pt x="87" y="54"/>
                    <a:pt x="89" y="54"/>
                  </a:cubicBezTo>
                  <a:cubicBezTo>
                    <a:pt x="91" y="54"/>
                    <a:pt x="92" y="54"/>
                    <a:pt x="94" y="54"/>
                  </a:cubicBezTo>
                  <a:cubicBezTo>
                    <a:pt x="93" y="57"/>
                    <a:pt x="92" y="58"/>
                    <a:pt x="91" y="60"/>
                  </a:cubicBezTo>
                  <a:cubicBezTo>
                    <a:pt x="91" y="60"/>
                    <a:pt x="91" y="60"/>
                    <a:pt x="91" y="60"/>
                  </a:cubicBezTo>
                  <a:cubicBezTo>
                    <a:pt x="89" y="62"/>
                    <a:pt x="88" y="63"/>
                    <a:pt x="86" y="64"/>
                  </a:cubicBezTo>
                  <a:cubicBezTo>
                    <a:pt x="80" y="67"/>
                    <a:pt x="78" y="73"/>
                    <a:pt x="78" y="81"/>
                  </a:cubicBezTo>
                  <a:cubicBezTo>
                    <a:pt x="78" y="103"/>
                    <a:pt x="78" y="103"/>
                    <a:pt x="78" y="103"/>
                  </a:cubicBezTo>
                  <a:cubicBezTo>
                    <a:pt x="71" y="103"/>
                    <a:pt x="71" y="103"/>
                    <a:pt x="71" y="103"/>
                  </a:cubicBezTo>
                  <a:cubicBezTo>
                    <a:pt x="71" y="82"/>
                    <a:pt x="71" y="82"/>
                    <a:pt x="71" y="82"/>
                  </a:cubicBezTo>
                  <a:cubicBezTo>
                    <a:pt x="71" y="74"/>
                    <a:pt x="66" y="67"/>
                    <a:pt x="60" y="65"/>
                  </a:cubicBezTo>
                  <a:cubicBezTo>
                    <a:pt x="57" y="64"/>
                    <a:pt x="54" y="62"/>
                    <a:pt x="52" y="59"/>
                  </a:cubicBezTo>
                  <a:cubicBezTo>
                    <a:pt x="49" y="61"/>
                    <a:pt x="45" y="63"/>
                    <a:pt x="41" y="63"/>
                  </a:cubicBezTo>
                  <a:cubicBezTo>
                    <a:pt x="37" y="63"/>
                    <a:pt x="33" y="61"/>
                    <a:pt x="30" y="59"/>
                  </a:cubicBezTo>
                  <a:cubicBezTo>
                    <a:pt x="27" y="61"/>
                    <a:pt x="23" y="62"/>
                    <a:pt x="20" y="62"/>
                  </a:cubicBezTo>
                  <a:cubicBezTo>
                    <a:pt x="9" y="62"/>
                    <a:pt x="0" y="54"/>
                    <a:pt x="0" y="43"/>
                  </a:cubicBezTo>
                  <a:cubicBezTo>
                    <a:pt x="0" y="35"/>
                    <a:pt x="5" y="28"/>
                    <a:pt x="12" y="25"/>
                  </a:cubicBezTo>
                  <a:cubicBezTo>
                    <a:pt x="14" y="16"/>
                    <a:pt x="21" y="10"/>
                    <a:pt x="31" y="10"/>
                  </a:cubicBezTo>
                  <a:cubicBezTo>
                    <a:pt x="31" y="10"/>
                    <a:pt x="32" y="10"/>
                    <a:pt x="32" y="10"/>
                  </a:cubicBezTo>
                  <a:cubicBezTo>
                    <a:pt x="35" y="4"/>
                    <a:pt x="41" y="1"/>
                    <a:pt x="48" y="1"/>
                  </a:cubicBezTo>
                  <a:cubicBezTo>
                    <a:pt x="51" y="1"/>
                    <a:pt x="54" y="2"/>
                    <a:pt x="57" y="3"/>
                  </a:cubicBezTo>
                  <a:cubicBezTo>
                    <a:pt x="60" y="1"/>
                    <a:pt x="64" y="0"/>
                    <a:pt x="68" y="0"/>
                  </a:cubicBezTo>
                  <a:cubicBezTo>
                    <a:pt x="73" y="0"/>
                    <a:pt x="77" y="2"/>
                    <a:pt x="81" y="5"/>
                  </a:cubicBezTo>
                  <a:cubicBezTo>
                    <a:pt x="82" y="5"/>
                    <a:pt x="84" y="5"/>
                    <a:pt x="85" y="5"/>
                  </a:cubicBezTo>
                  <a:cubicBezTo>
                    <a:pt x="93" y="5"/>
                    <a:pt x="100" y="10"/>
                    <a:pt x="103" y="16"/>
                  </a:cubicBezTo>
                  <a:cubicBezTo>
                    <a:pt x="111" y="19"/>
                    <a:pt x="117" y="26"/>
                    <a:pt x="117" y="35"/>
                  </a:cubicBezTo>
                  <a:cubicBezTo>
                    <a:pt x="117" y="36"/>
                    <a:pt x="116" y="38"/>
                    <a:pt x="116" y="40"/>
                  </a:cubicBezTo>
                  <a:cubicBezTo>
                    <a:pt x="118" y="43"/>
                    <a:pt x="120" y="47"/>
                    <a:pt x="120" y="51"/>
                  </a:cubicBezTo>
                  <a:close/>
                </a:path>
              </a:pathLst>
            </a:custGeom>
            <a:solidFill>
              <a:srgbClr val="82AB1D"/>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78" name="Rectangle 77">
            <a:extLst>
              <a:ext uri="{FF2B5EF4-FFF2-40B4-BE49-F238E27FC236}">
                <a16:creationId xmlns:a16="http://schemas.microsoft.com/office/drawing/2014/main" xmlns="" id="{A73B60F4-9087-4E8D-8132-37E66F534F71}"/>
              </a:ext>
            </a:extLst>
          </p:cNvPr>
          <p:cNvSpPr/>
          <p:nvPr/>
        </p:nvSpPr>
        <p:spPr>
          <a:xfrm>
            <a:off x="3796349" y="3555082"/>
            <a:ext cx="3576541" cy="415498"/>
          </a:xfrm>
          <a:prstGeom prst="rect">
            <a:avLst/>
          </a:prstGeom>
        </p:spPr>
        <p:txBody>
          <a:bodyPr wrap="square">
            <a:spAutoFit/>
          </a:bodyPr>
          <a:lstStyle/>
          <a:p>
            <a:pPr marL="0" lvl="1">
              <a:spcAft>
                <a:spcPts val="600"/>
              </a:spcAft>
            </a:pPr>
            <a:r>
              <a:rPr lang="en-NZ" sz="1050" dirty="0" smtClean="0">
                <a:solidFill>
                  <a:prstClr val="black">
                    <a:lumMod val="65000"/>
                    <a:lumOff val="35000"/>
                  </a:prstClr>
                </a:solidFill>
              </a:rPr>
              <a:t>The consumer feels empowered to act – they have the requisite time, knowledge, and enthusiasm</a:t>
            </a:r>
            <a:endParaRPr lang="en-NZ" sz="1050" dirty="0">
              <a:solidFill>
                <a:prstClr val="black">
                  <a:lumMod val="65000"/>
                  <a:lumOff val="35000"/>
                </a:prstClr>
              </a:solidFill>
            </a:endParaRPr>
          </a:p>
        </p:txBody>
      </p:sp>
      <p:sp>
        <p:nvSpPr>
          <p:cNvPr id="79" name="Rectangle 78">
            <a:extLst>
              <a:ext uri="{FF2B5EF4-FFF2-40B4-BE49-F238E27FC236}">
                <a16:creationId xmlns:a16="http://schemas.microsoft.com/office/drawing/2014/main" xmlns="" id="{A73B60F4-9087-4E8D-8132-37E66F534F71}"/>
              </a:ext>
            </a:extLst>
          </p:cNvPr>
          <p:cNvSpPr/>
          <p:nvPr/>
        </p:nvSpPr>
        <p:spPr>
          <a:xfrm>
            <a:off x="3783928" y="4067677"/>
            <a:ext cx="3062512" cy="253916"/>
          </a:xfrm>
          <a:prstGeom prst="rect">
            <a:avLst/>
          </a:prstGeom>
        </p:spPr>
        <p:txBody>
          <a:bodyPr wrap="square">
            <a:spAutoFit/>
          </a:bodyPr>
          <a:lstStyle/>
          <a:p>
            <a:pPr marL="0" lvl="1">
              <a:spcAft>
                <a:spcPts val="600"/>
              </a:spcAft>
            </a:pPr>
            <a:r>
              <a:rPr lang="en-NZ" sz="1050" dirty="0" smtClean="0">
                <a:solidFill>
                  <a:prstClr val="black">
                    <a:lumMod val="65000"/>
                    <a:lumOff val="35000"/>
                  </a:prstClr>
                </a:solidFill>
              </a:rPr>
              <a:t>The problem has a real effect on the consumer’s life</a:t>
            </a:r>
            <a:endParaRPr lang="en-NZ" sz="1050" dirty="0">
              <a:solidFill>
                <a:prstClr val="black">
                  <a:lumMod val="65000"/>
                  <a:lumOff val="35000"/>
                </a:prstClr>
              </a:solidFill>
            </a:endParaRPr>
          </a:p>
        </p:txBody>
      </p:sp>
      <p:sp>
        <p:nvSpPr>
          <p:cNvPr id="80" name="Rectangle 79">
            <a:extLst>
              <a:ext uri="{FF2B5EF4-FFF2-40B4-BE49-F238E27FC236}">
                <a16:creationId xmlns:a16="http://schemas.microsoft.com/office/drawing/2014/main" xmlns="" id="{A73B60F4-9087-4E8D-8132-37E66F534F71}"/>
              </a:ext>
            </a:extLst>
          </p:cNvPr>
          <p:cNvSpPr/>
          <p:nvPr/>
        </p:nvSpPr>
        <p:spPr>
          <a:xfrm>
            <a:off x="3796523" y="4494213"/>
            <a:ext cx="3808227" cy="415498"/>
          </a:xfrm>
          <a:prstGeom prst="rect">
            <a:avLst/>
          </a:prstGeom>
        </p:spPr>
        <p:txBody>
          <a:bodyPr wrap="square">
            <a:spAutoFit/>
          </a:bodyPr>
          <a:lstStyle/>
          <a:p>
            <a:pPr marL="0" lvl="1">
              <a:spcAft>
                <a:spcPts val="600"/>
              </a:spcAft>
            </a:pPr>
            <a:r>
              <a:rPr lang="en-NZ" sz="1050" dirty="0" smtClean="0">
                <a:solidFill>
                  <a:prstClr val="black">
                    <a:lumMod val="65000"/>
                    <a:lumOff val="35000"/>
                  </a:prstClr>
                </a:solidFill>
              </a:rPr>
              <a:t>The money value of the issue is significant and worth the time and effort to resolve</a:t>
            </a:r>
            <a:endParaRPr lang="en-NZ" sz="1050" dirty="0">
              <a:solidFill>
                <a:prstClr val="black">
                  <a:lumMod val="65000"/>
                  <a:lumOff val="35000"/>
                </a:prstClr>
              </a:solidFill>
            </a:endParaRPr>
          </a:p>
        </p:txBody>
      </p:sp>
      <p:sp>
        <p:nvSpPr>
          <p:cNvPr id="81" name="Rectangle 80">
            <a:extLst>
              <a:ext uri="{FF2B5EF4-FFF2-40B4-BE49-F238E27FC236}">
                <a16:creationId xmlns:a16="http://schemas.microsoft.com/office/drawing/2014/main" xmlns="" id="{A73B60F4-9087-4E8D-8132-37E66F534F71}"/>
              </a:ext>
            </a:extLst>
          </p:cNvPr>
          <p:cNvSpPr/>
          <p:nvPr/>
        </p:nvSpPr>
        <p:spPr>
          <a:xfrm>
            <a:off x="3796349" y="4997589"/>
            <a:ext cx="4278849" cy="253916"/>
          </a:xfrm>
          <a:prstGeom prst="rect">
            <a:avLst/>
          </a:prstGeom>
        </p:spPr>
        <p:txBody>
          <a:bodyPr wrap="square">
            <a:spAutoFit/>
          </a:bodyPr>
          <a:lstStyle/>
          <a:p>
            <a:pPr marL="0" lvl="1">
              <a:spcAft>
                <a:spcPts val="600"/>
              </a:spcAft>
            </a:pPr>
            <a:r>
              <a:rPr lang="en-NZ" sz="1050" dirty="0" smtClean="0">
                <a:solidFill>
                  <a:prstClr val="black">
                    <a:lumMod val="65000"/>
                    <a:lumOff val="35000"/>
                  </a:prstClr>
                </a:solidFill>
              </a:rPr>
              <a:t>Consumer is driven to ‘stick up for </a:t>
            </a:r>
            <a:r>
              <a:rPr lang="en-NZ" sz="1050" dirty="0" err="1" smtClean="0">
                <a:solidFill>
                  <a:prstClr val="black">
                    <a:lumMod val="65000"/>
                    <a:lumOff val="35000"/>
                  </a:prstClr>
                </a:solidFill>
              </a:rPr>
              <a:t>themself</a:t>
            </a:r>
            <a:r>
              <a:rPr lang="en-NZ" sz="1050" dirty="0" smtClean="0">
                <a:solidFill>
                  <a:prstClr val="black">
                    <a:lumMod val="65000"/>
                    <a:lumOff val="35000"/>
                  </a:prstClr>
                </a:solidFill>
              </a:rPr>
              <a:t>’ or consumers generally</a:t>
            </a:r>
            <a:endParaRPr lang="en-NZ" sz="1050" dirty="0">
              <a:solidFill>
                <a:prstClr val="black">
                  <a:lumMod val="65000"/>
                  <a:lumOff val="35000"/>
                </a:prstClr>
              </a:solidFill>
            </a:endParaRPr>
          </a:p>
        </p:txBody>
      </p:sp>
      <p:sp>
        <p:nvSpPr>
          <p:cNvPr id="82" name="Rectangle 81">
            <a:extLst>
              <a:ext uri="{FF2B5EF4-FFF2-40B4-BE49-F238E27FC236}">
                <a16:creationId xmlns:a16="http://schemas.microsoft.com/office/drawing/2014/main" xmlns="" id="{A73B60F4-9087-4E8D-8132-37E66F534F71}"/>
              </a:ext>
            </a:extLst>
          </p:cNvPr>
          <p:cNvSpPr/>
          <p:nvPr/>
        </p:nvSpPr>
        <p:spPr>
          <a:xfrm>
            <a:off x="3783928" y="5399589"/>
            <a:ext cx="3062512" cy="415498"/>
          </a:xfrm>
          <a:prstGeom prst="rect">
            <a:avLst/>
          </a:prstGeom>
        </p:spPr>
        <p:txBody>
          <a:bodyPr wrap="square">
            <a:spAutoFit/>
          </a:bodyPr>
          <a:lstStyle/>
          <a:p>
            <a:pPr marL="0" lvl="1">
              <a:spcAft>
                <a:spcPts val="600"/>
              </a:spcAft>
            </a:pPr>
            <a:r>
              <a:rPr lang="en-NZ" sz="1050" dirty="0" smtClean="0">
                <a:solidFill>
                  <a:prstClr val="black">
                    <a:lumMod val="65000"/>
                    <a:lumOff val="35000"/>
                  </a:prstClr>
                </a:solidFill>
              </a:rPr>
              <a:t>They are confident in the likelihood of a positive outcome</a:t>
            </a:r>
            <a:endParaRPr lang="en-NZ" sz="1050" dirty="0">
              <a:solidFill>
                <a:prstClr val="black">
                  <a:lumMod val="65000"/>
                  <a:lumOff val="35000"/>
                </a:prstClr>
              </a:solidFill>
            </a:endParaRPr>
          </a:p>
        </p:txBody>
      </p:sp>
      <p:sp>
        <p:nvSpPr>
          <p:cNvPr id="83" name="Rectangle 82">
            <a:extLst>
              <a:ext uri="{FF2B5EF4-FFF2-40B4-BE49-F238E27FC236}">
                <a16:creationId xmlns:a16="http://schemas.microsoft.com/office/drawing/2014/main" xmlns="" id="{A73B60F4-9087-4E8D-8132-37E66F534F71}"/>
              </a:ext>
            </a:extLst>
          </p:cNvPr>
          <p:cNvSpPr/>
          <p:nvPr/>
        </p:nvSpPr>
        <p:spPr>
          <a:xfrm>
            <a:off x="3805823" y="5865522"/>
            <a:ext cx="3894178" cy="415498"/>
          </a:xfrm>
          <a:prstGeom prst="rect">
            <a:avLst/>
          </a:prstGeom>
        </p:spPr>
        <p:txBody>
          <a:bodyPr wrap="square">
            <a:spAutoFit/>
          </a:bodyPr>
          <a:lstStyle/>
          <a:p>
            <a:pPr marL="0" lvl="1">
              <a:spcAft>
                <a:spcPts val="600"/>
              </a:spcAft>
            </a:pPr>
            <a:r>
              <a:rPr lang="en-NZ" sz="1050" dirty="0">
                <a:solidFill>
                  <a:prstClr val="black">
                    <a:lumMod val="65000"/>
                    <a:lumOff val="35000"/>
                  </a:prstClr>
                </a:solidFill>
              </a:rPr>
              <a:t>The opportunity to corroborate and validate </a:t>
            </a:r>
            <a:r>
              <a:rPr lang="en-NZ" sz="1050" dirty="0" smtClean="0">
                <a:solidFill>
                  <a:prstClr val="black">
                    <a:lumMod val="65000"/>
                    <a:lumOff val="35000"/>
                  </a:prstClr>
                </a:solidFill>
              </a:rPr>
              <a:t>that the issue is actually a problem </a:t>
            </a:r>
            <a:endParaRPr lang="en-NZ" sz="1050" dirty="0">
              <a:solidFill>
                <a:prstClr val="black">
                  <a:lumMod val="65000"/>
                  <a:lumOff val="35000"/>
                </a:prstClr>
              </a:solidFill>
            </a:endParaRPr>
          </a:p>
        </p:txBody>
      </p:sp>
      <p:cxnSp>
        <p:nvCxnSpPr>
          <p:cNvPr id="85" name="Straight Connector 84"/>
          <p:cNvCxnSpPr/>
          <p:nvPr/>
        </p:nvCxnSpPr>
        <p:spPr>
          <a:xfrm flipH="1">
            <a:off x="1410043" y="3968768"/>
            <a:ext cx="591276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494875" y="3112648"/>
            <a:ext cx="0" cy="207749"/>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1460126" y="4450735"/>
            <a:ext cx="591276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376520" y="4881827"/>
            <a:ext cx="591276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426603" y="5363794"/>
            <a:ext cx="591276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417078" y="5801944"/>
            <a:ext cx="591276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xmlns="" id="{A73B60F4-9087-4E8D-8132-37E66F534F71}"/>
              </a:ext>
            </a:extLst>
          </p:cNvPr>
          <p:cNvSpPr/>
          <p:nvPr/>
        </p:nvSpPr>
        <p:spPr>
          <a:xfrm>
            <a:off x="4864543" y="2504572"/>
            <a:ext cx="2657807" cy="46166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…the proportion of problems consumers </a:t>
            </a:r>
            <a:r>
              <a:rPr lang="en-NZ" sz="1200" b="1" u="sng" dirty="0" smtClean="0">
                <a:solidFill>
                  <a:prstClr val="black">
                    <a:lumMod val="65000"/>
                    <a:lumOff val="35000"/>
                  </a:prstClr>
                </a:solidFill>
              </a:rPr>
              <a:t>take action</a:t>
            </a:r>
            <a:r>
              <a:rPr lang="en-NZ" sz="1200" b="1" dirty="0" smtClean="0">
                <a:solidFill>
                  <a:prstClr val="black">
                    <a:lumMod val="65000"/>
                    <a:lumOff val="35000"/>
                  </a:prstClr>
                </a:solidFill>
              </a:rPr>
              <a:t> to resolve</a:t>
            </a:r>
            <a:r>
              <a:rPr lang="en-NZ" sz="1200" b="1" u="sng" dirty="0" smtClean="0">
                <a:solidFill>
                  <a:prstClr val="black">
                    <a:lumMod val="65000"/>
                    <a:lumOff val="35000"/>
                  </a:prstClr>
                </a:solidFill>
              </a:rPr>
              <a:t> </a:t>
            </a:r>
            <a:endParaRPr lang="en-NZ" sz="1200" b="1" dirty="0">
              <a:solidFill>
                <a:prstClr val="black">
                  <a:lumMod val="65000"/>
                  <a:lumOff val="35000"/>
                </a:prstClr>
              </a:solidFill>
            </a:endParaRPr>
          </a:p>
        </p:txBody>
      </p:sp>
      <p:sp>
        <p:nvSpPr>
          <p:cNvPr id="102" name="Rectangle 101"/>
          <p:cNvSpPr/>
          <p:nvPr/>
        </p:nvSpPr>
        <p:spPr>
          <a:xfrm>
            <a:off x="8249112" y="3729378"/>
            <a:ext cx="3631540" cy="1692771"/>
          </a:xfrm>
          <a:prstGeom prst="rect">
            <a:avLst/>
          </a:prstGeom>
        </p:spPr>
        <p:txBody>
          <a:bodyPr wrap="square">
            <a:spAutoFit/>
          </a:bodyPr>
          <a:lstStyle/>
          <a:p>
            <a:pPr marL="279450" lvl="1" indent="-171450">
              <a:spcAft>
                <a:spcPts val="1200"/>
              </a:spcAft>
              <a:buFont typeface="Arial" panose="020B0604020202020204" pitchFamily="34" charset="0"/>
              <a:buChar char="•"/>
              <a:defRPr/>
            </a:pPr>
            <a:r>
              <a:rPr lang="en-NZ" sz="1200" dirty="0">
                <a:cs typeface="Arial" panose="020B0604020202020204" pitchFamily="34" charset="0"/>
              </a:rPr>
              <a:t>Clarity on the failure e.g. </a:t>
            </a:r>
            <a:r>
              <a:rPr lang="en-NZ" sz="1200" dirty="0" smtClean="0">
                <a:cs typeface="Arial" panose="020B0604020202020204" pitchFamily="34" charset="0"/>
              </a:rPr>
              <a:t>the </a:t>
            </a:r>
            <a:r>
              <a:rPr lang="en-NZ" sz="1200" dirty="0">
                <a:cs typeface="Arial" panose="020B0604020202020204" pitchFamily="34" charset="0"/>
              </a:rPr>
              <a:t>exact nature of  the </a:t>
            </a:r>
            <a:r>
              <a:rPr lang="en-NZ" sz="1200" dirty="0" smtClean="0">
                <a:cs typeface="Arial" panose="020B0604020202020204" pitchFamily="34" charset="0"/>
              </a:rPr>
              <a:t>problem.</a:t>
            </a:r>
          </a:p>
          <a:p>
            <a:pPr marL="279450" lvl="1" indent="-171450">
              <a:spcAft>
                <a:spcPts val="1200"/>
              </a:spcAft>
              <a:buFont typeface="Arial" panose="020B0604020202020204" pitchFamily="34" charset="0"/>
              <a:buChar char="•"/>
              <a:defRPr/>
            </a:pPr>
            <a:r>
              <a:rPr lang="en-NZ" sz="1200" dirty="0">
                <a:cs typeface="Arial" panose="020B0604020202020204" pitchFamily="34" charset="0"/>
              </a:rPr>
              <a:t>Existence of evidence such as documentation (e.g. contract, quote), photographs, witnesses</a:t>
            </a:r>
            <a:r>
              <a:rPr lang="en-NZ" sz="1200" dirty="0" smtClean="0">
                <a:cs typeface="Arial" panose="020B0604020202020204" pitchFamily="34" charset="0"/>
              </a:rPr>
              <a:t>.</a:t>
            </a:r>
          </a:p>
          <a:p>
            <a:pPr marL="279450" lvl="1" indent="-171450">
              <a:spcAft>
                <a:spcPts val="1200"/>
              </a:spcAft>
              <a:buFont typeface="Arial" panose="020B0604020202020204" pitchFamily="34" charset="0"/>
              <a:buChar char="•"/>
              <a:defRPr/>
            </a:pPr>
            <a:r>
              <a:rPr lang="en-NZ" sz="1200" dirty="0">
                <a:cs typeface="Arial" panose="020B0604020202020204" pitchFamily="34" charset="0"/>
              </a:rPr>
              <a:t>A definite sense of what is being demanded of the service provider for a resolution / the desired outcome / the </a:t>
            </a:r>
            <a:r>
              <a:rPr lang="en-NZ" sz="1200" dirty="0" smtClean="0">
                <a:cs typeface="Arial" panose="020B0604020202020204" pitchFamily="34" charset="0"/>
              </a:rPr>
              <a:t>remedy.</a:t>
            </a:r>
            <a:endParaRPr lang="en-NZ" sz="1200" dirty="0">
              <a:cs typeface="Arial" panose="020B0604020202020204" pitchFamily="34" charset="0"/>
            </a:endParaRPr>
          </a:p>
        </p:txBody>
      </p:sp>
      <p:sp>
        <p:nvSpPr>
          <p:cNvPr id="115" name="Rectangle 114">
            <a:extLst>
              <a:ext uri="{FF2B5EF4-FFF2-40B4-BE49-F238E27FC236}">
                <a16:creationId xmlns:a16="http://schemas.microsoft.com/office/drawing/2014/main" xmlns="" id="{E92A964B-2966-48A1-9EF9-A911DE1AD703}"/>
              </a:ext>
            </a:extLst>
          </p:cNvPr>
          <p:cNvSpPr/>
          <p:nvPr/>
        </p:nvSpPr>
        <p:spPr>
          <a:xfrm>
            <a:off x="7767330" y="4368347"/>
            <a:ext cx="529312" cy="800219"/>
          </a:xfrm>
          <a:prstGeom prst="rect">
            <a:avLst/>
          </a:prstGeom>
        </p:spPr>
        <p:txBody>
          <a:bodyPr wrap="none">
            <a:spAutoFit/>
          </a:bodyPr>
          <a:lstStyle/>
          <a:p>
            <a:r>
              <a:rPr lang="en-NZ" sz="4600" b="1" dirty="0" smtClean="0">
                <a:solidFill>
                  <a:srgbClr val="82AB1D"/>
                </a:solidFill>
                <a:latin typeface="Arial" panose="020B0604020202020204" pitchFamily="34" charset="0"/>
                <a:cs typeface="Arial" panose="020B0604020202020204" pitchFamily="34" charset="0"/>
              </a:rPr>
              <a:t>+</a:t>
            </a:r>
            <a:endParaRPr lang="en-NZ" sz="4600" dirty="0">
              <a:solidFill>
                <a:srgbClr val="82AB1D"/>
              </a:solidFill>
              <a:latin typeface="Arial" panose="020B0604020202020204" pitchFamily="34" charset="0"/>
              <a:cs typeface="Arial" panose="020B0604020202020204" pitchFamily="34" charset="0"/>
            </a:endParaRPr>
          </a:p>
        </p:txBody>
      </p:sp>
      <p:sp>
        <p:nvSpPr>
          <p:cNvPr id="116" name="Text Placeholder 2"/>
          <p:cNvSpPr txBox="1">
            <a:spLocks/>
          </p:cNvSpPr>
          <p:nvPr/>
        </p:nvSpPr>
        <p:spPr>
          <a:xfrm>
            <a:off x="8336301" y="3321939"/>
            <a:ext cx="3577652" cy="360099"/>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300" b="1" dirty="0" smtClean="0"/>
              <a:t>Action is also contingent on the presence of certain practical factors:</a:t>
            </a:r>
            <a:endParaRPr lang="en-NZ" sz="1300" u="sng" dirty="0" smtClean="0"/>
          </a:p>
        </p:txBody>
      </p:sp>
      <p:sp>
        <p:nvSpPr>
          <p:cNvPr id="117" name="Rectangle 116"/>
          <p:cNvSpPr/>
          <p:nvPr/>
        </p:nvSpPr>
        <p:spPr>
          <a:xfrm>
            <a:off x="8296642" y="5620985"/>
            <a:ext cx="3757924" cy="667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8" name="Straight Arrow Connector 117"/>
          <p:cNvCxnSpPr/>
          <p:nvPr/>
        </p:nvCxnSpPr>
        <p:spPr>
          <a:xfrm>
            <a:off x="7199750" y="5977812"/>
            <a:ext cx="1277500" cy="0"/>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sp>
        <p:nvSpPr>
          <p:cNvPr id="86" name="Text Placeholder 2"/>
          <p:cNvSpPr txBox="1">
            <a:spLocks/>
          </p:cNvSpPr>
          <p:nvPr/>
        </p:nvSpPr>
        <p:spPr>
          <a:xfrm>
            <a:off x="8602506" y="5797545"/>
            <a:ext cx="3390089" cy="360099"/>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300" b="1" dirty="0" smtClean="0"/>
              <a:t>This knowledge gap prevents consumers from taking action across the sectors</a:t>
            </a:r>
            <a:endParaRPr lang="en-NZ" sz="1300" u="sng" dirty="0" smtClean="0"/>
          </a:p>
        </p:txBody>
      </p:sp>
    </p:spTree>
    <p:extLst>
      <p:ext uri="{BB962C8B-B14F-4D97-AF65-F5344CB8AC3E}">
        <p14:creationId xmlns:p14="http://schemas.microsoft.com/office/powerpoint/2010/main" val="2088799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Food or </a:t>
            </a:r>
            <a:r>
              <a:rPr lang="en-NZ" dirty="0" smtClean="0"/>
              <a:t>drink</a:t>
            </a:r>
            <a:endParaRPr lang="en-NZ" dirty="0"/>
          </a:p>
        </p:txBody>
      </p:sp>
    </p:spTree>
    <p:extLst>
      <p:ext uri="{BB962C8B-B14F-4D97-AF65-F5344CB8AC3E}">
        <p14:creationId xmlns:p14="http://schemas.microsoft.com/office/powerpoint/2010/main" val="610765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Food or drink</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groceries, other food or drink products, restaurant or bar meals and drinks, catering services.</a:t>
            </a:r>
            <a:endParaRPr lang="en-NZ" dirty="0"/>
          </a:p>
        </p:txBody>
      </p:sp>
      <p:graphicFrame>
        <p:nvGraphicFramePr>
          <p:cNvPr id="14" name="Chart 13"/>
          <p:cNvGraphicFramePr/>
          <p:nvPr>
            <p:extLst>
              <p:ext uri="{D42A27DB-BD31-4B8C-83A1-F6EECF244321}">
                <p14:modId xmlns:p14="http://schemas.microsoft.com/office/powerpoint/2010/main" val="2872255245"/>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32%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17%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899268321"/>
              </p:ext>
            </p:extLst>
          </p:nvPr>
        </p:nvGraphicFramePr>
        <p:xfrm>
          <a:off x="161087" y="2645908"/>
          <a:ext cx="2881213" cy="964068"/>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Poor</a:t>
                      </a:r>
                      <a:r>
                        <a:rPr lang="en-NZ" sz="1100" baseline="0" dirty="0" smtClean="0">
                          <a:solidFill>
                            <a:schemeClr val="tx1">
                              <a:lumMod val="75000"/>
                              <a:lumOff val="25000"/>
                            </a:schemeClr>
                          </a:solidFill>
                        </a:rPr>
                        <a:t> quality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Product expired/out of date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Incorrect</a:t>
                      </a:r>
                      <a:r>
                        <a:rPr lang="en-NZ" sz="1100" baseline="0" dirty="0" smtClean="0">
                          <a:solidFill>
                            <a:schemeClr val="tx1">
                              <a:lumMod val="75000"/>
                              <a:lumOff val="25000"/>
                            </a:schemeClr>
                          </a:solidFill>
                        </a:rPr>
                        <a:t> product was provided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563251113"/>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392248" y="4443210"/>
            <a:ext cx="950902" cy="261610"/>
          </a:xfrm>
          <a:prstGeom prst="rect">
            <a:avLst/>
          </a:prstGeom>
        </p:spPr>
        <p:txBody>
          <a:bodyPr wrap="none">
            <a:spAutoFit/>
          </a:bodyPr>
          <a:lstStyle/>
          <a:p>
            <a:pPr algn="r"/>
            <a:r>
              <a:rPr lang="en-NZ" sz="1100" dirty="0" smtClean="0">
                <a:solidFill>
                  <a:schemeClr val="tx1">
                    <a:lumMod val="75000"/>
                    <a:lumOff val="25000"/>
                  </a:schemeClr>
                </a:solidFill>
              </a:rPr>
              <a:t>Food or drink</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0" name="Chart 49"/>
          <p:cNvGraphicFramePr/>
          <p:nvPr>
            <p:extLst>
              <p:ext uri="{D42A27DB-BD31-4B8C-83A1-F6EECF244321}">
                <p14:modId xmlns:p14="http://schemas.microsoft.com/office/powerpoint/2010/main" val="2279511238"/>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2" name="Rectangle 51">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food purchased had gone off in the packet on the shelf at the store, but when I picked it up off the shelf, I didn’t notice at the time.”</a:t>
            </a:r>
            <a:endParaRPr lang="en-NZ" i="1" dirty="0">
              <a:solidFill>
                <a:schemeClr val="bg1"/>
              </a:solidFill>
            </a:endParaRPr>
          </a:p>
          <a:p>
            <a:pPr>
              <a:spcBef>
                <a:spcPts val="0"/>
              </a:spcBef>
            </a:pPr>
            <a:r>
              <a:rPr lang="en-NZ" dirty="0" smtClean="0">
                <a:solidFill>
                  <a:schemeClr val="bg1"/>
                </a:solidFill>
              </a:rPr>
              <a:t>Male, 27-36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Rectangle 53"/>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5" name="Content Placeholder 1"/>
          <p:cNvSpPr txBox="1">
            <a:spLocks/>
          </p:cNvSpPr>
          <p:nvPr/>
        </p:nvSpPr>
        <p:spPr>
          <a:xfrm>
            <a:off x="6336756" y="320040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“Chips that were purchased at a supermarket had no flavouring on them when opened.”</a:t>
            </a:r>
            <a:endParaRPr lang="en-NZ" i="1" dirty="0">
              <a:solidFill>
                <a:schemeClr val="bg1"/>
              </a:solidFill>
            </a:endParaRPr>
          </a:p>
          <a:p>
            <a:pPr>
              <a:spcBef>
                <a:spcPts val="0"/>
              </a:spcBef>
            </a:pPr>
            <a:r>
              <a:rPr lang="en-NZ" dirty="0" smtClean="0">
                <a:solidFill>
                  <a:schemeClr val="bg1"/>
                </a:solidFill>
              </a:rPr>
              <a:t>Female, 18-26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6" name="Content Placeholder 1"/>
          <p:cNvSpPr txBox="1">
            <a:spLocks/>
          </p:cNvSpPr>
          <p:nvPr/>
        </p:nvSpPr>
        <p:spPr>
          <a:xfrm>
            <a:off x="6336757" y="429275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“Poor quality, overpriced, stale food bought as a takeaway from [store].”</a:t>
            </a:r>
            <a:endParaRPr lang="en-NZ" i="1" dirty="0">
              <a:solidFill>
                <a:schemeClr val="bg1"/>
              </a:solidFill>
            </a:endParaRPr>
          </a:p>
          <a:p>
            <a:pPr>
              <a:spcBef>
                <a:spcPts val="0"/>
              </a:spcBef>
            </a:pPr>
            <a:r>
              <a:rPr lang="en-NZ" dirty="0" smtClean="0">
                <a:solidFill>
                  <a:schemeClr val="bg1"/>
                </a:solidFill>
              </a:rPr>
              <a:t>Male, 67 years and over, Marlborough</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“Bad food served in a restaurant, uncooked and very slow to be served.”</a:t>
            </a:r>
            <a:endParaRPr lang="en-NZ" i="1" dirty="0">
              <a:solidFill>
                <a:schemeClr val="bg1"/>
              </a:solidFill>
            </a:endParaRPr>
          </a:p>
          <a:p>
            <a:pPr>
              <a:spcBef>
                <a:spcPts val="0"/>
              </a:spcBef>
            </a:pPr>
            <a:r>
              <a:rPr lang="en-NZ" dirty="0" smtClean="0">
                <a:solidFill>
                  <a:schemeClr val="bg1"/>
                </a:solidFill>
              </a:rPr>
              <a:t>Female, 57-66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food or drink products (n=189)</a:t>
            </a:r>
            <a:endParaRPr lang="en-NZ" sz="900" dirty="0">
              <a:solidFill>
                <a:schemeClr val="bg1"/>
              </a:solidFill>
              <a:latin typeface="Aril narrow"/>
            </a:endParaRPr>
          </a:p>
        </p:txBody>
      </p:sp>
    </p:spTree>
    <p:extLst>
      <p:ext uri="{BB962C8B-B14F-4D97-AF65-F5344CB8AC3E}">
        <p14:creationId xmlns:p14="http://schemas.microsoft.com/office/powerpoint/2010/main" val="856321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2851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01573" y="53245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Food or drink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2851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134402086"/>
              </p:ext>
            </p:extLst>
          </p:nvPr>
        </p:nvGraphicFramePr>
        <p:xfrm>
          <a:off x="915651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45495" y="2257875"/>
            <a:ext cx="2844177"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2688597495"/>
              </p:ext>
            </p:extLst>
          </p:nvPr>
        </p:nvGraphicFramePr>
        <p:xfrm>
          <a:off x="6228512"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was too much hassle to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It wasn’t worth</a:t>
                      </a:r>
                      <a:r>
                        <a:rPr lang="en-NZ" sz="1100" baseline="0" dirty="0" smtClean="0">
                          <a:solidFill>
                            <a:schemeClr val="tx1">
                              <a:lumMod val="75000"/>
                              <a:lumOff val="25000"/>
                            </a:schemeClr>
                          </a:solidFill>
                        </a:rPr>
                        <a:t> the time involved</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a:t>
                      </a:r>
                      <a:r>
                        <a:rPr lang="en-NZ" sz="1100" baseline="0" dirty="0" smtClean="0">
                          <a:solidFill>
                            <a:schemeClr val="tx1">
                              <a:lumMod val="75000"/>
                              <a:lumOff val="25000"/>
                            </a:schemeClr>
                          </a:solidFill>
                        </a:rPr>
                        <a:t> couldn’t be bothered</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1267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68469" y="5170617"/>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$2.69</a:t>
            </a:r>
            <a:endParaRPr lang="en-NZ" sz="1400" b="1" dirty="0">
              <a:solidFill>
                <a:srgbClr val="C37F1B"/>
              </a:solidFill>
            </a:endParaRPr>
          </a:p>
        </p:txBody>
      </p:sp>
      <p:sp>
        <p:nvSpPr>
          <p:cNvPr id="36" name="Rectangle 35"/>
          <p:cNvSpPr/>
          <p:nvPr/>
        </p:nvSpPr>
        <p:spPr>
          <a:xfrm>
            <a:off x="619682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01722" y="1455710"/>
            <a:ext cx="4661212" cy="584775"/>
          </a:xfrm>
          <a:prstGeom prst="rect">
            <a:avLst/>
          </a:prstGeom>
        </p:spPr>
        <p:txBody>
          <a:bodyPr wrap="none">
            <a:spAutoFit/>
          </a:bodyPr>
          <a:lstStyle/>
          <a:p>
            <a:r>
              <a:rPr lang="en-NZ" b="1" dirty="0" smtClean="0">
                <a:solidFill>
                  <a:schemeClr val="tx1">
                    <a:lumMod val="75000"/>
                    <a:lumOff val="25000"/>
                  </a:schemeClr>
                </a:solidFill>
              </a:rPr>
              <a:t>21%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23%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p:txBody>
          <a:bodyPr/>
          <a:lstStyle/>
          <a:p>
            <a:r>
              <a:rPr lang="en-NZ" dirty="0" smtClean="0"/>
              <a:t>Includes groceries, other food or drink products, restaurant or bar meals and drinks, catering services.</a:t>
            </a:r>
            <a:endParaRPr lang="en-NZ" dirty="0"/>
          </a:p>
        </p:txBody>
      </p:sp>
      <p:sp>
        <p:nvSpPr>
          <p:cNvPr id="26" name="Rectangle 25"/>
          <p:cNvSpPr/>
          <p:nvPr/>
        </p:nvSpPr>
        <p:spPr>
          <a:xfrm>
            <a:off x="7509527" y="5631646"/>
            <a:ext cx="3312958"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$68.00 across all product categories</a:t>
            </a:r>
            <a:endParaRPr lang="en-NZ" sz="1200" dirty="0">
              <a:solidFill>
                <a:prstClr val="black">
                  <a:lumMod val="75000"/>
                  <a:lumOff val="25000"/>
                </a:prstClr>
              </a:solidFill>
            </a:endParaRPr>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2656375155"/>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4240489934"/>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79%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77% on average</a:t>
            </a:r>
            <a:endParaRPr lang="en-NZ" sz="1400" dirty="0">
              <a:solidFill>
                <a:schemeClr val="tx1">
                  <a:lumMod val="75000"/>
                  <a:lumOff val="25000"/>
                </a:schemeClr>
              </a:solidFill>
            </a:endParaRPr>
          </a:p>
        </p:txBody>
      </p:sp>
      <p:sp>
        <p:nvSpPr>
          <p:cNvPr id="32" name="Rectangle 31"/>
          <p:cNvSpPr/>
          <p:nvPr/>
        </p:nvSpPr>
        <p:spPr>
          <a:xfrm>
            <a:off x="30635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24096545"/>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 manufacturer</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a:t>
                      </a:r>
                      <a:r>
                        <a:rPr lang="en-NZ" sz="1100" baseline="0" dirty="0" smtClean="0">
                          <a:solidFill>
                            <a:schemeClr val="tx1">
                              <a:lumMod val="75000"/>
                              <a:lumOff val="25000"/>
                            </a:schemeClr>
                          </a:solidFill>
                        </a:rPr>
                        <a:t>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 name="Rectangle 34"/>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30635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8" name="Chart 37"/>
          <p:cNvGraphicFramePr/>
          <p:nvPr>
            <p:extLst>
              <p:ext uri="{D42A27DB-BD31-4B8C-83A1-F6EECF244321}">
                <p14:modId xmlns:p14="http://schemas.microsoft.com/office/powerpoint/2010/main" val="3356741335"/>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1" name="Rectangle 40"/>
          <p:cNvSpPr/>
          <p:nvPr/>
        </p:nvSpPr>
        <p:spPr>
          <a:xfrm>
            <a:off x="20240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2" name="Rectangle 41"/>
          <p:cNvSpPr/>
          <p:nvPr/>
        </p:nvSpPr>
        <p:spPr>
          <a:xfrm>
            <a:off x="202408"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3" name="TextBox 42"/>
          <p:cNvSpPr txBox="1"/>
          <p:nvPr/>
        </p:nvSpPr>
        <p:spPr>
          <a:xfrm>
            <a:off x="294995" y="5350937"/>
            <a:ext cx="234950" cy="184666"/>
          </a:xfrm>
          <a:prstGeom prst="rect">
            <a:avLst/>
          </a:prstGeom>
        </p:spPr>
        <p:txBody>
          <a:bodyPr vert="horz" wrap="square" lIns="0" tIns="0" rIns="0" bIns="0" rtlCol="0">
            <a:spAutoFit/>
          </a:bodyPr>
          <a:lstStyle/>
          <a:p>
            <a:r>
              <a:rPr lang="en-NZ" sz="1200" dirty="0">
                <a:solidFill>
                  <a:schemeClr val="tx1">
                    <a:lumMod val="75000"/>
                    <a:lumOff val="25000"/>
                  </a:schemeClr>
                </a:solidFill>
              </a:rPr>
              <a:t>8</a:t>
            </a:r>
          </a:p>
        </p:txBody>
      </p:sp>
      <p:sp>
        <p:nvSpPr>
          <p:cNvPr id="44" name="TextBox 43"/>
          <p:cNvSpPr txBox="1"/>
          <p:nvPr/>
        </p:nvSpPr>
        <p:spPr>
          <a:xfrm>
            <a:off x="294995" y="4381798"/>
            <a:ext cx="234950" cy="184666"/>
          </a:xfrm>
          <a:prstGeom prst="rect">
            <a:avLst/>
          </a:prstGeom>
        </p:spPr>
        <p:txBody>
          <a:bodyPr vert="horz" wrap="square" lIns="0" tIns="0" rIns="0" bIns="0" rtlCol="0">
            <a:spAutoFit/>
          </a:bodyPr>
          <a:lstStyle/>
          <a:p>
            <a:r>
              <a:rPr lang="en-NZ" sz="1200" dirty="0">
                <a:solidFill>
                  <a:schemeClr val="tx1">
                    <a:lumMod val="75000"/>
                    <a:lumOff val="25000"/>
                  </a:schemeClr>
                </a:solidFill>
              </a:rPr>
              <a:t>2</a:t>
            </a:r>
          </a:p>
        </p:txBody>
      </p:sp>
      <p:sp>
        <p:nvSpPr>
          <p:cNvPr id="45" name="TextBox 44"/>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90</a:t>
            </a:r>
            <a:endParaRPr lang="en-NZ" sz="1200" dirty="0">
              <a:solidFill>
                <a:schemeClr val="tx1">
                  <a:lumMod val="75000"/>
                  <a:lumOff val="25000"/>
                </a:schemeClr>
              </a:solidFill>
            </a:endParaRPr>
          </a:p>
        </p:txBody>
      </p:sp>
      <p:cxnSp>
        <p:nvCxnSpPr>
          <p:cNvPr id="46" name="Straight Connector 45"/>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86697" y="5080573"/>
            <a:ext cx="634118" cy="365846"/>
            <a:chOff x="6563647" y="5080573"/>
            <a:chExt cx="634118" cy="365846"/>
          </a:xfrm>
        </p:grpSpPr>
        <p:cxnSp>
          <p:nvCxnSpPr>
            <p:cNvPr id="48" name="Straight Connector 47"/>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417590"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39865"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60036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4" name="Rectangle 53"/>
          <p:cNvSpPr/>
          <p:nvPr/>
        </p:nvSpPr>
        <p:spPr>
          <a:xfrm>
            <a:off x="2355850" y="4417647"/>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Food or drink</a:t>
            </a:r>
            <a:endParaRPr lang="en-NZ" sz="1100" dirty="0">
              <a:solidFill>
                <a:schemeClr val="tx1">
                  <a:lumMod val="75000"/>
                  <a:lumOff val="25000"/>
                </a:schemeClr>
              </a:solidFill>
            </a:endParaRPr>
          </a:p>
        </p:txBody>
      </p:sp>
      <p:sp>
        <p:nvSpPr>
          <p:cNvPr id="55" name="Rectangle 54"/>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6" name="Rectangle 55"/>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7" name="Rectangle 56"/>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8" name="Rectangle 57"/>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9" name="Rectangle 58"/>
          <p:cNvSpPr/>
          <p:nvPr/>
        </p:nvSpPr>
        <p:spPr>
          <a:xfrm>
            <a:off x="3290673" y="6105041"/>
            <a:ext cx="2662908"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product categories</a:t>
            </a:r>
            <a:endParaRPr lang="en-NZ" sz="1100" dirty="0">
              <a:solidFill>
                <a:schemeClr val="tx1">
                  <a:lumMod val="75000"/>
                  <a:lumOff val="25000"/>
                </a:schemeClr>
              </a:solidFill>
            </a:endParaRPr>
          </a:p>
        </p:txBody>
      </p:sp>
      <p:graphicFrame>
        <p:nvGraphicFramePr>
          <p:cNvPr id="60" name="Chart 59"/>
          <p:cNvGraphicFramePr/>
          <p:nvPr>
            <p:extLst>
              <p:ext uri="{D42A27DB-BD31-4B8C-83A1-F6EECF244321}">
                <p14:modId xmlns:p14="http://schemas.microsoft.com/office/powerpoint/2010/main" val="1434060859"/>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1" name="Rectangle 60"/>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food or drink products (n=189)</a:t>
            </a:r>
            <a:endParaRPr lang="en-NZ" sz="900" dirty="0">
              <a:solidFill>
                <a:schemeClr val="bg1"/>
              </a:solidFill>
              <a:latin typeface="Aril narrow"/>
            </a:endParaRPr>
          </a:p>
        </p:txBody>
      </p:sp>
    </p:spTree>
    <p:extLst>
      <p:ext uri="{BB962C8B-B14F-4D97-AF65-F5344CB8AC3E}">
        <p14:creationId xmlns:p14="http://schemas.microsoft.com/office/powerpoint/2010/main" val="3491152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Utility services </a:t>
            </a:r>
          </a:p>
        </p:txBody>
      </p:sp>
    </p:spTree>
    <p:extLst>
      <p:ext uri="{BB962C8B-B14F-4D97-AF65-F5344CB8AC3E}">
        <p14:creationId xmlns:p14="http://schemas.microsoft.com/office/powerpoint/2010/main" val="1267268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Utility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water, gas, and electricity supply.</a:t>
            </a:r>
            <a:endParaRPr lang="en-NZ" dirty="0"/>
          </a:p>
        </p:txBody>
      </p:sp>
      <p:graphicFrame>
        <p:nvGraphicFramePr>
          <p:cNvPr id="14" name="Chart 13"/>
          <p:cNvGraphicFramePr/>
          <p:nvPr>
            <p:extLst>
              <p:ext uri="{D42A27DB-BD31-4B8C-83A1-F6EECF244321}">
                <p14:modId xmlns:p14="http://schemas.microsoft.com/office/powerpoint/2010/main" val="3315120038"/>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11%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328334897"/>
              </p:ext>
            </p:extLst>
          </p:nvPr>
        </p:nvGraphicFramePr>
        <p:xfrm>
          <a:off x="161087" y="2525089"/>
          <a:ext cx="2881213" cy="1099555"/>
        </p:xfrm>
        <a:graphic>
          <a:graphicData uri="http://schemas.openxmlformats.org/drawingml/2006/table">
            <a:tbl>
              <a:tblPr bandRow="1">
                <a:tableStyleId>{5C22544A-7EE6-4342-B048-85BDC9FD1C3A}</a:tableStyleId>
              </a:tblPr>
              <a:tblGrid>
                <a:gridCol w="2881213"/>
              </a:tblGrid>
              <a:tr h="474929">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6965">
                <a:tc>
                  <a:txBody>
                    <a:bodyPr/>
                    <a:lstStyle/>
                    <a:p>
                      <a:pPr algn="r"/>
                      <a:r>
                        <a:rPr lang="en-NZ" sz="1100" dirty="0" smtClean="0">
                          <a:solidFill>
                            <a:schemeClr val="tx1">
                              <a:lumMod val="75000"/>
                              <a:lumOff val="25000"/>
                            </a:schemeClr>
                          </a:solidFill>
                        </a:rPr>
                        <a:t>Stopped</a:t>
                      </a:r>
                      <a:r>
                        <a:rPr lang="en-NZ" sz="1100" baseline="0" dirty="0" smtClean="0">
                          <a:solidFill>
                            <a:schemeClr val="tx1">
                              <a:lumMod val="75000"/>
                              <a:lumOff val="25000"/>
                            </a:schemeClr>
                          </a:solidFill>
                        </a:rPr>
                        <a:t> working</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7661">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1094193260"/>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328128" y="4443210"/>
            <a:ext cx="1015022" cy="261610"/>
          </a:xfrm>
          <a:prstGeom prst="rect">
            <a:avLst/>
          </a:prstGeom>
        </p:spPr>
        <p:txBody>
          <a:bodyPr wrap="none">
            <a:spAutoFit/>
          </a:bodyPr>
          <a:lstStyle/>
          <a:p>
            <a:pPr algn="r"/>
            <a:r>
              <a:rPr lang="en-NZ" sz="1100" dirty="0" smtClean="0">
                <a:solidFill>
                  <a:schemeClr val="tx1">
                    <a:lumMod val="75000"/>
                    <a:lumOff val="25000"/>
                  </a:schemeClr>
                </a:solidFill>
              </a:rPr>
              <a:t>Utility services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graphicFrame>
        <p:nvGraphicFramePr>
          <p:cNvPr id="48" name="Chart 47"/>
          <p:cNvGraphicFramePr/>
          <p:nvPr>
            <p:extLst>
              <p:ext uri="{D42A27DB-BD31-4B8C-83A1-F6EECF244321}">
                <p14:modId xmlns:p14="http://schemas.microsoft.com/office/powerpoint/2010/main" val="2441643864"/>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87" name="Rectangle 86">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“Had an oven full of baking for a special event when my power was disconnected for three hours.”</a:t>
            </a:r>
            <a:endParaRPr lang="en-NZ" i="1" dirty="0">
              <a:solidFill>
                <a:schemeClr val="bg1"/>
              </a:solidFill>
            </a:endParaRPr>
          </a:p>
          <a:p>
            <a:pPr>
              <a:spcBef>
                <a:spcPts val="0"/>
              </a:spcBef>
            </a:pPr>
            <a:r>
              <a:rPr lang="en-NZ" dirty="0" smtClean="0">
                <a:solidFill>
                  <a:schemeClr val="bg1"/>
                </a:solidFill>
              </a:rPr>
              <a:t>Female, 57-66 years, Waikato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91" name="Rectangle 90"/>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92" name="Content Placeholder 1"/>
          <p:cNvSpPr txBox="1">
            <a:spLocks/>
          </p:cNvSpPr>
          <p:nvPr/>
        </p:nvSpPr>
        <p:spPr>
          <a:xfrm>
            <a:off x="6336756" y="320040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“We were billed for the wrong property’s meter reading.”</a:t>
            </a:r>
            <a:endParaRPr lang="en-NZ" i="1" dirty="0">
              <a:solidFill>
                <a:schemeClr val="bg1"/>
              </a:solidFill>
            </a:endParaRPr>
          </a:p>
          <a:p>
            <a:pPr>
              <a:spcBef>
                <a:spcPts val="0"/>
              </a:spcBef>
            </a:pPr>
            <a:r>
              <a:rPr lang="en-NZ" dirty="0" smtClean="0">
                <a:solidFill>
                  <a:schemeClr val="bg1"/>
                </a:solidFill>
              </a:rPr>
              <a:t>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93" name="Content Placeholder 1"/>
          <p:cNvSpPr txBox="1">
            <a:spLocks/>
          </p:cNvSpPr>
          <p:nvPr/>
        </p:nvSpPr>
        <p:spPr>
          <a:xfrm>
            <a:off x="6336757" y="408320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“Our electricity provider changed the price of our contract while we were within a fixed term contract.”</a:t>
            </a:r>
            <a:endParaRPr lang="en-NZ" i="1" dirty="0">
              <a:solidFill>
                <a:schemeClr val="bg1"/>
              </a:solidFill>
            </a:endParaRPr>
          </a:p>
          <a:p>
            <a:pPr>
              <a:spcBef>
                <a:spcPts val="0"/>
              </a:spcBef>
            </a:pPr>
            <a:r>
              <a:rPr lang="en-NZ" dirty="0" smtClean="0">
                <a:solidFill>
                  <a:schemeClr val="bg1"/>
                </a:solidFill>
              </a:rPr>
              <a:t>Female,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94"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“Gas leak.”</a:t>
            </a:r>
            <a:endParaRPr lang="en-NZ" i="1" dirty="0">
              <a:solidFill>
                <a:schemeClr val="bg1"/>
              </a:solidFill>
            </a:endParaRPr>
          </a:p>
          <a:p>
            <a:pPr>
              <a:spcBef>
                <a:spcPts val="0"/>
              </a:spcBef>
            </a:pPr>
            <a:r>
              <a:rPr lang="en-NZ" dirty="0" smtClean="0">
                <a:solidFill>
                  <a:schemeClr val="bg1"/>
                </a:solidFill>
              </a:rPr>
              <a:t>Female, 37-46 years, Taranaki</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utility services (n=122)</a:t>
            </a:r>
            <a:endParaRPr lang="en-NZ" sz="900" dirty="0">
              <a:solidFill>
                <a:schemeClr val="bg1"/>
              </a:solidFill>
              <a:latin typeface="Aril narrow"/>
            </a:endParaRPr>
          </a:p>
        </p:txBody>
      </p:sp>
    </p:spTree>
    <p:extLst>
      <p:ext uri="{BB962C8B-B14F-4D97-AF65-F5344CB8AC3E}">
        <p14:creationId xmlns:p14="http://schemas.microsoft.com/office/powerpoint/2010/main" val="3815434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3803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1098" y="53626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Utility services</a:t>
            </a:r>
            <a:endParaRPr lang="en-NZ" dirty="0"/>
          </a:p>
        </p:txBody>
      </p:sp>
      <p:cxnSp>
        <p:nvCxnSpPr>
          <p:cNvPr id="17" name="Straight Connector 16"/>
          <p:cNvCxnSpPr/>
          <p:nvPr/>
        </p:nvCxnSpPr>
        <p:spPr>
          <a:xfrm>
            <a:off x="60515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3803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179870676"/>
              </p:ext>
            </p:extLst>
          </p:nvPr>
        </p:nvGraphicFramePr>
        <p:xfrm>
          <a:off x="916603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1654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871217996"/>
              </p:ext>
            </p:extLst>
          </p:nvPr>
        </p:nvGraphicFramePr>
        <p:xfrm>
          <a:off x="623803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marL="0" marR="0" lvl="0" indent="0" algn="r" defTabSz="914400" rtl="0" eaLnBrk="1" fontAlgn="auto" latinLnBrk="0" hangingPunct="1">
                        <a:lnSpc>
                          <a:spcPct val="80000"/>
                        </a:lnSpc>
                        <a:spcBef>
                          <a:spcPts val="0"/>
                        </a:spcBef>
                        <a:spcAft>
                          <a:spcPts val="0"/>
                        </a:spcAft>
                        <a:buClrTx/>
                        <a:buSzTx/>
                        <a:buFontTx/>
                        <a:buNone/>
                        <a:tabLst/>
                        <a:defRPr/>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didn’t want any</a:t>
                      </a:r>
                      <a:r>
                        <a:rPr lang="en-NZ" sz="1100" baseline="0" dirty="0" smtClean="0">
                          <a:solidFill>
                            <a:schemeClr val="tx1">
                              <a:lumMod val="75000"/>
                              <a:lumOff val="25000"/>
                            </a:schemeClr>
                          </a:solidFill>
                        </a:rPr>
                        <a:t> confrontation</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2219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77994" y="5208717"/>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$70.20</a:t>
            </a:r>
            <a:endParaRPr lang="en-NZ" sz="1400" b="1" dirty="0">
              <a:solidFill>
                <a:srgbClr val="C37F1B"/>
              </a:solidFill>
            </a:endParaRPr>
          </a:p>
        </p:txBody>
      </p:sp>
      <p:sp>
        <p:nvSpPr>
          <p:cNvPr id="35" name="Rectangle 34"/>
          <p:cNvSpPr/>
          <p:nvPr/>
        </p:nvSpPr>
        <p:spPr>
          <a:xfrm>
            <a:off x="7536805" y="566974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36" name="Rectangle 35"/>
          <p:cNvSpPr/>
          <p:nvPr/>
        </p:nvSpPr>
        <p:spPr>
          <a:xfrm>
            <a:off x="620634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1247" y="1455710"/>
            <a:ext cx="4661212" cy="584775"/>
          </a:xfrm>
          <a:prstGeom prst="rect">
            <a:avLst/>
          </a:prstGeom>
        </p:spPr>
        <p:txBody>
          <a:bodyPr wrap="none">
            <a:spAutoFit/>
          </a:bodyPr>
          <a:lstStyle/>
          <a:p>
            <a:r>
              <a:rPr lang="en-NZ" b="1" dirty="0" smtClean="0">
                <a:solidFill>
                  <a:schemeClr val="tx1">
                    <a:lumMod val="75000"/>
                    <a:lumOff val="25000"/>
                  </a:schemeClr>
                </a:solidFill>
              </a:rPr>
              <a:t>17%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water, gas, and electricity supply.</a:t>
            </a:r>
            <a:endParaRPr lang="en-NZ" dirty="0"/>
          </a:p>
        </p:txBody>
      </p:sp>
      <p:sp>
        <p:nvSpPr>
          <p:cNvPr id="26" name="Text Placeholder 2"/>
          <p:cNvSpPr txBox="1">
            <a:spLocks/>
          </p:cNvSpPr>
          <p:nvPr/>
        </p:nvSpPr>
        <p:spPr>
          <a:xfrm>
            <a:off x="630093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18" name="Rectangle 17"/>
          <p:cNvSpPr/>
          <p:nvPr/>
        </p:nvSpPr>
        <p:spPr>
          <a:xfrm>
            <a:off x="11391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1200470532"/>
              </p:ext>
            </p:extLst>
          </p:nvPr>
        </p:nvGraphicFramePr>
        <p:xfrm>
          <a:off x="227083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311536140"/>
              </p:ext>
            </p:extLst>
          </p:nvPr>
        </p:nvGraphicFramePr>
        <p:xfrm>
          <a:off x="2272260" y="4554050"/>
          <a:ext cx="3550037" cy="1378618"/>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11391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2384928912"/>
              </p:ext>
            </p:extLst>
          </p:nvPr>
        </p:nvGraphicFramePr>
        <p:xfrm>
          <a:off x="3080019" y="2567501"/>
          <a:ext cx="2536314" cy="1090099"/>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angle 31"/>
          <p:cNvSpPr/>
          <p:nvPr/>
        </p:nvSpPr>
        <p:spPr>
          <a:xfrm>
            <a:off x="327947" y="1455710"/>
            <a:ext cx="3949351" cy="584775"/>
          </a:xfrm>
          <a:prstGeom prst="rect">
            <a:avLst/>
          </a:prstGeom>
        </p:spPr>
        <p:txBody>
          <a:bodyPr wrap="none">
            <a:spAutoFit/>
          </a:bodyPr>
          <a:lstStyle/>
          <a:p>
            <a:r>
              <a:rPr lang="en-NZ" b="1" dirty="0" smtClean="0">
                <a:solidFill>
                  <a:schemeClr val="tx1">
                    <a:lumMod val="75000"/>
                    <a:lumOff val="25000"/>
                  </a:schemeClr>
                </a:solidFill>
              </a:rPr>
              <a:t>83%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28730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7" name="Table 36"/>
          <p:cNvGraphicFramePr>
            <a:graphicFrameLocks noGrp="1"/>
          </p:cNvGraphicFramePr>
          <p:nvPr>
            <p:extLst>
              <p:ext uri="{D42A27DB-BD31-4B8C-83A1-F6EECF244321}">
                <p14:modId xmlns:p14="http://schemas.microsoft.com/office/powerpoint/2010/main" val="718166177"/>
              </p:ext>
            </p:extLst>
          </p:nvPr>
        </p:nvGraphicFramePr>
        <p:xfrm>
          <a:off x="15201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8" name="Rectangle 37"/>
          <p:cNvSpPr/>
          <p:nvPr/>
        </p:nvSpPr>
        <p:spPr>
          <a:xfrm>
            <a:off x="224537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Rectangle 39"/>
          <p:cNvSpPr/>
          <p:nvPr/>
        </p:nvSpPr>
        <p:spPr>
          <a:xfrm>
            <a:off x="28730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1" name="Chart 40"/>
          <p:cNvGraphicFramePr/>
          <p:nvPr>
            <p:extLst>
              <p:ext uri="{D42A27DB-BD31-4B8C-83A1-F6EECF244321}">
                <p14:modId xmlns:p14="http://schemas.microsoft.com/office/powerpoint/2010/main" val="3732808679"/>
              </p:ext>
            </p:extLst>
          </p:nvPr>
        </p:nvGraphicFramePr>
        <p:xfrm>
          <a:off x="513614" y="4725118"/>
          <a:ext cx="1421524" cy="947682"/>
        </p:xfrm>
        <a:graphic>
          <a:graphicData uri="http://schemas.openxmlformats.org/drawingml/2006/chart">
            <c:chart xmlns:c="http://schemas.openxmlformats.org/drawingml/2006/chart" xmlns:r="http://schemas.openxmlformats.org/officeDocument/2006/relationships" r:id="rId6"/>
          </a:graphicData>
        </a:graphic>
      </p:graphicFrame>
      <p:sp>
        <p:nvSpPr>
          <p:cNvPr id="42" name="Rectangle 41"/>
          <p:cNvSpPr/>
          <p:nvPr/>
        </p:nvSpPr>
        <p:spPr>
          <a:xfrm>
            <a:off x="131609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3" name="Rectangle 42"/>
          <p:cNvSpPr/>
          <p:nvPr/>
        </p:nvSpPr>
        <p:spPr>
          <a:xfrm>
            <a:off x="18335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4" name="TextBox 43"/>
          <p:cNvSpPr txBox="1"/>
          <p:nvPr/>
        </p:nvSpPr>
        <p:spPr>
          <a:xfrm>
            <a:off x="27594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13</a:t>
            </a:r>
            <a:endParaRPr lang="en-NZ" sz="1200" dirty="0">
              <a:solidFill>
                <a:schemeClr val="tx1">
                  <a:lumMod val="75000"/>
                  <a:lumOff val="25000"/>
                </a:schemeClr>
              </a:solidFill>
            </a:endParaRPr>
          </a:p>
        </p:txBody>
      </p:sp>
      <p:sp>
        <p:nvSpPr>
          <p:cNvPr id="45" name="TextBox 44"/>
          <p:cNvSpPr txBox="1"/>
          <p:nvPr/>
        </p:nvSpPr>
        <p:spPr>
          <a:xfrm>
            <a:off x="190006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87</a:t>
            </a:r>
            <a:endParaRPr lang="en-NZ" sz="1200" dirty="0">
              <a:solidFill>
                <a:schemeClr val="tx1">
                  <a:lumMod val="75000"/>
                  <a:lumOff val="25000"/>
                </a:schemeClr>
              </a:solidFill>
            </a:endParaRPr>
          </a:p>
        </p:txBody>
      </p:sp>
      <p:cxnSp>
        <p:nvCxnSpPr>
          <p:cNvPr id="46" name="Straight Connector 45"/>
          <p:cNvCxnSpPr/>
          <p:nvPr/>
        </p:nvCxnSpPr>
        <p:spPr>
          <a:xfrm>
            <a:off x="128022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67647" y="4946878"/>
            <a:ext cx="634118" cy="499541"/>
            <a:chOff x="6563647" y="5080573"/>
            <a:chExt cx="634118" cy="365846"/>
          </a:xfrm>
        </p:grpSpPr>
        <p:cxnSp>
          <p:nvCxnSpPr>
            <p:cNvPr id="48" name="Straight Connector 47"/>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58131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2" name="Rectangle 51"/>
          <p:cNvSpPr/>
          <p:nvPr/>
        </p:nvSpPr>
        <p:spPr>
          <a:xfrm>
            <a:off x="2336800" y="4479793"/>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Utility services</a:t>
            </a:r>
            <a:endParaRPr lang="en-NZ" sz="1100" dirty="0">
              <a:solidFill>
                <a:schemeClr val="tx1">
                  <a:lumMod val="75000"/>
                  <a:lumOff val="25000"/>
                </a:schemeClr>
              </a:solidFill>
            </a:endParaRPr>
          </a:p>
        </p:txBody>
      </p:sp>
      <p:sp>
        <p:nvSpPr>
          <p:cNvPr id="53" name="Rectangle 52"/>
          <p:cNvSpPr/>
          <p:nvPr/>
        </p:nvSpPr>
        <p:spPr>
          <a:xfrm>
            <a:off x="255295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4" name="Rectangle 53"/>
          <p:cNvSpPr/>
          <p:nvPr/>
        </p:nvSpPr>
        <p:spPr>
          <a:xfrm>
            <a:off x="11277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5" name="Rectangle 54"/>
          <p:cNvSpPr/>
          <p:nvPr/>
        </p:nvSpPr>
        <p:spPr>
          <a:xfrm>
            <a:off x="11994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6" name="Rectangle 55"/>
          <p:cNvSpPr/>
          <p:nvPr/>
        </p:nvSpPr>
        <p:spPr>
          <a:xfrm>
            <a:off x="241956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7" name="Rectangle 56"/>
          <p:cNvSpPr/>
          <p:nvPr/>
        </p:nvSpPr>
        <p:spPr>
          <a:xfrm>
            <a:off x="3321315"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sp>
        <p:nvSpPr>
          <p:cNvPr id="58" name="Rectangle 57"/>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0"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utility services (n=122)</a:t>
            </a:r>
            <a:endParaRPr lang="en-NZ" sz="900" dirty="0">
              <a:solidFill>
                <a:schemeClr val="bg1"/>
              </a:solidFill>
              <a:latin typeface="Aril narrow"/>
            </a:endParaRPr>
          </a:p>
        </p:txBody>
      </p:sp>
    </p:spTree>
    <p:extLst>
      <p:ext uri="{BB962C8B-B14F-4D97-AF65-F5344CB8AC3E}">
        <p14:creationId xmlns:p14="http://schemas.microsoft.com/office/powerpoint/2010/main" val="3101929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Mobile </a:t>
            </a:r>
            <a:r>
              <a:rPr lang="en-NZ" dirty="0" smtClean="0"/>
              <a:t>telecommunications</a:t>
            </a:r>
            <a:endParaRPr lang="en-NZ" dirty="0"/>
          </a:p>
        </p:txBody>
      </p:sp>
    </p:spTree>
    <p:extLst>
      <p:ext uri="{BB962C8B-B14F-4D97-AF65-F5344CB8AC3E}">
        <p14:creationId xmlns:p14="http://schemas.microsoft.com/office/powerpoint/2010/main" val="31054235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Mobile telecommunications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mobile voice, text, or data service.</a:t>
            </a:r>
            <a:endParaRPr lang="en-NZ" dirty="0"/>
          </a:p>
        </p:txBody>
      </p:sp>
      <p:graphicFrame>
        <p:nvGraphicFramePr>
          <p:cNvPr id="14" name="Chart 13"/>
          <p:cNvGraphicFramePr/>
          <p:nvPr>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19%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2297554062"/>
              </p:ext>
            </p:extLst>
          </p:nvPr>
        </p:nvGraphicFramePr>
        <p:xfrm>
          <a:off x="161087" y="2583891"/>
          <a:ext cx="2881213" cy="1069432"/>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Poor</a:t>
                      </a:r>
                      <a:r>
                        <a:rPr lang="en-NZ" sz="1100" baseline="0" dirty="0" smtClean="0">
                          <a:solidFill>
                            <a:schemeClr val="tx1">
                              <a:lumMod val="75000"/>
                              <a:lumOff val="25000"/>
                            </a:schemeClr>
                          </a:solidFill>
                        </a:rPr>
                        <a:t> slow/inconsistent service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Timeliness</a:t>
                      </a:r>
                      <a:r>
                        <a:rPr lang="en-NZ" sz="1100" baseline="0" dirty="0" smtClean="0">
                          <a:solidFill>
                            <a:schemeClr val="tx1">
                              <a:lumMod val="75000"/>
                              <a:lumOff val="25000"/>
                            </a:schemeClr>
                          </a:solidFill>
                        </a:rPr>
                        <a:t> of service/not delivered on time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223992383"/>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560290" y="4443210"/>
            <a:ext cx="1782860" cy="261610"/>
          </a:xfrm>
          <a:prstGeom prst="rect">
            <a:avLst/>
          </a:prstGeom>
        </p:spPr>
        <p:txBody>
          <a:bodyPr wrap="none">
            <a:spAutoFit/>
          </a:bodyPr>
          <a:lstStyle/>
          <a:p>
            <a:pPr algn="r"/>
            <a:r>
              <a:rPr lang="en-NZ" sz="1100" dirty="0" smtClean="0">
                <a:solidFill>
                  <a:schemeClr val="tx1">
                    <a:lumMod val="75000"/>
                    <a:lumOff val="25000"/>
                  </a:schemeClr>
                </a:solidFill>
              </a:rPr>
              <a:t>Mobile telecommunications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4" name="Chart 53"/>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“Phone networks not being available for certain lengths of time.”</a:t>
            </a:r>
            <a:endParaRPr lang="en-NZ" i="1" dirty="0">
              <a:solidFill>
                <a:schemeClr val="bg1"/>
              </a:solidFill>
            </a:endParaRPr>
          </a:p>
          <a:p>
            <a:pPr>
              <a:spcBef>
                <a:spcPts val="0"/>
              </a:spcBef>
            </a:pPr>
            <a:r>
              <a:rPr lang="en-NZ" dirty="0" smtClean="0">
                <a:solidFill>
                  <a:schemeClr val="bg1"/>
                </a:solidFill>
              </a:rPr>
              <a:t>Male, 27-36 years,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Rectangle 58"/>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60" name="Content Placeholder 1"/>
          <p:cNvSpPr txBox="1">
            <a:spLocks/>
          </p:cNvSpPr>
          <p:nvPr/>
        </p:nvSpPr>
        <p:spPr>
          <a:xfrm>
            <a:off x="6336756" y="292417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“Overseas and unable to make calls and texts with my mobile number despite being assured by the NZ provider, before I left NZ, that they had a ‘relationship’ with a provider in the country I would be visiting.”</a:t>
            </a:r>
            <a:endParaRPr lang="en-NZ" i="1" dirty="0">
              <a:solidFill>
                <a:schemeClr val="bg1"/>
              </a:solidFill>
            </a:endParaRPr>
          </a:p>
          <a:p>
            <a:pPr>
              <a:spcBef>
                <a:spcPts val="0"/>
              </a:spcBef>
            </a:pPr>
            <a:r>
              <a:rPr lang="en-NZ" dirty="0" smtClean="0">
                <a:solidFill>
                  <a:schemeClr val="bg1"/>
                </a:solidFill>
              </a:rPr>
              <a:t>Female, 57-66 years, Southland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1" name="Content Placeholder 1"/>
          <p:cNvSpPr txBox="1">
            <a:spLocks/>
          </p:cNvSpPr>
          <p:nvPr/>
        </p:nvSpPr>
        <p:spPr>
          <a:xfrm>
            <a:off x="6336757" y="425465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“Prepay balance was deleted after three months if no top up was applied.”</a:t>
            </a:r>
            <a:endParaRPr lang="en-NZ" i="1" dirty="0">
              <a:solidFill>
                <a:schemeClr val="bg1"/>
              </a:solidFill>
            </a:endParaRPr>
          </a:p>
          <a:p>
            <a:pPr>
              <a:spcBef>
                <a:spcPts val="0"/>
              </a:spcBef>
            </a:pPr>
            <a:r>
              <a:rPr lang="en-NZ" dirty="0" smtClean="0">
                <a:solidFill>
                  <a:schemeClr val="bg1"/>
                </a:solidFill>
              </a:rPr>
              <a:t>Male, 67 years and over,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2" name="Content Placeholder 1"/>
          <p:cNvSpPr txBox="1">
            <a:spLocks/>
          </p:cNvSpPr>
          <p:nvPr/>
        </p:nvSpPr>
        <p:spPr>
          <a:xfrm>
            <a:off x="6336757" y="51646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“Phone signal can be really strong one minute then drop to nothing.”</a:t>
            </a:r>
            <a:endParaRPr lang="en-NZ" i="1" dirty="0">
              <a:solidFill>
                <a:schemeClr val="bg1"/>
              </a:solidFill>
            </a:endParaRPr>
          </a:p>
          <a:p>
            <a:pPr>
              <a:spcBef>
                <a:spcPts val="0"/>
              </a:spcBef>
            </a:pPr>
            <a:r>
              <a:rPr lang="en-NZ" dirty="0" smtClean="0">
                <a:solidFill>
                  <a:schemeClr val="bg1"/>
                </a:solidFill>
              </a:rPr>
              <a:t>Female, 47-56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mobile telecommunications services (n=157)</a:t>
            </a:r>
            <a:endParaRPr lang="en-NZ" sz="900" dirty="0">
              <a:solidFill>
                <a:schemeClr val="bg1"/>
              </a:solidFill>
              <a:latin typeface="Aril narrow"/>
            </a:endParaRPr>
          </a:p>
        </p:txBody>
      </p:sp>
    </p:spTree>
    <p:extLst>
      <p:ext uri="{BB962C8B-B14F-4D97-AF65-F5344CB8AC3E}">
        <p14:creationId xmlns:p14="http://schemas.microsoft.com/office/powerpoint/2010/main" val="2913584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4756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20623" y="544833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Mobile telecommunications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4756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597248018"/>
              </p:ext>
            </p:extLst>
          </p:nvPr>
        </p:nvGraphicFramePr>
        <p:xfrm>
          <a:off x="917556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64545" y="2257875"/>
            <a:ext cx="2844177"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4024682085"/>
              </p:ext>
            </p:extLst>
          </p:nvPr>
        </p:nvGraphicFramePr>
        <p:xfrm>
          <a:off x="6247562"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still worked well enough to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where to go for advice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It</a:t>
                      </a:r>
                      <a:r>
                        <a:rPr lang="en-NZ" sz="1100" baseline="0" dirty="0" smtClean="0">
                          <a:solidFill>
                            <a:schemeClr val="tx1">
                              <a:lumMod val="75000"/>
                              <a:lumOff val="25000"/>
                            </a:schemeClr>
                          </a:solidFill>
                        </a:rPr>
                        <a:t> wasn’t worth the hassle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3172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87519" y="5294442"/>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$33.91</a:t>
            </a:r>
            <a:endParaRPr lang="en-NZ" sz="1400" b="1" dirty="0">
              <a:solidFill>
                <a:srgbClr val="C37F1B"/>
              </a:solidFill>
            </a:endParaRPr>
          </a:p>
        </p:txBody>
      </p:sp>
      <p:sp>
        <p:nvSpPr>
          <p:cNvPr id="36" name="Rectangle 35"/>
          <p:cNvSpPr/>
          <p:nvPr/>
        </p:nvSpPr>
        <p:spPr>
          <a:xfrm>
            <a:off x="621587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20772" y="1455710"/>
            <a:ext cx="4661212" cy="584775"/>
          </a:xfrm>
          <a:prstGeom prst="rect">
            <a:avLst/>
          </a:prstGeom>
        </p:spPr>
        <p:txBody>
          <a:bodyPr wrap="none">
            <a:spAutoFit/>
          </a:bodyPr>
          <a:lstStyle/>
          <a:p>
            <a:r>
              <a:rPr lang="en-NZ" b="1" dirty="0" smtClean="0">
                <a:solidFill>
                  <a:schemeClr val="tx1">
                    <a:lumMod val="75000"/>
                    <a:lumOff val="25000"/>
                  </a:schemeClr>
                </a:solidFill>
              </a:rPr>
              <a:t>15%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mobile voice, text, or data service.</a:t>
            </a:r>
            <a:endParaRPr lang="en-NZ" dirty="0"/>
          </a:p>
        </p:txBody>
      </p:sp>
      <p:sp>
        <p:nvSpPr>
          <p:cNvPr id="26" name="Rectangle 25"/>
          <p:cNvSpPr/>
          <p:nvPr/>
        </p:nvSpPr>
        <p:spPr>
          <a:xfrm>
            <a:off x="7546330" y="5755471"/>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4249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880190566"/>
              </p:ext>
            </p:extLst>
          </p:nvPr>
        </p:nvGraphicFramePr>
        <p:xfrm>
          <a:off x="229941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14249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2074095516"/>
              </p:ext>
            </p:extLst>
          </p:nvPr>
        </p:nvGraphicFramePr>
        <p:xfrm>
          <a:off x="310859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356522" y="1455710"/>
            <a:ext cx="3949351" cy="584775"/>
          </a:xfrm>
          <a:prstGeom prst="rect">
            <a:avLst/>
          </a:prstGeom>
        </p:spPr>
        <p:txBody>
          <a:bodyPr wrap="none">
            <a:spAutoFit/>
          </a:bodyPr>
          <a:lstStyle/>
          <a:p>
            <a:r>
              <a:rPr lang="en-NZ" b="1" dirty="0" smtClean="0">
                <a:solidFill>
                  <a:schemeClr val="tx1">
                    <a:lumMod val="75000"/>
                    <a:lumOff val="25000"/>
                  </a:schemeClr>
                </a:solidFill>
              </a:rPr>
              <a:t>85%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2" name="Rectangle 31"/>
          <p:cNvSpPr/>
          <p:nvPr/>
        </p:nvSpPr>
        <p:spPr>
          <a:xfrm>
            <a:off x="31587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795560845"/>
              </p:ext>
            </p:extLst>
          </p:nvPr>
        </p:nvGraphicFramePr>
        <p:xfrm>
          <a:off x="18059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or advice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 name="Rectangle 34"/>
          <p:cNvSpPr/>
          <p:nvPr/>
        </p:nvSpPr>
        <p:spPr>
          <a:xfrm>
            <a:off x="227395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315875"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8" name="Chart 37"/>
          <p:cNvGraphicFramePr/>
          <p:nvPr>
            <p:extLst>
              <p:ext uri="{D42A27DB-BD31-4B8C-83A1-F6EECF244321}">
                <p14:modId xmlns:p14="http://schemas.microsoft.com/office/powerpoint/2010/main" val="3859301924"/>
              </p:ext>
            </p:extLst>
          </p:nvPr>
        </p:nvGraphicFramePr>
        <p:xfrm>
          <a:off x="54218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134467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1" name="Rectangle 40"/>
          <p:cNvSpPr/>
          <p:nvPr/>
        </p:nvSpPr>
        <p:spPr>
          <a:xfrm>
            <a:off x="211933"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2" name="Rectangle 41"/>
          <p:cNvSpPr/>
          <p:nvPr/>
        </p:nvSpPr>
        <p:spPr>
          <a:xfrm>
            <a:off x="211933"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3" name="Rectangle 42"/>
          <p:cNvSpPr/>
          <p:nvPr/>
        </p:nvSpPr>
        <p:spPr>
          <a:xfrm>
            <a:off x="1308801"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4" name="TextBox 43"/>
          <p:cNvSpPr txBox="1"/>
          <p:nvPr/>
        </p:nvSpPr>
        <p:spPr>
          <a:xfrm>
            <a:off x="304520" y="5350937"/>
            <a:ext cx="234950" cy="184666"/>
          </a:xfrm>
          <a:prstGeom prst="rect">
            <a:avLst/>
          </a:prstGeom>
        </p:spPr>
        <p:txBody>
          <a:bodyPr vert="horz" wrap="square" lIns="0" tIns="0" rIns="0" bIns="0" rtlCol="0">
            <a:spAutoFit/>
          </a:bodyPr>
          <a:lstStyle/>
          <a:p>
            <a:r>
              <a:rPr lang="en-NZ" sz="1200" dirty="0">
                <a:solidFill>
                  <a:schemeClr val="tx1">
                    <a:lumMod val="75000"/>
                    <a:lumOff val="25000"/>
                  </a:schemeClr>
                </a:solidFill>
              </a:rPr>
              <a:t>8</a:t>
            </a:r>
          </a:p>
        </p:txBody>
      </p:sp>
      <p:sp>
        <p:nvSpPr>
          <p:cNvPr id="45" name="TextBox 44"/>
          <p:cNvSpPr txBox="1"/>
          <p:nvPr/>
        </p:nvSpPr>
        <p:spPr>
          <a:xfrm>
            <a:off x="304520"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a:t>
            </a:r>
            <a:endParaRPr lang="en-NZ" sz="1200" dirty="0">
              <a:solidFill>
                <a:schemeClr val="tx1">
                  <a:lumMod val="75000"/>
                  <a:lumOff val="25000"/>
                </a:schemeClr>
              </a:solidFill>
            </a:endParaRPr>
          </a:p>
        </p:txBody>
      </p:sp>
      <p:sp>
        <p:nvSpPr>
          <p:cNvPr id="46" name="TextBox 45"/>
          <p:cNvSpPr txBox="1"/>
          <p:nvPr/>
        </p:nvSpPr>
        <p:spPr>
          <a:xfrm>
            <a:off x="1927138" y="4381798"/>
            <a:ext cx="234950" cy="184666"/>
          </a:xfrm>
          <a:prstGeom prst="rect">
            <a:avLst/>
          </a:prstGeom>
        </p:spPr>
        <p:txBody>
          <a:bodyPr vert="horz" wrap="square" lIns="0" tIns="0" rIns="0" bIns="0" rtlCol="0">
            <a:spAutoFit/>
          </a:bodyPr>
          <a:lstStyle/>
          <a:p>
            <a:pPr algn="r"/>
            <a:r>
              <a:rPr lang="en-NZ" sz="1200" dirty="0">
                <a:solidFill>
                  <a:schemeClr val="tx1">
                    <a:lumMod val="75000"/>
                    <a:lumOff val="25000"/>
                  </a:schemeClr>
                </a:solidFill>
              </a:rPr>
              <a:t>1</a:t>
            </a:r>
          </a:p>
        </p:txBody>
      </p:sp>
      <p:sp>
        <p:nvSpPr>
          <p:cNvPr id="47" name="TextBox 46"/>
          <p:cNvSpPr txBox="1"/>
          <p:nvPr/>
        </p:nvSpPr>
        <p:spPr>
          <a:xfrm>
            <a:off x="192864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90</a:t>
            </a:r>
            <a:endParaRPr lang="en-NZ" sz="1200" dirty="0">
              <a:solidFill>
                <a:schemeClr val="tx1">
                  <a:lumMod val="75000"/>
                  <a:lumOff val="25000"/>
                </a:schemeClr>
              </a:solidFill>
            </a:endParaRPr>
          </a:p>
        </p:txBody>
      </p:sp>
      <p:cxnSp>
        <p:nvCxnSpPr>
          <p:cNvPr id="48" name="Straight Connector 47"/>
          <p:cNvCxnSpPr/>
          <p:nvPr/>
        </p:nvCxnSpPr>
        <p:spPr>
          <a:xfrm>
            <a:off x="130880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6222" y="5080573"/>
            <a:ext cx="634118" cy="365846"/>
            <a:chOff x="6563647" y="5080573"/>
            <a:chExt cx="634118" cy="365846"/>
          </a:xfrm>
        </p:grpSpPr>
        <p:cxnSp>
          <p:nvCxnSpPr>
            <p:cNvPr id="50" name="Straight Connector 49"/>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27115"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49390"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29997"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29997"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60988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8" name="Rectangle 57"/>
          <p:cNvSpPr/>
          <p:nvPr/>
        </p:nvSpPr>
        <p:spPr>
          <a:xfrm>
            <a:off x="2365375"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Mobile telecommunications</a:t>
            </a:r>
            <a:endParaRPr lang="en-NZ" sz="1100" dirty="0">
              <a:solidFill>
                <a:schemeClr val="tx1">
                  <a:lumMod val="75000"/>
                  <a:lumOff val="25000"/>
                </a:schemeClr>
              </a:solidFill>
            </a:endParaRPr>
          </a:p>
        </p:txBody>
      </p:sp>
      <p:sp>
        <p:nvSpPr>
          <p:cNvPr id="59" name="Rectangle 58"/>
          <p:cNvSpPr/>
          <p:nvPr/>
        </p:nvSpPr>
        <p:spPr>
          <a:xfrm>
            <a:off x="258153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0" name="Rectangle 59"/>
          <p:cNvSpPr/>
          <p:nvPr/>
        </p:nvSpPr>
        <p:spPr>
          <a:xfrm>
            <a:off x="14134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1" name="Rectangle 60"/>
          <p:cNvSpPr/>
          <p:nvPr/>
        </p:nvSpPr>
        <p:spPr>
          <a:xfrm>
            <a:off x="14852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244813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334989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64" name="Chart 63"/>
          <p:cNvGraphicFramePr/>
          <p:nvPr>
            <p:extLst>
              <p:ext uri="{D42A27DB-BD31-4B8C-83A1-F6EECF244321}">
                <p14:modId xmlns:p14="http://schemas.microsoft.com/office/powerpoint/2010/main" val="908787939"/>
              </p:ext>
            </p:extLst>
          </p:nvPr>
        </p:nvGraphicFramePr>
        <p:xfrm>
          <a:off x="230083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5" name="Rectangle 64"/>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6"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mobile telecommunications services (n=157)</a:t>
            </a:r>
            <a:endParaRPr lang="en-NZ" sz="900" dirty="0">
              <a:solidFill>
                <a:schemeClr val="bg1"/>
              </a:solidFill>
              <a:latin typeface="Aril narrow"/>
            </a:endParaRPr>
          </a:p>
        </p:txBody>
      </p:sp>
    </p:spTree>
    <p:extLst>
      <p:ext uri="{BB962C8B-B14F-4D97-AF65-F5344CB8AC3E}">
        <p14:creationId xmlns:p14="http://schemas.microsoft.com/office/powerpoint/2010/main" val="1553357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Fixed-line telecommunications </a:t>
            </a:r>
          </a:p>
        </p:txBody>
      </p:sp>
    </p:spTree>
    <p:extLst>
      <p:ext uri="{BB962C8B-B14F-4D97-AF65-F5344CB8AC3E}">
        <p14:creationId xmlns:p14="http://schemas.microsoft.com/office/powerpoint/2010/main" val="214236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2367685" y="5491557"/>
            <a:ext cx="5611489" cy="788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Rectangle 88"/>
          <p:cNvSpPr/>
          <p:nvPr/>
        </p:nvSpPr>
        <p:spPr>
          <a:xfrm>
            <a:off x="6213617" y="2260077"/>
            <a:ext cx="4844907" cy="829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p:cNvCxnSpPr>
            <a:stCxn id="5" idx="3"/>
            <a:endCxn id="15" idx="1"/>
          </p:cNvCxnSpPr>
          <p:nvPr/>
        </p:nvCxnSpPr>
        <p:spPr>
          <a:xfrm>
            <a:off x="2268952" y="1407905"/>
            <a:ext cx="7406679" cy="145"/>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EXECUTIVE SUMMARY (4)</a:t>
            </a:r>
            <a:endParaRPr lang="en-NZ" dirty="0"/>
          </a:p>
        </p:txBody>
      </p:sp>
      <p:sp>
        <p:nvSpPr>
          <p:cNvPr id="5" name="Rectangle 4">
            <a:extLst>
              <a:ext uri="{FF2B5EF4-FFF2-40B4-BE49-F238E27FC236}">
                <a16:creationId xmlns:a16="http://schemas.microsoft.com/office/drawing/2014/main" xmlns="" id="{4FDF68D0-2874-4583-B275-667C79258DD3}"/>
              </a:ext>
            </a:extLst>
          </p:cNvPr>
          <p:cNvSpPr/>
          <p:nvPr/>
        </p:nvSpPr>
        <p:spPr>
          <a:xfrm>
            <a:off x="1051148" y="1007390"/>
            <a:ext cx="1217804" cy="801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1068844" y="1276875"/>
            <a:ext cx="1138455"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PROBLEMS</a:t>
            </a:r>
            <a:endParaRPr lang="en-NZ" sz="1400" dirty="0">
              <a:solidFill>
                <a:srgbClr val="595959"/>
              </a:solidFill>
              <a:cs typeface="Arial" panose="020B0604020202020204" pitchFamily="34" charset="0"/>
            </a:endParaRPr>
          </a:p>
        </p:txBody>
      </p:sp>
      <p:sp>
        <p:nvSpPr>
          <p:cNvPr id="7" name="Rectangle 6">
            <a:extLst>
              <a:ext uri="{FF2B5EF4-FFF2-40B4-BE49-F238E27FC236}">
                <a16:creationId xmlns:a16="http://schemas.microsoft.com/office/drawing/2014/main" xmlns="" id="{4FDF68D0-2874-4583-B275-667C79258DD3}"/>
              </a:ext>
            </a:extLst>
          </p:cNvPr>
          <p:cNvSpPr/>
          <p:nvPr/>
        </p:nvSpPr>
        <p:spPr>
          <a:xfrm>
            <a:off x="3899311" y="1007542"/>
            <a:ext cx="1274119" cy="800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756167" y="1137701"/>
            <a:ext cx="1477416"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MOTIVATION TO ACT</a:t>
            </a:r>
            <a:endParaRPr lang="en-NZ" sz="1400" dirty="0">
              <a:solidFill>
                <a:srgbClr val="595959"/>
              </a:solidFill>
              <a:cs typeface="Arial" panose="020B0604020202020204" pitchFamily="34" charset="0"/>
            </a:endParaRPr>
          </a:p>
        </p:txBody>
      </p:sp>
      <p:sp>
        <p:nvSpPr>
          <p:cNvPr id="9" name="Rectangle 8">
            <a:extLst>
              <a:ext uri="{FF2B5EF4-FFF2-40B4-BE49-F238E27FC236}">
                <a16:creationId xmlns:a16="http://schemas.microsoft.com/office/drawing/2014/main" xmlns="" id="{4FDF68D0-2874-4583-B275-667C79258DD3}"/>
              </a:ext>
            </a:extLst>
          </p:cNvPr>
          <p:cNvSpPr/>
          <p:nvPr/>
        </p:nvSpPr>
        <p:spPr>
          <a:xfrm>
            <a:off x="6782451" y="1007827"/>
            <a:ext cx="1274119" cy="800878"/>
          </a:xfrm>
          <a:prstGeom prst="rect">
            <a:avLst/>
          </a:prstGeom>
          <a:solidFill>
            <a:srgbClr val="82A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6810759" y="1137701"/>
            <a:ext cx="1138455" cy="523220"/>
          </a:xfrm>
          <a:prstGeom prst="rect">
            <a:avLst/>
          </a:prstGeom>
        </p:spPr>
        <p:txBody>
          <a:bodyPr wrap="square">
            <a:spAutoFit/>
          </a:bodyPr>
          <a:lstStyle/>
          <a:p>
            <a:pPr marL="108000" lvl="1" algn="ctr">
              <a:spcAft>
                <a:spcPts val="1200"/>
              </a:spcAft>
              <a:defRPr/>
            </a:pPr>
            <a:r>
              <a:rPr lang="en-NZ" sz="1400" b="1" dirty="0" smtClean="0">
                <a:solidFill>
                  <a:schemeClr val="bg1"/>
                </a:solidFill>
                <a:cs typeface="Arial" panose="020B0604020202020204" pitchFamily="34" charset="0"/>
              </a:rPr>
              <a:t>BARRIERS TO ACTION</a:t>
            </a:r>
            <a:endParaRPr lang="en-NZ" sz="1400" dirty="0">
              <a:solidFill>
                <a:schemeClr val="bg1"/>
              </a:solidFill>
              <a:cs typeface="Arial" panose="020B0604020202020204" pitchFamily="34" charset="0"/>
            </a:endParaRPr>
          </a:p>
        </p:txBody>
      </p:sp>
      <p:sp>
        <p:nvSpPr>
          <p:cNvPr id="15" name="Rectangle 14">
            <a:extLst>
              <a:ext uri="{FF2B5EF4-FFF2-40B4-BE49-F238E27FC236}">
                <a16:creationId xmlns:a16="http://schemas.microsoft.com/office/drawing/2014/main" xmlns="" id="{4FDF68D0-2874-4583-B275-667C79258DD3}"/>
              </a:ext>
            </a:extLst>
          </p:cNvPr>
          <p:cNvSpPr/>
          <p:nvPr/>
        </p:nvSpPr>
        <p:spPr>
          <a:xfrm>
            <a:off x="9675631" y="1007611"/>
            <a:ext cx="1274119" cy="8008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9604310" y="1238628"/>
            <a:ext cx="1386483"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RESOLUTION</a:t>
            </a:r>
            <a:endParaRPr lang="en-NZ" sz="1400" dirty="0">
              <a:solidFill>
                <a:srgbClr val="595959"/>
              </a:solidFill>
              <a:cs typeface="Arial" panose="020B0604020202020204" pitchFamily="34" charset="0"/>
            </a:endParaRPr>
          </a:p>
        </p:txBody>
      </p:sp>
      <p:sp>
        <p:nvSpPr>
          <p:cNvPr id="22" name="Rectangle 21">
            <a:extLst>
              <a:ext uri="{FF2B5EF4-FFF2-40B4-BE49-F238E27FC236}">
                <a16:creationId xmlns:a16="http://schemas.microsoft.com/office/drawing/2014/main" xmlns="" id="{DCA921EE-C2CB-43F1-937F-E90A053C496F}"/>
              </a:ext>
            </a:extLst>
          </p:cNvPr>
          <p:cNvSpPr/>
          <p:nvPr/>
        </p:nvSpPr>
        <p:spPr>
          <a:xfrm>
            <a:off x="7109989" y="2343204"/>
            <a:ext cx="766355" cy="67056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8" name="Straight Arrow Connector 17"/>
          <p:cNvCxnSpPr/>
          <p:nvPr/>
        </p:nvCxnSpPr>
        <p:spPr>
          <a:xfrm>
            <a:off x="7441725" y="1808420"/>
            <a:ext cx="0" cy="467761"/>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E92A964B-2966-48A1-9EF9-A911DE1AD703}"/>
              </a:ext>
            </a:extLst>
          </p:cNvPr>
          <p:cNvSpPr/>
          <p:nvPr/>
        </p:nvSpPr>
        <p:spPr>
          <a:xfrm>
            <a:off x="7147391" y="2430662"/>
            <a:ext cx="801823" cy="461665"/>
          </a:xfrm>
          <a:prstGeom prst="rect">
            <a:avLst/>
          </a:prstGeom>
        </p:spPr>
        <p:txBody>
          <a:bodyPr wrap="none">
            <a:spAutoFit/>
          </a:bodyPr>
          <a:lstStyle/>
          <a:p>
            <a:r>
              <a:rPr lang="en-NZ" sz="2400" b="1" dirty="0" smtClean="0">
                <a:solidFill>
                  <a:srgbClr val="82AB1D"/>
                </a:solidFill>
                <a:latin typeface="Arial" panose="020B0604020202020204" pitchFamily="34" charset="0"/>
                <a:cs typeface="Arial" panose="020B0604020202020204" pitchFamily="34" charset="0"/>
              </a:rPr>
              <a:t>21%</a:t>
            </a:r>
            <a:endParaRPr lang="en-NZ" sz="2400" dirty="0">
              <a:solidFill>
                <a:srgbClr val="82AB1D"/>
              </a:solidFill>
              <a:latin typeface="Arial" panose="020B0604020202020204" pitchFamily="34" charset="0"/>
              <a:cs typeface="Arial" panose="020B0604020202020204" pitchFamily="34" charset="0"/>
            </a:endParaRPr>
          </a:p>
        </p:txBody>
      </p:sp>
      <p:cxnSp>
        <p:nvCxnSpPr>
          <p:cNvPr id="91" name="Straight Arrow Connector 90"/>
          <p:cNvCxnSpPr/>
          <p:nvPr/>
        </p:nvCxnSpPr>
        <p:spPr>
          <a:xfrm>
            <a:off x="7454141" y="3112648"/>
            <a:ext cx="0" cy="207749"/>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xmlns="" id="{A73B60F4-9087-4E8D-8132-37E66F534F71}"/>
              </a:ext>
            </a:extLst>
          </p:cNvPr>
          <p:cNvSpPr/>
          <p:nvPr/>
        </p:nvSpPr>
        <p:spPr>
          <a:xfrm>
            <a:off x="7876344" y="2409403"/>
            <a:ext cx="3182180" cy="461665"/>
          </a:xfrm>
          <a:prstGeom prst="rect">
            <a:avLst/>
          </a:prstGeom>
        </p:spPr>
        <p:txBody>
          <a:bodyPr wrap="square">
            <a:spAutoFit/>
          </a:bodyPr>
          <a:lstStyle/>
          <a:p>
            <a:pPr marL="0" lvl="1">
              <a:spcAft>
                <a:spcPts val="600"/>
              </a:spcAft>
            </a:pPr>
            <a:r>
              <a:rPr lang="en-NZ" sz="1200" b="1" dirty="0" smtClean="0">
                <a:solidFill>
                  <a:prstClr val="black">
                    <a:lumMod val="65000"/>
                    <a:lumOff val="35000"/>
                  </a:prstClr>
                </a:solidFill>
              </a:rPr>
              <a:t>…the proportion of problems consumers </a:t>
            </a:r>
            <a:r>
              <a:rPr lang="en-NZ" sz="1200" b="1" u="sng" dirty="0" smtClean="0">
                <a:solidFill>
                  <a:prstClr val="black">
                    <a:lumMod val="65000"/>
                    <a:lumOff val="35000"/>
                  </a:prstClr>
                </a:solidFill>
              </a:rPr>
              <a:t>do not take action </a:t>
            </a:r>
            <a:r>
              <a:rPr lang="en-NZ" sz="1200" b="1" dirty="0" smtClean="0">
                <a:solidFill>
                  <a:prstClr val="black">
                    <a:lumMod val="65000"/>
                    <a:lumOff val="35000"/>
                  </a:prstClr>
                </a:solidFill>
              </a:rPr>
              <a:t>to resolve</a:t>
            </a:r>
            <a:endParaRPr lang="en-NZ" sz="1200" b="1" dirty="0">
              <a:solidFill>
                <a:prstClr val="black">
                  <a:lumMod val="65000"/>
                  <a:lumOff val="35000"/>
                </a:prstClr>
              </a:solidFill>
            </a:endParaRPr>
          </a:p>
        </p:txBody>
      </p:sp>
      <p:sp>
        <p:nvSpPr>
          <p:cNvPr id="125" name="Rectangle 124"/>
          <p:cNvSpPr/>
          <p:nvPr/>
        </p:nvSpPr>
        <p:spPr>
          <a:xfrm>
            <a:off x="2317027" y="3339000"/>
            <a:ext cx="5611489" cy="1956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3" name="Text Placeholder 2"/>
          <p:cNvSpPr txBox="1">
            <a:spLocks/>
          </p:cNvSpPr>
          <p:nvPr/>
        </p:nvSpPr>
        <p:spPr>
          <a:xfrm>
            <a:off x="2132735" y="3739370"/>
            <a:ext cx="5666107" cy="1343958"/>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gn="r">
              <a:buFont typeface="Arial" panose="020B0604020202020204" pitchFamily="34" charset="0"/>
              <a:buChar char="•"/>
            </a:pPr>
            <a:r>
              <a:rPr lang="en-NZ" sz="1200" dirty="0" smtClean="0"/>
              <a:t>The </a:t>
            </a:r>
            <a:r>
              <a:rPr lang="en-NZ" sz="1200" i="1" dirty="0" smtClean="0"/>
              <a:t>relative dollar value </a:t>
            </a:r>
            <a:r>
              <a:rPr lang="en-NZ" sz="1200" dirty="0" smtClean="0"/>
              <a:t>of the product/service is not worth the time involved</a:t>
            </a:r>
          </a:p>
          <a:p>
            <a:pPr marL="180975" indent="-180975" algn="r">
              <a:buFont typeface="Arial" panose="020B0604020202020204" pitchFamily="34" charset="0"/>
              <a:buChar char="•"/>
            </a:pPr>
            <a:r>
              <a:rPr lang="en-NZ" sz="1200" dirty="0" smtClean="0"/>
              <a:t>They are </a:t>
            </a:r>
            <a:r>
              <a:rPr lang="en-NZ" sz="1200" i="1" dirty="0" smtClean="0"/>
              <a:t>overwhelmed by the thought of ‘building a case’</a:t>
            </a:r>
            <a:r>
              <a:rPr lang="en-NZ" sz="1200" dirty="0" smtClean="0"/>
              <a:t> against the seller</a:t>
            </a:r>
          </a:p>
          <a:p>
            <a:pPr marL="180975" indent="-180975" algn="r">
              <a:buFont typeface="Arial" panose="020B0604020202020204" pitchFamily="34" charset="0"/>
              <a:buChar char="•"/>
            </a:pPr>
            <a:r>
              <a:rPr lang="en-NZ" sz="1200" b="1" dirty="0" smtClean="0"/>
              <a:t>They </a:t>
            </a:r>
            <a:r>
              <a:rPr lang="en-NZ" sz="1200" b="1" i="1" dirty="0" smtClean="0"/>
              <a:t>lack the knowledge </a:t>
            </a:r>
            <a:r>
              <a:rPr lang="en-NZ" sz="1200" b="1" dirty="0" smtClean="0"/>
              <a:t>required</a:t>
            </a:r>
          </a:p>
          <a:p>
            <a:pPr marL="180975" indent="-180975" algn="r">
              <a:buFont typeface="Arial" panose="020B0604020202020204" pitchFamily="34" charset="0"/>
              <a:buChar char="•"/>
            </a:pPr>
            <a:r>
              <a:rPr lang="en-NZ" sz="1200" dirty="0" smtClean="0"/>
              <a:t>The </a:t>
            </a:r>
            <a:r>
              <a:rPr lang="en-NZ" sz="1200" i="1" dirty="0" smtClean="0"/>
              <a:t>personal (emotional) cost</a:t>
            </a:r>
            <a:r>
              <a:rPr lang="en-NZ" sz="1200" dirty="0" smtClean="0"/>
              <a:t> is too high</a:t>
            </a:r>
          </a:p>
          <a:p>
            <a:pPr marL="180975" indent="-180975" algn="r">
              <a:buFont typeface="Arial" panose="020B0604020202020204" pitchFamily="34" charset="0"/>
              <a:buChar char="•"/>
            </a:pPr>
            <a:r>
              <a:rPr lang="en-NZ" sz="1200" i="1" dirty="0" smtClean="0"/>
              <a:t>It was cheap/discounted already</a:t>
            </a:r>
            <a:r>
              <a:rPr lang="en-NZ" sz="1200" dirty="0" smtClean="0"/>
              <a:t> so they don’t feel they have the right to complain</a:t>
            </a:r>
            <a:endParaRPr lang="en-NZ" sz="1200" i="1" dirty="0" smtClean="0"/>
          </a:p>
        </p:txBody>
      </p:sp>
      <p:sp>
        <p:nvSpPr>
          <p:cNvPr id="133" name="Text Placeholder 2"/>
          <p:cNvSpPr txBox="1">
            <a:spLocks/>
          </p:cNvSpPr>
          <p:nvPr/>
        </p:nvSpPr>
        <p:spPr>
          <a:xfrm>
            <a:off x="2076582" y="3408695"/>
            <a:ext cx="5778415" cy="180049"/>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NZ" sz="1300" b="1" dirty="0" smtClean="0"/>
              <a:t>A combination of obstacles may prevent consumers from acting, including…</a:t>
            </a:r>
            <a:endParaRPr lang="en-NZ" sz="1300" u="sng" dirty="0" smtClean="0"/>
          </a:p>
        </p:txBody>
      </p:sp>
      <p:sp>
        <p:nvSpPr>
          <p:cNvPr id="135" name="Rectangle 134"/>
          <p:cNvSpPr/>
          <p:nvPr/>
        </p:nvSpPr>
        <p:spPr>
          <a:xfrm>
            <a:off x="8422110" y="3369933"/>
            <a:ext cx="2507042" cy="18871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6" name="Rectangle 135">
            <a:extLst>
              <a:ext uri="{FF2B5EF4-FFF2-40B4-BE49-F238E27FC236}">
                <a16:creationId xmlns:a16="http://schemas.microsoft.com/office/drawing/2014/main" xmlns="" id="{A73B60F4-9087-4E8D-8132-37E66F534F71}"/>
              </a:ext>
            </a:extLst>
          </p:cNvPr>
          <p:cNvSpPr/>
          <p:nvPr/>
        </p:nvSpPr>
        <p:spPr>
          <a:xfrm>
            <a:off x="8422110" y="3515832"/>
            <a:ext cx="2507041" cy="1569660"/>
          </a:xfrm>
          <a:prstGeom prst="rect">
            <a:avLst/>
          </a:prstGeom>
        </p:spPr>
        <p:txBody>
          <a:bodyPr wrap="square">
            <a:spAutoFit/>
          </a:bodyPr>
          <a:lstStyle/>
          <a:p>
            <a:pPr marL="0" lvl="1">
              <a:spcAft>
                <a:spcPts val="600"/>
              </a:spcAft>
            </a:pPr>
            <a:r>
              <a:rPr lang="en-NZ" sz="1200" dirty="0" smtClean="0">
                <a:solidFill>
                  <a:prstClr val="black">
                    <a:lumMod val="65000"/>
                    <a:lumOff val="35000"/>
                  </a:prstClr>
                </a:solidFill>
              </a:rPr>
              <a:t>Relative dollar value and lack of knowledge were the most frequently mentioned problems barriers (at least at a rational level).  One of the </a:t>
            </a:r>
            <a:r>
              <a:rPr lang="en-NZ" sz="1200" b="1" dirty="0" smtClean="0">
                <a:solidFill>
                  <a:prstClr val="black">
                    <a:lumMod val="65000"/>
                    <a:lumOff val="35000"/>
                  </a:prstClr>
                </a:solidFill>
              </a:rPr>
              <a:t>greatest knowledge barriers </a:t>
            </a:r>
            <a:r>
              <a:rPr lang="en-NZ" sz="1200" dirty="0" smtClean="0">
                <a:solidFill>
                  <a:prstClr val="black">
                    <a:lumMod val="65000"/>
                    <a:lumOff val="35000"/>
                  </a:prstClr>
                </a:solidFill>
              </a:rPr>
              <a:t>was a lack of knowing what process to follow once they had initially been rebuffed by the vendor.  </a:t>
            </a:r>
            <a:endParaRPr lang="en-NZ" sz="1200" dirty="0">
              <a:solidFill>
                <a:prstClr val="black">
                  <a:lumMod val="65000"/>
                  <a:lumOff val="35000"/>
                </a:prstClr>
              </a:solidFill>
            </a:endParaRPr>
          </a:p>
        </p:txBody>
      </p:sp>
      <p:sp>
        <p:nvSpPr>
          <p:cNvPr id="138" name="Text Placeholder 2"/>
          <p:cNvSpPr txBox="1">
            <a:spLocks/>
          </p:cNvSpPr>
          <p:nvPr/>
        </p:nvSpPr>
        <p:spPr>
          <a:xfrm>
            <a:off x="5576550" y="5532017"/>
            <a:ext cx="2480020" cy="723275"/>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nSpc>
                <a:spcPct val="100000"/>
              </a:lnSpc>
              <a:spcBef>
                <a:spcPts val="200"/>
              </a:spcBef>
              <a:buFont typeface="Arial" panose="020B0604020202020204" pitchFamily="34" charset="0"/>
              <a:buChar char="•"/>
            </a:pPr>
            <a:r>
              <a:rPr lang="en-NZ" sz="1050" dirty="0" smtClean="0"/>
              <a:t>Health products</a:t>
            </a:r>
          </a:p>
          <a:p>
            <a:pPr marL="180975" indent="-180975">
              <a:lnSpc>
                <a:spcPct val="100000"/>
              </a:lnSpc>
              <a:spcBef>
                <a:spcPts val="200"/>
              </a:spcBef>
              <a:buFont typeface="Arial" panose="020B0604020202020204" pitchFamily="34" charset="0"/>
              <a:buChar char="•"/>
            </a:pPr>
            <a:r>
              <a:rPr lang="en-NZ" sz="1050" dirty="0" smtClean="0"/>
              <a:t>Professional or technical services</a:t>
            </a:r>
          </a:p>
          <a:p>
            <a:pPr marL="180975" indent="-180975">
              <a:lnSpc>
                <a:spcPct val="100000"/>
              </a:lnSpc>
              <a:spcBef>
                <a:spcPts val="200"/>
              </a:spcBef>
              <a:buFont typeface="Arial" panose="020B0604020202020204" pitchFamily="34" charset="0"/>
              <a:buChar char="•"/>
            </a:pPr>
            <a:r>
              <a:rPr lang="en-NZ" sz="1050" dirty="0" smtClean="0"/>
              <a:t>Recreation or leisure activities</a:t>
            </a:r>
          </a:p>
          <a:p>
            <a:pPr marL="180975" indent="-180975">
              <a:lnSpc>
                <a:spcPct val="100000"/>
              </a:lnSpc>
              <a:spcBef>
                <a:spcPts val="200"/>
              </a:spcBef>
              <a:buFont typeface="Arial" panose="020B0604020202020204" pitchFamily="34" charset="0"/>
              <a:buChar char="•"/>
            </a:pPr>
            <a:r>
              <a:rPr lang="en-NZ" sz="1050" dirty="0" smtClean="0"/>
              <a:t>Health services</a:t>
            </a:r>
          </a:p>
        </p:txBody>
      </p:sp>
      <p:sp>
        <p:nvSpPr>
          <p:cNvPr id="139" name="Text Placeholder 2"/>
          <p:cNvSpPr txBox="1">
            <a:spLocks/>
          </p:cNvSpPr>
          <p:nvPr/>
        </p:nvSpPr>
        <p:spPr>
          <a:xfrm>
            <a:off x="2563847" y="5743283"/>
            <a:ext cx="2835749" cy="360099"/>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pPr>
            <a:r>
              <a:rPr lang="en-NZ" sz="1300" b="1" dirty="0" smtClean="0"/>
              <a:t>Consumers are least likely to take action </a:t>
            </a:r>
          </a:p>
          <a:p>
            <a:pPr algn="r">
              <a:spcBef>
                <a:spcPts val="0"/>
              </a:spcBef>
            </a:pPr>
            <a:r>
              <a:rPr lang="en-NZ" sz="1300" b="1" dirty="0" smtClean="0"/>
              <a:t>to resolve problems with…</a:t>
            </a:r>
            <a:endParaRPr lang="en-NZ" sz="1300" u="sng" dirty="0" smtClean="0"/>
          </a:p>
        </p:txBody>
      </p:sp>
      <p:cxnSp>
        <p:nvCxnSpPr>
          <p:cNvPr id="141" name="Straight Arrow Connector 140"/>
          <p:cNvCxnSpPr/>
          <p:nvPr/>
        </p:nvCxnSpPr>
        <p:spPr>
          <a:xfrm>
            <a:off x="7441725" y="5295900"/>
            <a:ext cx="0" cy="207749"/>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7802318" y="4403685"/>
            <a:ext cx="642912" cy="10156"/>
          </a:xfrm>
          <a:prstGeom prst="straightConnector1">
            <a:avLst/>
          </a:prstGeom>
          <a:ln w="31750">
            <a:solidFill>
              <a:srgbClr val="82AB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28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Fixed-line telecommunications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landline phone and copper/fibre internet service.</a:t>
            </a:r>
            <a:endParaRPr lang="en-NZ" dirty="0"/>
          </a:p>
        </p:txBody>
      </p:sp>
      <p:graphicFrame>
        <p:nvGraphicFramePr>
          <p:cNvPr id="14" name="Chart 13"/>
          <p:cNvGraphicFramePr/>
          <p:nvPr>
            <p:extLst>
              <p:ext uri="{D42A27DB-BD31-4B8C-83A1-F6EECF244321}">
                <p14:modId xmlns:p14="http://schemas.microsoft.com/office/powerpoint/2010/main" val="2462396871"/>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26%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2640300528"/>
              </p:ext>
            </p:extLst>
          </p:nvPr>
        </p:nvGraphicFramePr>
        <p:xfrm>
          <a:off x="192029" y="2534874"/>
          <a:ext cx="2881213" cy="1174796"/>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Poor/slow/inconsistent</a:t>
                      </a:r>
                      <a:r>
                        <a:rPr lang="en-NZ" sz="1100" baseline="0" dirty="0" smtClean="0">
                          <a:solidFill>
                            <a:schemeClr val="tx1">
                              <a:lumMod val="75000"/>
                              <a:lumOff val="25000"/>
                            </a:schemeClr>
                          </a:solidFill>
                        </a:rPr>
                        <a:t> service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 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Timeliness of service/service not delivered on time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793260632"/>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409607" y="4443210"/>
            <a:ext cx="1933543" cy="261610"/>
          </a:xfrm>
          <a:prstGeom prst="rect">
            <a:avLst/>
          </a:prstGeom>
        </p:spPr>
        <p:txBody>
          <a:bodyPr wrap="none">
            <a:spAutoFit/>
          </a:bodyPr>
          <a:lstStyle/>
          <a:p>
            <a:pPr algn="r"/>
            <a:r>
              <a:rPr lang="en-NZ" sz="1100" dirty="0" smtClean="0">
                <a:solidFill>
                  <a:schemeClr val="tx1">
                    <a:lumMod val="75000"/>
                    <a:lumOff val="25000"/>
                  </a:schemeClr>
                </a:solidFill>
              </a:rPr>
              <a:t>Fixed-line telecommunications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4" name="Chart 53"/>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Content Placeholder 1"/>
          <p:cNvSpPr txBox="1">
            <a:spLocks/>
          </p:cNvSpPr>
          <p:nvPr/>
        </p:nvSpPr>
        <p:spPr>
          <a:xfrm>
            <a:off x="6336758" y="1914219"/>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requested a speed increase for my fibre internet, and this was applied to my account but no new contract sighted or signed. Shortly afterwards I cancelled the upgrade and continued to be invoiced for the service as well as the cancellation.”</a:t>
            </a:r>
            <a:endParaRPr lang="en-NZ" i="1" dirty="0">
              <a:solidFill>
                <a:schemeClr val="bg1"/>
              </a:solidFill>
            </a:endParaRPr>
          </a:p>
          <a:p>
            <a:pPr>
              <a:spcBef>
                <a:spcPts val="0"/>
              </a:spcBef>
            </a:pPr>
            <a:r>
              <a:rPr lang="en-NZ" dirty="0" smtClean="0">
                <a:solidFill>
                  <a:schemeClr val="bg1"/>
                </a:solidFill>
              </a:rPr>
              <a:t>Female, 27-36 years, Waikato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Rectangle 58"/>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60" name="Content Placeholder 1"/>
          <p:cNvSpPr txBox="1">
            <a:spLocks/>
          </p:cNvSpPr>
          <p:nvPr/>
        </p:nvSpPr>
        <p:spPr>
          <a:xfrm>
            <a:off x="6336756" y="314325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“Getting the same phone and internet fault fixed on four occasions over the past year. As we live remotely with no cell phone coverage those links are vital. The ISP provider was helpful, but we had difficulty getting any timeframe for [provider] to fix the problem. They took many attempts because the servicemen were unfamiliar with the system.”</a:t>
            </a:r>
            <a:endParaRPr lang="en-NZ" i="1" dirty="0">
              <a:solidFill>
                <a:schemeClr val="bg1"/>
              </a:solidFill>
            </a:endParaRPr>
          </a:p>
          <a:p>
            <a:pPr>
              <a:spcBef>
                <a:spcPts val="0"/>
              </a:spcBef>
            </a:pPr>
            <a:r>
              <a:rPr lang="en-NZ" dirty="0" smtClean="0">
                <a:solidFill>
                  <a:schemeClr val="bg1"/>
                </a:solidFill>
              </a:rPr>
              <a:t>Male, 67 years and over, Marlborough</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1" name="Content Placeholder 1"/>
          <p:cNvSpPr txBox="1">
            <a:spLocks/>
          </p:cNvSpPr>
          <p:nvPr/>
        </p:nvSpPr>
        <p:spPr>
          <a:xfrm>
            <a:off x="6336757" y="46070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“Echo on line when people rang us.”</a:t>
            </a:r>
            <a:endParaRPr lang="en-NZ" i="1" dirty="0">
              <a:solidFill>
                <a:schemeClr val="bg1"/>
              </a:solidFill>
            </a:endParaRPr>
          </a:p>
          <a:p>
            <a:pPr>
              <a:spcBef>
                <a:spcPts val="0"/>
              </a:spcBef>
            </a:pPr>
            <a:r>
              <a:rPr lang="en-NZ" dirty="0" smtClean="0">
                <a:solidFill>
                  <a:schemeClr val="bg1"/>
                </a:solidFill>
              </a:rPr>
              <a:t>Female, 57-66 years, Taranaki</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2" name="Content Placeholder 1"/>
          <p:cNvSpPr txBox="1">
            <a:spLocks/>
          </p:cNvSpPr>
          <p:nvPr/>
        </p:nvSpPr>
        <p:spPr>
          <a:xfrm>
            <a:off x="6336757" y="522181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“Took a long time and many phone calls about faulty internet to end up giving up and changing provider…was paying for service that was completely random whether it was working or not for months.”</a:t>
            </a:r>
            <a:endParaRPr lang="en-NZ" i="1" dirty="0">
              <a:solidFill>
                <a:schemeClr val="bg1"/>
              </a:solidFill>
            </a:endParaRPr>
          </a:p>
          <a:p>
            <a:pPr>
              <a:spcBef>
                <a:spcPts val="0"/>
              </a:spcBef>
            </a:pPr>
            <a:r>
              <a:rPr lang="en-NZ" dirty="0" smtClean="0">
                <a:solidFill>
                  <a:schemeClr val="bg1"/>
                </a:solidFill>
              </a:rPr>
              <a:t>Female, 37-46 years, Northland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fixed-line telecommunications services (n=175)</a:t>
            </a:r>
            <a:endParaRPr lang="en-NZ" sz="900" dirty="0">
              <a:solidFill>
                <a:schemeClr val="bg1"/>
              </a:solidFill>
              <a:latin typeface="Aril narrow"/>
            </a:endParaRPr>
          </a:p>
        </p:txBody>
      </p:sp>
    </p:spTree>
    <p:extLst>
      <p:ext uri="{BB962C8B-B14F-4D97-AF65-F5344CB8AC3E}">
        <p14:creationId xmlns:p14="http://schemas.microsoft.com/office/powerpoint/2010/main" val="2517164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0946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482523" y="537213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Fixed-line telecommunications</a:t>
            </a:r>
            <a:endParaRPr lang="en-NZ" dirty="0"/>
          </a:p>
        </p:txBody>
      </p:sp>
      <p:cxnSp>
        <p:nvCxnSpPr>
          <p:cNvPr id="17" name="Straight Connector 16"/>
          <p:cNvCxnSpPr/>
          <p:nvPr/>
        </p:nvCxnSpPr>
        <p:spPr>
          <a:xfrm>
            <a:off x="6042025"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0946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3074754137"/>
              </p:ext>
            </p:extLst>
          </p:nvPr>
        </p:nvGraphicFramePr>
        <p:xfrm>
          <a:off x="913746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287973"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532423644"/>
              </p:ext>
            </p:extLst>
          </p:nvPr>
        </p:nvGraphicFramePr>
        <p:xfrm>
          <a:off x="6209462"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It still worked well enough to use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didn’t think doing something would resolve the issue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39362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49419" y="5218242"/>
            <a:ext cx="738607"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$48.21</a:t>
            </a:r>
            <a:endParaRPr lang="en-NZ" sz="1400" b="1" dirty="0">
              <a:solidFill>
                <a:srgbClr val="C37F1B"/>
              </a:solidFill>
            </a:endParaRPr>
          </a:p>
        </p:txBody>
      </p:sp>
      <p:sp>
        <p:nvSpPr>
          <p:cNvPr id="36" name="Rectangle 35"/>
          <p:cNvSpPr/>
          <p:nvPr/>
        </p:nvSpPr>
        <p:spPr>
          <a:xfrm>
            <a:off x="617777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382672" y="1455710"/>
            <a:ext cx="4661212" cy="584775"/>
          </a:xfrm>
          <a:prstGeom prst="rect">
            <a:avLst/>
          </a:prstGeom>
        </p:spPr>
        <p:txBody>
          <a:bodyPr wrap="none">
            <a:spAutoFit/>
          </a:bodyPr>
          <a:lstStyle/>
          <a:p>
            <a:r>
              <a:rPr lang="en-NZ" b="1" dirty="0" smtClean="0">
                <a:solidFill>
                  <a:schemeClr val="tx1">
                    <a:lumMod val="75000"/>
                    <a:lumOff val="25000"/>
                  </a:schemeClr>
                </a:solidFill>
              </a:rPr>
              <a:t>8%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p:txBody>
          <a:bodyPr/>
          <a:lstStyle/>
          <a:p>
            <a:r>
              <a:rPr lang="en-NZ" dirty="0" smtClean="0"/>
              <a:t>Includes landline phone and copper/fibre internet service.</a:t>
            </a:r>
            <a:endParaRPr lang="en-NZ" dirty="0"/>
          </a:p>
        </p:txBody>
      </p:sp>
      <p:sp>
        <p:nvSpPr>
          <p:cNvPr id="26" name="Text Placeholder 2"/>
          <p:cNvSpPr txBox="1">
            <a:spLocks/>
          </p:cNvSpPr>
          <p:nvPr/>
        </p:nvSpPr>
        <p:spPr>
          <a:xfrm>
            <a:off x="6272358"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08230" y="5679271"/>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6629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2280473515"/>
              </p:ext>
            </p:extLst>
          </p:nvPr>
        </p:nvGraphicFramePr>
        <p:xfrm>
          <a:off x="222321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6629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91827220"/>
              </p:ext>
            </p:extLst>
          </p:nvPr>
        </p:nvGraphicFramePr>
        <p:xfrm>
          <a:off x="303239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280322" y="1455710"/>
            <a:ext cx="3949351" cy="584775"/>
          </a:xfrm>
          <a:prstGeom prst="rect">
            <a:avLst/>
          </a:prstGeom>
        </p:spPr>
        <p:txBody>
          <a:bodyPr wrap="none">
            <a:spAutoFit/>
          </a:bodyPr>
          <a:lstStyle/>
          <a:p>
            <a:r>
              <a:rPr lang="en-NZ" b="1" dirty="0" smtClean="0">
                <a:solidFill>
                  <a:schemeClr val="tx1">
                    <a:lumMod val="75000"/>
                    <a:lumOff val="25000"/>
                  </a:schemeClr>
                </a:solidFill>
              </a:rPr>
              <a:t>92%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23967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761522352"/>
              </p:ext>
            </p:extLst>
          </p:nvPr>
        </p:nvGraphicFramePr>
        <p:xfrm>
          <a:off x="10439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a:t>
                      </a:r>
                      <a:r>
                        <a:rPr lang="en-NZ" sz="1100" baseline="0" dirty="0" smtClean="0">
                          <a:solidFill>
                            <a:schemeClr val="tx1">
                              <a:lumMod val="75000"/>
                              <a:lumOff val="25000"/>
                            </a:schemeClr>
                          </a:solidFill>
                        </a:rPr>
                        <a:t> seller/provider indirectly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19775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39675"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2861044780"/>
              </p:ext>
            </p:extLst>
          </p:nvPr>
        </p:nvGraphicFramePr>
        <p:xfrm>
          <a:off x="46598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26847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135733"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135733"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4" name="Rectangle 43"/>
          <p:cNvSpPr/>
          <p:nvPr/>
        </p:nvSpPr>
        <p:spPr>
          <a:xfrm>
            <a:off x="1232601"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5" name="TextBox 44"/>
          <p:cNvSpPr txBox="1"/>
          <p:nvPr/>
        </p:nvSpPr>
        <p:spPr>
          <a:xfrm>
            <a:off x="228320"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19</a:t>
            </a:r>
            <a:endParaRPr lang="en-NZ" sz="1200" dirty="0">
              <a:solidFill>
                <a:schemeClr val="tx1">
                  <a:lumMod val="75000"/>
                  <a:lumOff val="25000"/>
                </a:schemeClr>
              </a:solidFill>
            </a:endParaRPr>
          </a:p>
        </p:txBody>
      </p:sp>
      <p:sp>
        <p:nvSpPr>
          <p:cNvPr id="46" name="TextBox 45"/>
          <p:cNvSpPr txBox="1"/>
          <p:nvPr/>
        </p:nvSpPr>
        <p:spPr>
          <a:xfrm>
            <a:off x="228320" y="4381798"/>
            <a:ext cx="234950" cy="184666"/>
          </a:xfrm>
          <a:prstGeom prst="rect">
            <a:avLst/>
          </a:prstGeom>
        </p:spPr>
        <p:txBody>
          <a:bodyPr vert="horz" wrap="square" lIns="0" tIns="0" rIns="0" bIns="0" rtlCol="0">
            <a:spAutoFit/>
          </a:bodyPr>
          <a:lstStyle/>
          <a:p>
            <a:r>
              <a:rPr lang="en-NZ" sz="1200" dirty="0">
                <a:solidFill>
                  <a:schemeClr val="tx1">
                    <a:lumMod val="75000"/>
                    <a:lumOff val="25000"/>
                  </a:schemeClr>
                </a:solidFill>
              </a:rPr>
              <a:t>2</a:t>
            </a:r>
          </a:p>
        </p:txBody>
      </p:sp>
      <p:sp>
        <p:nvSpPr>
          <p:cNvPr id="47" name="TextBox 46"/>
          <p:cNvSpPr txBox="1"/>
          <p:nvPr/>
        </p:nvSpPr>
        <p:spPr>
          <a:xfrm>
            <a:off x="1850938"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2</a:t>
            </a:r>
            <a:endParaRPr lang="en-NZ" sz="1200" dirty="0">
              <a:solidFill>
                <a:schemeClr val="tx1">
                  <a:lumMod val="75000"/>
                  <a:lumOff val="25000"/>
                </a:schemeClr>
              </a:solidFill>
            </a:endParaRPr>
          </a:p>
        </p:txBody>
      </p:sp>
      <p:sp>
        <p:nvSpPr>
          <p:cNvPr id="48" name="TextBox 47"/>
          <p:cNvSpPr txBox="1"/>
          <p:nvPr/>
        </p:nvSpPr>
        <p:spPr>
          <a:xfrm>
            <a:off x="185244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77</a:t>
            </a:r>
            <a:endParaRPr lang="en-NZ" sz="1200" dirty="0">
              <a:solidFill>
                <a:schemeClr val="tx1">
                  <a:lumMod val="75000"/>
                  <a:lumOff val="25000"/>
                </a:schemeClr>
              </a:solidFill>
            </a:endParaRPr>
          </a:p>
        </p:txBody>
      </p:sp>
      <p:cxnSp>
        <p:nvCxnSpPr>
          <p:cNvPr id="49" name="Straight Connector 48"/>
          <p:cNvCxnSpPr/>
          <p:nvPr/>
        </p:nvCxnSpPr>
        <p:spPr>
          <a:xfrm>
            <a:off x="123260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20022" y="5080573"/>
            <a:ext cx="634118" cy="365846"/>
            <a:chOff x="6563647" y="5080573"/>
            <a:chExt cx="634118" cy="365846"/>
          </a:xfrm>
        </p:grpSpPr>
        <p:cxnSp>
          <p:nvCxnSpPr>
            <p:cNvPr id="51" name="Straight Connector 50"/>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350915" y="4477455"/>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108702"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153797"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53797"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53368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9" name="Rectangle 58"/>
          <p:cNvSpPr/>
          <p:nvPr/>
        </p:nvSpPr>
        <p:spPr>
          <a:xfrm>
            <a:off x="2289175" y="4417647"/>
            <a:ext cx="1449004" cy="366575"/>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Fixed-line telecommunications</a:t>
            </a:r>
            <a:endParaRPr lang="en-NZ" sz="1100" dirty="0">
              <a:solidFill>
                <a:schemeClr val="tx1">
                  <a:lumMod val="75000"/>
                  <a:lumOff val="25000"/>
                </a:schemeClr>
              </a:solidFill>
            </a:endParaRPr>
          </a:p>
        </p:txBody>
      </p:sp>
      <p:sp>
        <p:nvSpPr>
          <p:cNvPr id="60" name="Rectangle 59"/>
          <p:cNvSpPr/>
          <p:nvPr/>
        </p:nvSpPr>
        <p:spPr>
          <a:xfrm>
            <a:off x="250533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1" name="Rectangle 60"/>
          <p:cNvSpPr/>
          <p:nvPr/>
        </p:nvSpPr>
        <p:spPr>
          <a:xfrm>
            <a:off x="6514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7232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237193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4" name="Rectangle 63"/>
          <p:cNvSpPr/>
          <p:nvPr/>
        </p:nvSpPr>
        <p:spPr>
          <a:xfrm>
            <a:off x="327369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65" name="Chart 64"/>
          <p:cNvGraphicFramePr/>
          <p:nvPr>
            <p:extLst>
              <p:ext uri="{D42A27DB-BD31-4B8C-83A1-F6EECF244321}">
                <p14:modId xmlns:p14="http://schemas.microsoft.com/office/powerpoint/2010/main" val="2684787232"/>
              </p:ext>
            </p:extLst>
          </p:nvPr>
        </p:nvGraphicFramePr>
        <p:xfrm>
          <a:off x="222463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6" name="Rectangle 65"/>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fixed-line telecommunications services (n=175)</a:t>
            </a:r>
            <a:endParaRPr lang="en-NZ" sz="900" dirty="0">
              <a:solidFill>
                <a:schemeClr val="bg1"/>
              </a:solidFill>
              <a:latin typeface="Aril narrow"/>
            </a:endParaRPr>
          </a:p>
        </p:txBody>
      </p:sp>
    </p:spTree>
    <p:extLst>
      <p:ext uri="{BB962C8B-B14F-4D97-AF65-F5344CB8AC3E}">
        <p14:creationId xmlns:p14="http://schemas.microsoft.com/office/powerpoint/2010/main" val="600213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Banking or </a:t>
            </a:r>
            <a:r>
              <a:rPr lang="en-NZ" dirty="0" smtClean="0"/>
              <a:t>financial services</a:t>
            </a:r>
            <a:endParaRPr lang="en-NZ" dirty="0"/>
          </a:p>
        </p:txBody>
      </p:sp>
    </p:spTree>
    <p:extLst>
      <p:ext uri="{BB962C8B-B14F-4D97-AF65-F5344CB8AC3E}">
        <p14:creationId xmlns:p14="http://schemas.microsoft.com/office/powerpoint/2010/main" val="5048366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Banking or financial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insurance, loans, etc.</a:t>
            </a:r>
            <a:endParaRPr lang="en-NZ" dirty="0"/>
          </a:p>
        </p:txBody>
      </p:sp>
      <p:graphicFrame>
        <p:nvGraphicFramePr>
          <p:cNvPr id="14" name="Chart 13"/>
          <p:cNvGraphicFramePr/>
          <p:nvPr>
            <p:extLst>
              <p:ext uri="{D42A27DB-BD31-4B8C-83A1-F6EECF244321}">
                <p14:modId xmlns:p14="http://schemas.microsoft.com/office/powerpoint/2010/main" val="4193002573"/>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10%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052690291"/>
              </p:ext>
            </p:extLst>
          </p:nvPr>
        </p:nvGraphicFramePr>
        <p:xfrm>
          <a:off x="170612" y="2442078"/>
          <a:ext cx="2881213" cy="1344734"/>
        </p:xfrm>
        <a:graphic>
          <a:graphicData uri="http://schemas.openxmlformats.org/drawingml/2006/table">
            <a:tbl>
              <a:tblPr bandRow="1">
                <a:tableStyleId>{5C22544A-7EE6-4342-B048-85BDC9FD1C3A}</a:tableStyleId>
              </a:tblPr>
              <a:tblGrid>
                <a:gridCol w="2881213"/>
              </a:tblGrid>
              <a:tr h="449954">
                <a:tc>
                  <a:txBody>
                    <a:bodyPr/>
                    <a:lstStyle/>
                    <a:p>
                      <a:pPr algn="r"/>
                      <a:r>
                        <a:rPr lang="en-NZ" sz="1100" dirty="0" smtClean="0">
                          <a:solidFill>
                            <a:schemeClr val="tx1">
                              <a:lumMod val="75000"/>
                              <a:lumOff val="25000"/>
                            </a:schemeClr>
                          </a:solidFill>
                        </a:rPr>
                        <a:t>Overcharged/charged for services not received/hidden</a:t>
                      </a:r>
                      <a:r>
                        <a:rPr lang="en-NZ" sz="1100" baseline="0" dirty="0" smtClean="0">
                          <a:solidFill>
                            <a:schemeClr val="tx1">
                              <a:lumMod val="75000"/>
                              <a:lumOff val="25000"/>
                            </a:schemeClr>
                          </a:solidFill>
                        </a:rPr>
                        <a:t>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0420">
                <a:tc>
                  <a:txBody>
                    <a:bodyPr/>
                    <a:lstStyle/>
                    <a:p>
                      <a:pPr algn="r"/>
                      <a:r>
                        <a:rPr lang="en-NZ" sz="1100" dirty="0" smtClean="0">
                          <a:solidFill>
                            <a:schemeClr val="tx1">
                              <a:lumMod val="75000"/>
                              <a:lumOff val="25000"/>
                            </a:schemeClr>
                          </a:solidFill>
                        </a:rPr>
                        <a:t>Service was not provided/completed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8696">
                <a:tc>
                  <a:txBody>
                    <a:bodyPr/>
                    <a:lstStyle/>
                    <a:p>
                      <a:pPr algn="r"/>
                      <a:r>
                        <a:rPr lang="en-NZ" sz="1100" dirty="0" smtClean="0">
                          <a:solidFill>
                            <a:schemeClr val="tx1">
                              <a:lumMod val="75000"/>
                              <a:lumOff val="25000"/>
                            </a:schemeClr>
                          </a:solidFill>
                        </a:rPr>
                        <a:t>Not</a:t>
                      </a:r>
                      <a:r>
                        <a:rPr lang="en-NZ" sz="1100" baseline="0" dirty="0" smtClean="0">
                          <a:solidFill>
                            <a:schemeClr val="tx1">
                              <a:lumMod val="75000"/>
                              <a:lumOff val="25000"/>
                            </a:schemeClr>
                          </a:solidFill>
                        </a:rPr>
                        <a:t> informed/information not provided/incorrect information/poor communication</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1970353620"/>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549069" y="4443210"/>
            <a:ext cx="1794081" cy="261610"/>
          </a:xfrm>
          <a:prstGeom prst="rect">
            <a:avLst/>
          </a:prstGeom>
        </p:spPr>
        <p:txBody>
          <a:bodyPr wrap="none">
            <a:spAutoFit/>
          </a:bodyPr>
          <a:lstStyle/>
          <a:p>
            <a:pPr algn="r"/>
            <a:r>
              <a:rPr lang="en-NZ" sz="1100" dirty="0" smtClean="0">
                <a:solidFill>
                  <a:schemeClr val="tx1">
                    <a:lumMod val="75000"/>
                    <a:lumOff val="25000"/>
                  </a:schemeClr>
                </a:solidFill>
              </a:rPr>
              <a:t>Banking or financial services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47" name="Chart 46"/>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4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“[Bank] </a:t>
            </a:r>
            <a:r>
              <a:rPr lang="en-NZ" i="1" dirty="0" err="1" smtClean="0">
                <a:solidFill>
                  <a:schemeClr val="bg1"/>
                </a:solidFill>
              </a:rPr>
              <a:t>Kiwisaver</a:t>
            </a:r>
            <a:r>
              <a:rPr lang="en-NZ" i="1" dirty="0" smtClean="0">
                <a:solidFill>
                  <a:schemeClr val="bg1"/>
                </a:solidFill>
              </a:rPr>
              <a:t> adviser failed to tell me I would lose money by changing plans as he suggested to do.”</a:t>
            </a:r>
            <a:endParaRPr lang="en-NZ" i="1" dirty="0">
              <a:solidFill>
                <a:schemeClr val="bg1"/>
              </a:solidFill>
            </a:endParaRPr>
          </a:p>
          <a:p>
            <a:pPr>
              <a:spcBef>
                <a:spcPts val="0"/>
              </a:spcBef>
            </a:pPr>
            <a:r>
              <a:rPr lang="en-NZ" dirty="0" smtClean="0">
                <a:solidFill>
                  <a:schemeClr val="bg1"/>
                </a:solidFill>
              </a:rPr>
              <a:t>Male, 57-66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1" name="Rectangle 50"/>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2" name="Content Placeholder 1"/>
          <p:cNvSpPr txBox="1">
            <a:spLocks/>
          </p:cNvSpPr>
          <p:nvPr/>
        </p:nvSpPr>
        <p:spPr>
          <a:xfrm>
            <a:off x="6336756" y="307657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“Problems with account not functioning correctly. Wrong credit card being issued to wrong address.”</a:t>
            </a:r>
            <a:endParaRPr lang="en-NZ" i="1" dirty="0">
              <a:solidFill>
                <a:schemeClr val="bg1"/>
              </a:solidFill>
            </a:endParaRPr>
          </a:p>
          <a:p>
            <a:pPr>
              <a:spcBef>
                <a:spcPts val="0"/>
              </a:spcBef>
            </a:pPr>
            <a:r>
              <a:rPr lang="en-NZ" dirty="0" smtClean="0">
                <a:solidFill>
                  <a:schemeClr val="bg1"/>
                </a:solidFill>
              </a:rPr>
              <a:t>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3" name="Content Placeholder 1"/>
          <p:cNvSpPr txBox="1">
            <a:spLocks/>
          </p:cNvSpPr>
          <p:nvPr/>
        </p:nvSpPr>
        <p:spPr>
          <a:xfrm>
            <a:off x="6336757" y="41879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“Changing over to a fixed mortgage and the charges the bank made compared to someone else  I know who did the same at another bank and their charges were about $2,000 cheaper.”</a:t>
            </a:r>
            <a:endParaRPr lang="en-NZ" i="1" dirty="0">
              <a:solidFill>
                <a:schemeClr val="bg1"/>
              </a:solidFill>
            </a:endParaRPr>
          </a:p>
          <a:p>
            <a:pPr>
              <a:spcBef>
                <a:spcPts val="0"/>
              </a:spcBef>
            </a:pPr>
            <a:r>
              <a:rPr lang="en-NZ" dirty="0" smtClean="0">
                <a:solidFill>
                  <a:schemeClr val="bg1"/>
                </a:solidFill>
              </a:rPr>
              <a:t>Female, 57-66 years, Hawke’s Bay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Content Placeholder 1"/>
          <p:cNvSpPr txBox="1">
            <a:spLocks/>
          </p:cNvSpPr>
          <p:nvPr/>
        </p:nvSpPr>
        <p:spPr>
          <a:xfrm>
            <a:off x="6336757" y="544088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“They started to charge me for credit card insurance that I didn’t ask for.”</a:t>
            </a:r>
            <a:endParaRPr lang="en-NZ" i="1" dirty="0">
              <a:solidFill>
                <a:schemeClr val="bg1"/>
              </a:solidFill>
            </a:endParaRPr>
          </a:p>
          <a:p>
            <a:pPr>
              <a:spcBef>
                <a:spcPts val="0"/>
              </a:spcBef>
            </a:pPr>
            <a:r>
              <a:rPr lang="en-NZ" dirty="0" smtClean="0">
                <a:solidFill>
                  <a:schemeClr val="bg1"/>
                </a:solidFill>
              </a:rPr>
              <a:t>Female, 37-46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banking or financial services (n=101)</a:t>
            </a:r>
            <a:endParaRPr lang="en-NZ" sz="900" dirty="0">
              <a:solidFill>
                <a:schemeClr val="bg1"/>
              </a:solidFill>
              <a:latin typeface="Aril narrow"/>
            </a:endParaRPr>
          </a:p>
        </p:txBody>
      </p:sp>
    </p:spTree>
    <p:extLst>
      <p:ext uri="{BB962C8B-B14F-4D97-AF65-F5344CB8AC3E}">
        <p14:creationId xmlns:p14="http://schemas.microsoft.com/office/powerpoint/2010/main" val="2537258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6661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39673" y="53245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Banking or financial services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6661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1422324168"/>
              </p:ext>
            </p:extLst>
          </p:nvPr>
        </p:nvGraphicFramePr>
        <p:xfrm>
          <a:off x="919461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45123"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275009829"/>
              </p:ext>
            </p:extLst>
          </p:nvPr>
        </p:nvGraphicFramePr>
        <p:xfrm>
          <a:off x="6266612" y="2645909"/>
          <a:ext cx="2881213" cy="1047024"/>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was unsure where to go for advice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what action to take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didn’t want to jeopardise my relationship</a:t>
                      </a:r>
                      <a:r>
                        <a:rPr lang="en-NZ" sz="1100" baseline="0" dirty="0" smtClean="0">
                          <a:solidFill>
                            <a:schemeClr val="tx1">
                              <a:lumMod val="75000"/>
                              <a:lumOff val="25000"/>
                            </a:schemeClr>
                          </a:solidFill>
                        </a:rPr>
                        <a:t> with the supplier</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5077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68827" y="5170617"/>
            <a:ext cx="776350"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$509.28</a:t>
            </a:r>
            <a:endParaRPr lang="en-NZ" sz="1400" b="1" dirty="0">
              <a:solidFill>
                <a:srgbClr val="C37F1B"/>
              </a:solidFill>
            </a:endParaRPr>
          </a:p>
        </p:txBody>
      </p:sp>
      <p:sp>
        <p:nvSpPr>
          <p:cNvPr id="36" name="Rectangle 35"/>
          <p:cNvSpPr/>
          <p:nvPr/>
        </p:nvSpPr>
        <p:spPr>
          <a:xfrm>
            <a:off x="623492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39822" y="1455710"/>
            <a:ext cx="4661212" cy="584775"/>
          </a:xfrm>
          <a:prstGeom prst="rect">
            <a:avLst/>
          </a:prstGeom>
        </p:spPr>
        <p:txBody>
          <a:bodyPr wrap="none">
            <a:spAutoFit/>
          </a:bodyPr>
          <a:lstStyle/>
          <a:p>
            <a:r>
              <a:rPr lang="en-NZ" b="1" dirty="0" smtClean="0">
                <a:solidFill>
                  <a:schemeClr val="tx1">
                    <a:lumMod val="75000"/>
                    <a:lumOff val="25000"/>
                  </a:schemeClr>
                </a:solidFill>
              </a:rPr>
              <a:t>14%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p:txBody>
          <a:bodyPr/>
          <a:lstStyle/>
          <a:p>
            <a:r>
              <a:rPr lang="en-NZ" dirty="0" smtClean="0"/>
              <a:t>Includes insurance, loans, etc.</a:t>
            </a:r>
            <a:endParaRPr lang="en-NZ" dirty="0"/>
          </a:p>
        </p:txBody>
      </p:sp>
      <p:sp>
        <p:nvSpPr>
          <p:cNvPr id="26" name="Text Placeholder 2"/>
          <p:cNvSpPr txBox="1">
            <a:spLocks/>
          </p:cNvSpPr>
          <p:nvPr/>
        </p:nvSpPr>
        <p:spPr>
          <a:xfrm>
            <a:off x="6329508"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65380" y="563164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3456366293"/>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3362487244"/>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86%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306350"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3268028934"/>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a:t>
                      </a:r>
                      <a:r>
                        <a:rPr lang="en-NZ" sz="1100" baseline="0" dirty="0" smtClean="0">
                          <a:solidFill>
                            <a:schemeClr val="tx1">
                              <a:lumMod val="75000"/>
                              <a:lumOff val="25000"/>
                            </a:schemeClr>
                          </a:solidFill>
                        </a:rPr>
                        <a: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306350"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1785548485"/>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0240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TextBox 42"/>
          <p:cNvSpPr txBox="1"/>
          <p:nvPr/>
        </p:nvSpPr>
        <p:spPr>
          <a:xfrm>
            <a:off x="29499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30</a:t>
            </a:r>
            <a:endParaRPr lang="en-NZ" sz="1200" dirty="0">
              <a:solidFill>
                <a:schemeClr val="tx1">
                  <a:lumMod val="75000"/>
                  <a:lumOff val="25000"/>
                </a:schemeClr>
              </a:solidFill>
            </a:endParaRPr>
          </a:p>
        </p:txBody>
      </p:sp>
      <p:sp>
        <p:nvSpPr>
          <p:cNvPr id="44" name="TextBox 43"/>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70</a:t>
            </a:r>
            <a:endParaRPr lang="en-NZ" sz="1200" dirty="0">
              <a:solidFill>
                <a:schemeClr val="tx1">
                  <a:lumMod val="75000"/>
                  <a:lumOff val="25000"/>
                </a:schemeClr>
              </a:solidFill>
            </a:endParaRPr>
          </a:p>
        </p:txBody>
      </p:sp>
      <p:cxnSp>
        <p:nvCxnSpPr>
          <p:cNvPr id="45" name="Straight Connector 44"/>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86697" y="5080573"/>
            <a:ext cx="634118" cy="365846"/>
            <a:chOff x="6563647" y="5080573"/>
            <a:chExt cx="634118" cy="365846"/>
          </a:xfrm>
        </p:grpSpPr>
        <p:cxnSp>
          <p:nvCxnSpPr>
            <p:cNvPr id="47" name="Straight Connector 46"/>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600360"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1" name="Rectangle 50"/>
          <p:cNvSpPr/>
          <p:nvPr/>
        </p:nvSpPr>
        <p:spPr>
          <a:xfrm>
            <a:off x="2355850"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Banking or financial services</a:t>
            </a:r>
            <a:endParaRPr lang="en-NZ" sz="1100" dirty="0">
              <a:solidFill>
                <a:schemeClr val="tx1">
                  <a:lumMod val="75000"/>
                  <a:lumOff val="25000"/>
                </a:schemeClr>
              </a:solidFill>
            </a:endParaRPr>
          </a:p>
        </p:txBody>
      </p:sp>
      <p:sp>
        <p:nvSpPr>
          <p:cNvPr id="52" name="Rectangle 51"/>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3" name="Rectangle 52"/>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4" name="Rectangle 53"/>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5" name="Rectangle 54"/>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6" name="Rectangle 55"/>
          <p:cNvSpPr/>
          <p:nvPr/>
        </p:nvSpPr>
        <p:spPr>
          <a:xfrm>
            <a:off x="3340365"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57" name="Chart 56"/>
          <p:cNvGraphicFramePr/>
          <p:nvPr>
            <p:extLst>
              <p:ext uri="{D42A27DB-BD31-4B8C-83A1-F6EECF244321}">
                <p14:modId xmlns:p14="http://schemas.microsoft.com/office/powerpoint/2010/main" val="406287616"/>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58" name="Rectangle 57"/>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59"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banking or financial services (n=101)</a:t>
            </a:r>
            <a:endParaRPr lang="en-NZ" sz="900" dirty="0">
              <a:solidFill>
                <a:schemeClr val="bg1"/>
              </a:solidFill>
              <a:latin typeface="Aril narrow"/>
            </a:endParaRPr>
          </a:p>
        </p:txBody>
      </p:sp>
    </p:spTree>
    <p:extLst>
      <p:ext uri="{BB962C8B-B14F-4D97-AF65-F5344CB8AC3E}">
        <p14:creationId xmlns:p14="http://schemas.microsoft.com/office/powerpoint/2010/main" val="3550613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Professional or technical </a:t>
            </a:r>
            <a:r>
              <a:rPr lang="en-NZ" dirty="0" smtClean="0"/>
              <a:t>services</a:t>
            </a:r>
            <a:endParaRPr lang="en-NZ" dirty="0"/>
          </a:p>
        </p:txBody>
      </p:sp>
    </p:spTree>
    <p:extLst>
      <p:ext uri="{BB962C8B-B14F-4D97-AF65-F5344CB8AC3E}">
        <p14:creationId xmlns:p14="http://schemas.microsoft.com/office/powerpoint/2010/main" val="1150056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Professional or technical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legal services, accounting services, etc</a:t>
            </a:r>
            <a:r>
              <a:rPr lang="en-NZ" dirty="0"/>
              <a:t>.</a:t>
            </a:r>
          </a:p>
        </p:txBody>
      </p:sp>
      <p:graphicFrame>
        <p:nvGraphicFramePr>
          <p:cNvPr id="14" name="Chart 13"/>
          <p:cNvGraphicFramePr/>
          <p:nvPr>
            <p:extLst>
              <p:ext uri="{D42A27DB-BD31-4B8C-83A1-F6EECF244321}">
                <p14:modId xmlns:p14="http://schemas.microsoft.com/office/powerpoint/2010/main" val="2709119021"/>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511008" cy="584775"/>
          </a:xfrm>
          <a:prstGeom prst="rect">
            <a:avLst/>
          </a:prstGeom>
        </p:spPr>
        <p:txBody>
          <a:bodyPr wrap="none">
            <a:spAutoFit/>
          </a:bodyPr>
          <a:lstStyle/>
          <a:p>
            <a:r>
              <a:rPr lang="en-NZ" b="1" dirty="0" smtClean="0">
                <a:solidFill>
                  <a:schemeClr val="tx1">
                    <a:lumMod val="75000"/>
                    <a:lumOff val="25000"/>
                  </a:schemeClr>
                </a:solidFill>
              </a:rPr>
              <a:t>Problem incidence = 3%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650696683"/>
              </p:ext>
            </p:extLst>
          </p:nvPr>
        </p:nvGraphicFramePr>
        <p:xfrm>
          <a:off x="184022" y="2538639"/>
          <a:ext cx="2881213" cy="1069432"/>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Work not performed correctly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Poor/slow/inconsistent</a:t>
                      </a:r>
                      <a:r>
                        <a:rPr lang="en-NZ" sz="1100" baseline="0" dirty="0" smtClean="0">
                          <a:solidFill>
                            <a:schemeClr val="tx1">
                              <a:lumMod val="75000"/>
                              <a:lumOff val="25000"/>
                            </a:schemeClr>
                          </a:solidFill>
                        </a:rPr>
                        <a:t> service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3836066068"/>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271749" y="4443210"/>
            <a:ext cx="2071401" cy="261610"/>
          </a:xfrm>
          <a:prstGeom prst="rect">
            <a:avLst/>
          </a:prstGeom>
        </p:spPr>
        <p:txBody>
          <a:bodyPr wrap="none">
            <a:spAutoFit/>
          </a:bodyPr>
          <a:lstStyle/>
          <a:p>
            <a:pPr algn="r"/>
            <a:r>
              <a:rPr lang="en-NZ" sz="1100" dirty="0" smtClean="0">
                <a:solidFill>
                  <a:schemeClr val="tx1">
                    <a:lumMod val="75000"/>
                    <a:lumOff val="25000"/>
                  </a:schemeClr>
                </a:solidFill>
              </a:rPr>
              <a:t>Professional or technical services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49" name="Text Placeholder 2"/>
          <p:cNvSpPr txBox="1">
            <a:spLocks/>
          </p:cNvSpPr>
          <p:nvPr/>
        </p:nvSpPr>
        <p:spPr>
          <a:xfrm>
            <a:off x="223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graphicFrame>
        <p:nvGraphicFramePr>
          <p:cNvPr id="51" name="Chart 50"/>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4"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“Ten minute visit – cost $175 plus GST.”</a:t>
            </a:r>
            <a:endParaRPr lang="en-NZ" i="1" dirty="0">
              <a:solidFill>
                <a:schemeClr val="bg1"/>
              </a:solidFill>
            </a:endParaRPr>
          </a:p>
          <a:p>
            <a:pPr>
              <a:spcBef>
                <a:spcPts val="0"/>
              </a:spcBef>
            </a:pPr>
            <a:r>
              <a:rPr lang="en-NZ" dirty="0" smtClean="0">
                <a:solidFill>
                  <a:schemeClr val="bg1"/>
                </a:solidFill>
              </a:rPr>
              <a:t>Male, 67 years and over,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5" name="Rectangle 54"/>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6" name="Content Placeholder 1"/>
          <p:cNvSpPr txBox="1">
            <a:spLocks/>
          </p:cNvSpPr>
          <p:nvPr/>
        </p:nvSpPr>
        <p:spPr>
          <a:xfrm>
            <a:off x="6336756" y="307657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“Accountant had not performed job correctly leading to penalty payments with IRD.”</a:t>
            </a:r>
            <a:endParaRPr lang="en-NZ" i="1" dirty="0">
              <a:solidFill>
                <a:schemeClr val="bg1"/>
              </a:solidFill>
            </a:endParaRPr>
          </a:p>
          <a:p>
            <a:pPr>
              <a:spcBef>
                <a:spcPts val="0"/>
              </a:spcBef>
            </a:pPr>
            <a:r>
              <a:rPr lang="en-NZ" dirty="0" smtClean="0">
                <a:solidFill>
                  <a:schemeClr val="bg1"/>
                </a:solidFill>
              </a:rPr>
              <a:t>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Content Placeholder 1"/>
          <p:cNvSpPr txBox="1">
            <a:spLocks/>
          </p:cNvSpPr>
          <p:nvPr/>
        </p:nvSpPr>
        <p:spPr>
          <a:xfrm>
            <a:off x="6336757" y="41879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“General dissatisfaction with accountant’s timeliness and lack of proactivity.”</a:t>
            </a:r>
            <a:endParaRPr lang="en-NZ" i="1" dirty="0">
              <a:solidFill>
                <a:schemeClr val="bg1"/>
              </a:solidFill>
            </a:endParaRPr>
          </a:p>
          <a:p>
            <a:pPr>
              <a:spcBef>
                <a:spcPts val="0"/>
              </a:spcBef>
            </a:pPr>
            <a:r>
              <a:rPr lang="en-NZ" dirty="0" smtClean="0">
                <a:solidFill>
                  <a:schemeClr val="bg1"/>
                </a:solidFill>
              </a:rPr>
              <a:t>Female, 37-46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Content Placeholder 1"/>
          <p:cNvSpPr txBox="1">
            <a:spLocks/>
          </p:cNvSpPr>
          <p:nvPr/>
        </p:nvSpPr>
        <p:spPr>
          <a:xfrm>
            <a:off x="6336757" y="508846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“Our trust lawyer hadn’t done what was asked of him.”</a:t>
            </a:r>
            <a:endParaRPr lang="en-NZ" i="1" dirty="0">
              <a:solidFill>
                <a:schemeClr val="bg1"/>
              </a:solidFill>
            </a:endParaRPr>
          </a:p>
          <a:p>
            <a:pPr>
              <a:spcBef>
                <a:spcPts val="0"/>
              </a:spcBef>
            </a:pPr>
            <a:r>
              <a:rPr lang="en-NZ" dirty="0" smtClean="0">
                <a:solidFill>
                  <a:schemeClr val="bg1"/>
                </a:solidFill>
              </a:rPr>
              <a:t>Male, 37-46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professional or technical services (n=40)</a:t>
            </a:r>
            <a:endParaRPr lang="en-NZ" sz="900" dirty="0">
              <a:solidFill>
                <a:schemeClr val="bg1"/>
              </a:solidFill>
              <a:latin typeface="Aril narrow"/>
            </a:endParaRPr>
          </a:p>
        </p:txBody>
      </p:sp>
    </p:spTree>
    <p:extLst>
      <p:ext uri="{BB962C8B-B14F-4D97-AF65-F5344CB8AC3E}">
        <p14:creationId xmlns:p14="http://schemas.microsoft.com/office/powerpoint/2010/main" val="1373971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57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30148" y="538165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Professional or technical services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57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4263779590"/>
              </p:ext>
            </p:extLst>
          </p:nvPr>
        </p:nvGraphicFramePr>
        <p:xfrm>
          <a:off x="9185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3559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949509089"/>
              </p:ext>
            </p:extLst>
          </p:nvPr>
        </p:nvGraphicFramePr>
        <p:xfrm>
          <a:off x="625708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what action to take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didn’t want to jeopardise my relationship with the supplier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4124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32668" y="5227767"/>
            <a:ext cx="802983"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$128.47</a:t>
            </a:r>
            <a:endParaRPr lang="en-NZ" sz="1400" b="1" dirty="0">
              <a:solidFill>
                <a:srgbClr val="C37F1B"/>
              </a:solidFill>
            </a:endParaRPr>
          </a:p>
        </p:txBody>
      </p:sp>
      <p:sp>
        <p:nvSpPr>
          <p:cNvPr id="36" name="Rectangle 35"/>
          <p:cNvSpPr/>
          <p:nvPr/>
        </p:nvSpPr>
        <p:spPr>
          <a:xfrm>
            <a:off x="6225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30297" y="1455710"/>
            <a:ext cx="4661212" cy="584775"/>
          </a:xfrm>
          <a:prstGeom prst="rect">
            <a:avLst/>
          </a:prstGeom>
        </p:spPr>
        <p:txBody>
          <a:bodyPr wrap="none">
            <a:spAutoFit/>
          </a:bodyPr>
          <a:lstStyle/>
          <a:p>
            <a:r>
              <a:rPr lang="en-NZ" b="1" dirty="0" smtClean="0">
                <a:solidFill>
                  <a:schemeClr val="tx1">
                    <a:lumMod val="75000"/>
                    <a:lumOff val="25000"/>
                  </a:schemeClr>
                </a:solidFill>
              </a:rPr>
              <a:t>30%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legal services, accounting services, etc</a:t>
            </a:r>
            <a:r>
              <a:rPr lang="en-NZ" dirty="0"/>
              <a:t>.</a:t>
            </a:r>
          </a:p>
        </p:txBody>
      </p:sp>
      <p:sp>
        <p:nvSpPr>
          <p:cNvPr id="26" name="Text Placeholder 2"/>
          <p:cNvSpPr txBox="1">
            <a:spLocks/>
          </p:cNvSpPr>
          <p:nvPr/>
        </p:nvSpPr>
        <p:spPr>
          <a:xfrm>
            <a:off x="6319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55855" y="568879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32968"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3171333423"/>
              </p:ext>
            </p:extLst>
          </p:nvPr>
        </p:nvGraphicFramePr>
        <p:xfrm>
          <a:off x="2289888"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32969"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3903975070"/>
              </p:ext>
            </p:extLst>
          </p:nvPr>
        </p:nvGraphicFramePr>
        <p:xfrm>
          <a:off x="3099069"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46997" y="1455710"/>
            <a:ext cx="3949351" cy="584775"/>
          </a:xfrm>
          <a:prstGeom prst="rect">
            <a:avLst/>
          </a:prstGeom>
        </p:spPr>
        <p:txBody>
          <a:bodyPr wrap="none">
            <a:spAutoFit/>
          </a:bodyPr>
          <a:lstStyle/>
          <a:p>
            <a:r>
              <a:rPr lang="en-NZ" b="1" dirty="0" smtClean="0">
                <a:solidFill>
                  <a:schemeClr val="tx1">
                    <a:lumMod val="75000"/>
                    <a:lumOff val="25000"/>
                  </a:schemeClr>
                </a:solidFill>
              </a:rPr>
              <a:t>70%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267878" y="2257875"/>
            <a:ext cx="1706750"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750994599"/>
              </p:ext>
            </p:extLst>
          </p:nvPr>
        </p:nvGraphicFramePr>
        <p:xfrm>
          <a:off x="171069"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about consumer rights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Engaged</a:t>
                      </a:r>
                      <a:r>
                        <a:rPr lang="en-NZ" sz="1100" baseline="0" dirty="0" smtClean="0">
                          <a:solidFill>
                            <a:schemeClr val="tx1">
                              <a:lumMod val="75000"/>
                              <a:lumOff val="25000"/>
                            </a:schemeClr>
                          </a:solidFill>
                        </a:rPr>
                        <a:t> a lawyer</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64429"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67878" y="4105435"/>
            <a:ext cx="967252"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1760993242"/>
              </p:ext>
            </p:extLst>
          </p:nvPr>
        </p:nvGraphicFramePr>
        <p:xfrm>
          <a:off x="532664"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35145"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02408"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Rectangle 42"/>
          <p:cNvSpPr/>
          <p:nvPr/>
        </p:nvSpPr>
        <p:spPr>
          <a:xfrm>
            <a:off x="1299276"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4" name="TextBox 43"/>
          <p:cNvSpPr txBox="1"/>
          <p:nvPr/>
        </p:nvSpPr>
        <p:spPr>
          <a:xfrm>
            <a:off x="294995"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37</a:t>
            </a:r>
            <a:endParaRPr lang="en-NZ" sz="1200" dirty="0">
              <a:solidFill>
                <a:schemeClr val="tx1">
                  <a:lumMod val="75000"/>
                  <a:lumOff val="25000"/>
                </a:schemeClr>
              </a:solidFill>
            </a:endParaRPr>
          </a:p>
        </p:txBody>
      </p:sp>
      <p:sp>
        <p:nvSpPr>
          <p:cNvPr id="45" name="TextBox 44"/>
          <p:cNvSpPr txBox="1"/>
          <p:nvPr/>
        </p:nvSpPr>
        <p:spPr>
          <a:xfrm>
            <a:off x="1917613"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a:t>
            </a:r>
            <a:endParaRPr lang="en-NZ" sz="1200" dirty="0">
              <a:solidFill>
                <a:schemeClr val="tx1">
                  <a:lumMod val="75000"/>
                  <a:lumOff val="25000"/>
                </a:schemeClr>
              </a:solidFill>
            </a:endParaRPr>
          </a:p>
        </p:txBody>
      </p:sp>
      <p:sp>
        <p:nvSpPr>
          <p:cNvPr id="46" name="TextBox 45"/>
          <p:cNvSpPr txBox="1"/>
          <p:nvPr/>
        </p:nvSpPr>
        <p:spPr>
          <a:xfrm>
            <a:off x="1919118"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55</a:t>
            </a:r>
            <a:endParaRPr lang="en-NZ" sz="1200" dirty="0">
              <a:solidFill>
                <a:schemeClr val="tx1">
                  <a:lumMod val="75000"/>
                  <a:lumOff val="25000"/>
                </a:schemeClr>
              </a:solidFill>
            </a:endParaRPr>
          </a:p>
        </p:txBody>
      </p:sp>
      <p:cxnSp>
        <p:nvCxnSpPr>
          <p:cNvPr id="47" name="Straight Connector 46"/>
          <p:cNvCxnSpPr/>
          <p:nvPr/>
        </p:nvCxnSpPr>
        <p:spPr>
          <a:xfrm>
            <a:off x="1299276"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86697" y="5080573"/>
            <a:ext cx="634118" cy="365846"/>
            <a:chOff x="6563647" y="5080573"/>
            <a:chExt cx="634118" cy="365846"/>
          </a:xfrm>
        </p:grpSpPr>
        <p:cxnSp>
          <p:nvCxnSpPr>
            <p:cNvPr id="49" name="Straight Connector 48"/>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a:xfrm flipV="1">
            <a:off x="1220472"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20472"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600360" y="4105435"/>
            <a:ext cx="2454967"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5" name="Rectangle 54"/>
          <p:cNvSpPr/>
          <p:nvPr/>
        </p:nvSpPr>
        <p:spPr>
          <a:xfrm>
            <a:off x="2355850"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Professional or technical services</a:t>
            </a:r>
            <a:endParaRPr lang="en-NZ" sz="1100" dirty="0">
              <a:solidFill>
                <a:schemeClr val="tx1">
                  <a:lumMod val="75000"/>
                  <a:lumOff val="25000"/>
                </a:schemeClr>
              </a:solidFill>
            </a:endParaRPr>
          </a:p>
        </p:txBody>
      </p:sp>
      <p:sp>
        <p:nvSpPr>
          <p:cNvPr id="56" name="Rectangle 55"/>
          <p:cNvSpPr/>
          <p:nvPr/>
        </p:nvSpPr>
        <p:spPr>
          <a:xfrm>
            <a:off x="2572006"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7" name="Rectangle 56"/>
          <p:cNvSpPr/>
          <p:nvPr/>
        </p:nvSpPr>
        <p:spPr>
          <a:xfrm>
            <a:off x="131822"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8" name="Rectangle 57"/>
          <p:cNvSpPr/>
          <p:nvPr/>
        </p:nvSpPr>
        <p:spPr>
          <a:xfrm>
            <a:off x="138996"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9" name="Rectangle 58"/>
          <p:cNvSpPr/>
          <p:nvPr/>
        </p:nvSpPr>
        <p:spPr>
          <a:xfrm>
            <a:off x="2438611"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0" name="Rectangle 59"/>
          <p:cNvSpPr/>
          <p:nvPr/>
        </p:nvSpPr>
        <p:spPr>
          <a:xfrm>
            <a:off x="3340365"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61" name="Chart 60"/>
          <p:cNvGraphicFramePr/>
          <p:nvPr>
            <p:extLst>
              <p:ext uri="{D42A27DB-BD31-4B8C-83A1-F6EECF244321}">
                <p14:modId xmlns:p14="http://schemas.microsoft.com/office/powerpoint/2010/main" val="1493013093"/>
              </p:ext>
            </p:extLst>
          </p:nvPr>
        </p:nvGraphicFramePr>
        <p:xfrm>
          <a:off x="2291310"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2" name="Rectangle 61"/>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professional or technical services (n=40)</a:t>
            </a:r>
            <a:endParaRPr lang="en-NZ" sz="900" dirty="0">
              <a:solidFill>
                <a:schemeClr val="bg1"/>
              </a:solidFill>
              <a:latin typeface="Aril narrow"/>
            </a:endParaRPr>
          </a:p>
        </p:txBody>
      </p:sp>
    </p:spTree>
    <p:extLst>
      <p:ext uri="{BB962C8B-B14F-4D97-AF65-F5344CB8AC3E}">
        <p14:creationId xmlns:p14="http://schemas.microsoft.com/office/powerpoint/2010/main" val="13074677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2055701"/>
            <a:ext cx="3367429" cy="1325563"/>
          </a:xfrm>
        </p:spPr>
        <p:txBody>
          <a:bodyPr>
            <a:normAutofit fontScale="90000"/>
          </a:bodyPr>
          <a:lstStyle/>
          <a:p>
            <a:r>
              <a:rPr lang="en-NZ" dirty="0"/>
              <a:t>Motor vehicle repairs, servicing or maintenance </a:t>
            </a:r>
          </a:p>
        </p:txBody>
      </p:sp>
    </p:spTree>
    <p:extLst>
      <p:ext uri="{BB962C8B-B14F-4D97-AF65-F5344CB8AC3E}">
        <p14:creationId xmlns:p14="http://schemas.microsoft.com/office/powerpoint/2010/main" val="38021169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Motor vehicle repairs, servicing, or maintenance</a:t>
            </a:r>
            <a:endParaRPr lang="en-NZ" dirty="0"/>
          </a:p>
        </p:txBody>
      </p:sp>
      <p:graphicFrame>
        <p:nvGraphicFramePr>
          <p:cNvPr id="14" name="Chart 13"/>
          <p:cNvGraphicFramePr/>
          <p:nvPr>
            <p:extLst>
              <p:ext uri="{D42A27DB-BD31-4B8C-83A1-F6EECF244321}">
                <p14:modId xmlns:p14="http://schemas.microsoft.com/office/powerpoint/2010/main" val="2193309368"/>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13%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551709930"/>
              </p:ext>
            </p:extLst>
          </p:nvPr>
        </p:nvGraphicFramePr>
        <p:xfrm>
          <a:off x="161087" y="2583891"/>
          <a:ext cx="2881213" cy="1069432"/>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Work not performed correctly/to standard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Faulty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3226317964"/>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759063" y="4363310"/>
            <a:ext cx="1584087" cy="430887"/>
          </a:xfrm>
          <a:prstGeom prst="rect">
            <a:avLst/>
          </a:prstGeom>
        </p:spPr>
        <p:txBody>
          <a:bodyPr wrap="none">
            <a:spAutoFit/>
          </a:bodyPr>
          <a:lstStyle/>
          <a:p>
            <a:pPr algn="r"/>
            <a:r>
              <a:rPr lang="en-NZ" sz="1100" dirty="0" smtClean="0">
                <a:solidFill>
                  <a:schemeClr val="tx1">
                    <a:lumMod val="75000"/>
                    <a:lumOff val="25000"/>
                  </a:schemeClr>
                </a:solidFill>
              </a:rPr>
              <a:t>Motor vehicle servicing, </a:t>
            </a:r>
          </a:p>
          <a:p>
            <a:pPr algn="r"/>
            <a:r>
              <a:rPr lang="en-NZ" sz="1100" dirty="0" smtClean="0">
                <a:solidFill>
                  <a:schemeClr val="tx1">
                    <a:lumMod val="75000"/>
                    <a:lumOff val="25000"/>
                  </a:schemeClr>
                </a:solidFill>
              </a:rPr>
              <a:t>repairs, maintenance</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0" name="Chart 49"/>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2" name="Rectangle 51">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“A repair was carried out at a very high price when I had asked to be quoted first before having it done.”</a:t>
            </a:r>
            <a:endParaRPr lang="en-NZ" i="1" dirty="0">
              <a:solidFill>
                <a:schemeClr val="bg1"/>
              </a:solidFill>
            </a:endParaRPr>
          </a:p>
          <a:p>
            <a:pPr>
              <a:spcBef>
                <a:spcPts val="0"/>
              </a:spcBef>
            </a:pPr>
            <a:r>
              <a:rPr lang="en-NZ" dirty="0" smtClean="0">
                <a:solidFill>
                  <a:schemeClr val="bg1"/>
                </a:solidFill>
              </a:rPr>
              <a:t>Male, 18-26 years,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Rectangle 53"/>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5" name="Content Placeholder 1"/>
          <p:cNvSpPr txBox="1">
            <a:spLocks/>
          </p:cNvSpPr>
          <p:nvPr/>
        </p:nvSpPr>
        <p:spPr>
          <a:xfrm>
            <a:off x="6336756" y="307657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“Tried to rip me off by saying things needed fixing when they didn’t.”</a:t>
            </a:r>
            <a:endParaRPr lang="en-NZ" i="1" dirty="0">
              <a:solidFill>
                <a:schemeClr val="bg1"/>
              </a:solidFill>
            </a:endParaRPr>
          </a:p>
          <a:p>
            <a:pPr>
              <a:spcBef>
                <a:spcPts val="0"/>
              </a:spcBef>
            </a:pPr>
            <a:r>
              <a:rPr lang="en-NZ" dirty="0" smtClean="0">
                <a:solidFill>
                  <a:schemeClr val="bg1"/>
                </a:solidFill>
              </a:rPr>
              <a:t>Female, 27-36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6" name="Content Placeholder 1"/>
          <p:cNvSpPr txBox="1">
            <a:spLocks/>
          </p:cNvSpPr>
          <p:nvPr/>
        </p:nvSpPr>
        <p:spPr>
          <a:xfrm>
            <a:off x="6336757" y="38450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“Car failed WOF for a seatbelt edge fraying. Mechanic ordered replacement seatbelt when we didn’t ask him to. Meanwhile, not knowing what the mechanic had organised, we got a </a:t>
            </a:r>
            <a:r>
              <a:rPr lang="en-NZ" i="1" dirty="0" err="1" smtClean="0">
                <a:solidFill>
                  <a:schemeClr val="bg1"/>
                </a:solidFill>
              </a:rPr>
              <a:t>panelbeater</a:t>
            </a:r>
            <a:r>
              <a:rPr lang="en-NZ" i="1" dirty="0" smtClean="0">
                <a:solidFill>
                  <a:schemeClr val="bg1"/>
                </a:solidFill>
              </a:rPr>
              <a:t> to supply and fit a replacement seatbelt. The mechanic charged us for putting it back on the shelf!”</a:t>
            </a:r>
            <a:endParaRPr lang="en-NZ" i="1" dirty="0">
              <a:solidFill>
                <a:schemeClr val="bg1"/>
              </a:solidFill>
            </a:endParaRPr>
          </a:p>
          <a:p>
            <a:pPr>
              <a:spcBef>
                <a:spcPts val="0"/>
              </a:spcBef>
            </a:pPr>
            <a:r>
              <a:rPr lang="en-NZ" dirty="0" smtClean="0">
                <a:solidFill>
                  <a:schemeClr val="bg1"/>
                </a:solidFill>
              </a:rPr>
              <a:t>Female, 47-56 years, Northland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8" name="Content Placeholder 1"/>
          <p:cNvSpPr txBox="1">
            <a:spLocks/>
          </p:cNvSpPr>
          <p:nvPr/>
        </p:nvSpPr>
        <p:spPr>
          <a:xfrm>
            <a:off x="6336757" y="525991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“Got a car door repaired by </a:t>
            </a:r>
            <a:r>
              <a:rPr lang="en-NZ" i="1" dirty="0" err="1" smtClean="0">
                <a:solidFill>
                  <a:schemeClr val="bg1"/>
                </a:solidFill>
              </a:rPr>
              <a:t>panelbeater</a:t>
            </a:r>
            <a:r>
              <a:rPr lang="en-NZ" i="1" dirty="0" smtClean="0">
                <a:solidFill>
                  <a:schemeClr val="bg1"/>
                </a:solidFill>
              </a:rPr>
              <a:t> – paint job on the door was rubbish – took it back and they ended up damaging other areas of the car whilst fixing the door in question.”</a:t>
            </a:r>
            <a:endParaRPr lang="en-NZ" i="1" dirty="0">
              <a:solidFill>
                <a:schemeClr val="bg1"/>
              </a:solidFill>
            </a:endParaRPr>
          </a:p>
          <a:p>
            <a:pPr>
              <a:spcBef>
                <a:spcPts val="0"/>
              </a:spcBef>
            </a:pPr>
            <a:r>
              <a:rPr lang="en-NZ" dirty="0" smtClean="0">
                <a:solidFill>
                  <a:schemeClr val="bg1"/>
                </a:solidFill>
              </a:rPr>
              <a:t>Male, 37-46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3"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motor vehicle repairs, servicing, or maintenance (n=127)</a:t>
            </a:r>
            <a:endParaRPr lang="en-NZ" sz="900" dirty="0">
              <a:solidFill>
                <a:schemeClr val="bg1"/>
              </a:solidFill>
              <a:latin typeface="Aril narrow"/>
            </a:endParaRPr>
          </a:p>
        </p:txBody>
      </p:sp>
    </p:spTree>
    <p:extLst>
      <p:ext uri="{BB962C8B-B14F-4D97-AF65-F5344CB8AC3E}">
        <p14:creationId xmlns:p14="http://schemas.microsoft.com/office/powerpoint/2010/main" val="60437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149180" y="4478322"/>
            <a:ext cx="4923569" cy="1759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7" name="Rectangle 106"/>
          <p:cNvSpPr/>
          <p:nvPr/>
        </p:nvSpPr>
        <p:spPr>
          <a:xfrm>
            <a:off x="5552951" y="4694280"/>
            <a:ext cx="2688039" cy="1261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9" name="Rectangle 98"/>
          <p:cNvSpPr/>
          <p:nvPr/>
        </p:nvSpPr>
        <p:spPr>
          <a:xfrm>
            <a:off x="8758630" y="4727891"/>
            <a:ext cx="2946923" cy="11488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p:cNvSpPr/>
          <p:nvPr/>
        </p:nvSpPr>
        <p:spPr>
          <a:xfrm>
            <a:off x="8758631" y="2303462"/>
            <a:ext cx="2946923" cy="1558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EXECUTIVE SUMMARY (5)</a:t>
            </a:r>
            <a:endParaRPr lang="en-NZ" dirty="0"/>
          </a:p>
        </p:txBody>
      </p:sp>
      <p:sp>
        <p:nvSpPr>
          <p:cNvPr id="46" name="Rectangle 45">
            <a:extLst>
              <a:ext uri="{FF2B5EF4-FFF2-40B4-BE49-F238E27FC236}">
                <a16:creationId xmlns:a16="http://schemas.microsoft.com/office/drawing/2014/main" xmlns="" id="{A73B60F4-9087-4E8D-8132-37E66F534F71}"/>
              </a:ext>
            </a:extLst>
          </p:cNvPr>
          <p:cNvSpPr/>
          <p:nvPr/>
        </p:nvSpPr>
        <p:spPr>
          <a:xfrm>
            <a:off x="8758632" y="2985159"/>
            <a:ext cx="2946923" cy="877163"/>
          </a:xfrm>
          <a:prstGeom prst="rect">
            <a:avLst/>
          </a:prstGeom>
        </p:spPr>
        <p:txBody>
          <a:bodyPr wrap="square">
            <a:spAutoFit/>
          </a:bodyPr>
          <a:lstStyle/>
          <a:p>
            <a:pPr marL="0" lvl="1" algn="ctr">
              <a:spcAft>
                <a:spcPts val="600"/>
              </a:spcAft>
            </a:pPr>
            <a:r>
              <a:rPr lang="en-NZ" sz="1200" b="1" dirty="0" smtClean="0">
                <a:solidFill>
                  <a:prstClr val="black">
                    <a:lumMod val="65000"/>
                    <a:lumOff val="35000"/>
                  </a:prstClr>
                </a:solidFill>
              </a:rPr>
              <a:t>problems are resolved to the satisfaction of the </a:t>
            </a:r>
            <a:r>
              <a:rPr lang="en-NZ" sz="1200" b="1" dirty="0" smtClean="0">
                <a:solidFill>
                  <a:prstClr val="black">
                    <a:lumMod val="65000"/>
                    <a:lumOff val="35000"/>
                  </a:prstClr>
                </a:solidFill>
              </a:rPr>
              <a:t>consumer when they contact the vendor/manufacturer</a:t>
            </a:r>
            <a:endParaRPr lang="en-NZ" sz="1200" b="1" dirty="0" smtClean="0">
              <a:solidFill>
                <a:prstClr val="black">
                  <a:lumMod val="65000"/>
                  <a:lumOff val="35000"/>
                </a:prstClr>
              </a:solidFill>
            </a:endParaRPr>
          </a:p>
          <a:p>
            <a:pPr marL="0" lvl="1" algn="ctr">
              <a:spcAft>
                <a:spcPts val="600"/>
              </a:spcAft>
            </a:pPr>
            <a:r>
              <a:rPr lang="en-NZ" sz="1000" b="1" dirty="0" smtClean="0">
                <a:solidFill>
                  <a:prstClr val="black">
                    <a:lumMod val="65000"/>
                    <a:lumOff val="35000"/>
                  </a:prstClr>
                </a:solidFill>
              </a:rPr>
              <a:t>(most </a:t>
            </a:r>
            <a:r>
              <a:rPr lang="en-NZ" sz="1000" b="1" dirty="0" smtClean="0">
                <a:solidFill>
                  <a:prstClr val="black">
                    <a:lumMod val="65000"/>
                    <a:lumOff val="35000"/>
                  </a:prstClr>
                </a:solidFill>
              </a:rPr>
              <a:t>received a refund, repair </a:t>
            </a:r>
            <a:r>
              <a:rPr lang="en-NZ" sz="1000" b="1" dirty="0" smtClean="0">
                <a:solidFill>
                  <a:prstClr val="black">
                    <a:lumMod val="65000"/>
                    <a:lumOff val="35000"/>
                  </a:prstClr>
                </a:solidFill>
              </a:rPr>
              <a:t>or </a:t>
            </a:r>
            <a:r>
              <a:rPr lang="en-NZ" sz="1000" b="1" dirty="0" smtClean="0">
                <a:solidFill>
                  <a:prstClr val="black">
                    <a:lumMod val="65000"/>
                    <a:lumOff val="35000"/>
                  </a:prstClr>
                </a:solidFill>
              </a:rPr>
              <a:t>replacement)</a:t>
            </a:r>
            <a:endParaRPr lang="en-NZ" sz="1000" b="1" dirty="0">
              <a:solidFill>
                <a:prstClr val="black">
                  <a:lumMod val="65000"/>
                  <a:lumOff val="35000"/>
                </a:prstClr>
              </a:solidFill>
            </a:endParaRPr>
          </a:p>
        </p:txBody>
      </p:sp>
      <p:sp>
        <p:nvSpPr>
          <p:cNvPr id="47" name="Rectangle 46">
            <a:extLst>
              <a:ext uri="{FF2B5EF4-FFF2-40B4-BE49-F238E27FC236}">
                <a16:creationId xmlns:a16="http://schemas.microsoft.com/office/drawing/2014/main" xmlns="" id="{DCA921EE-C2CB-43F1-937F-E90A053C496F}"/>
              </a:ext>
            </a:extLst>
          </p:cNvPr>
          <p:cNvSpPr/>
          <p:nvPr/>
        </p:nvSpPr>
        <p:spPr>
          <a:xfrm>
            <a:off x="9924575" y="2391276"/>
            <a:ext cx="766355" cy="5491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Rectangle 47">
            <a:extLst>
              <a:ext uri="{FF2B5EF4-FFF2-40B4-BE49-F238E27FC236}">
                <a16:creationId xmlns:a16="http://schemas.microsoft.com/office/drawing/2014/main" xmlns="" id="{E92A964B-2966-48A1-9EF9-A911DE1AD703}"/>
              </a:ext>
            </a:extLst>
          </p:cNvPr>
          <p:cNvSpPr/>
          <p:nvPr/>
        </p:nvSpPr>
        <p:spPr>
          <a:xfrm>
            <a:off x="9947966" y="2446376"/>
            <a:ext cx="801823"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82%</a:t>
            </a:r>
            <a:endParaRPr lang="en-NZ" sz="2400" dirty="0">
              <a:solidFill>
                <a:srgbClr val="1AADD0"/>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xmlns="" id="{A73B60F4-9087-4E8D-8132-37E66F534F71}"/>
              </a:ext>
            </a:extLst>
          </p:cNvPr>
          <p:cNvSpPr/>
          <p:nvPr/>
        </p:nvSpPr>
        <p:spPr>
          <a:xfrm>
            <a:off x="9035100" y="5362782"/>
            <a:ext cx="2476500" cy="461665"/>
          </a:xfrm>
          <a:prstGeom prst="rect">
            <a:avLst/>
          </a:prstGeom>
        </p:spPr>
        <p:txBody>
          <a:bodyPr wrap="square">
            <a:spAutoFit/>
          </a:bodyPr>
          <a:lstStyle/>
          <a:p>
            <a:pPr marL="0" lvl="1" algn="ctr">
              <a:spcAft>
                <a:spcPts val="600"/>
              </a:spcAft>
            </a:pPr>
            <a:r>
              <a:rPr lang="en-NZ" sz="1200" b="1" dirty="0" smtClean="0">
                <a:solidFill>
                  <a:prstClr val="black">
                    <a:lumMod val="65000"/>
                    <a:lumOff val="35000"/>
                  </a:prstClr>
                </a:solidFill>
              </a:rPr>
              <a:t>of problems are resolved, but </a:t>
            </a:r>
            <a:r>
              <a:rPr lang="en-NZ" sz="1200" b="1" u="sng" dirty="0" smtClean="0">
                <a:solidFill>
                  <a:prstClr val="black">
                    <a:lumMod val="65000"/>
                    <a:lumOff val="35000"/>
                  </a:prstClr>
                </a:solidFill>
              </a:rPr>
              <a:t>not</a:t>
            </a:r>
            <a:r>
              <a:rPr lang="en-NZ" sz="1200" b="1" dirty="0" smtClean="0">
                <a:solidFill>
                  <a:prstClr val="black">
                    <a:lumMod val="65000"/>
                    <a:lumOff val="35000"/>
                  </a:prstClr>
                </a:solidFill>
              </a:rPr>
              <a:t> to the satisfaction of the consumer</a:t>
            </a:r>
            <a:endParaRPr lang="en-NZ" sz="1200" b="1" dirty="0">
              <a:solidFill>
                <a:prstClr val="black">
                  <a:lumMod val="65000"/>
                  <a:lumOff val="35000"/>
                </a:prstClr>
              </a:solidFill>
            </a:endParaRPr>
          </a:p>
        </p:txBody>
      </p:sp>
      <p:sp>
        <p:nvSpPr>
          <p:cNvPr id="50" name="Rectangle 49">
            <a:extLst>
              <a:ext uri="{FF2B5EF4-FFF2-40B4-BE49-F238E27FC236}">
                <a16:creationId xmlns:a16="http://schemas.microsoft.com/office/drawing/2014/main" xmlns="" id="{DCA921EE-C2CB-43F1-937F-E90A053C496F}"/>
              </a:ext>
            </a:extLst>
          </p:cNvPr>
          <p:cNvSpPr/>
          <p:nvPr/>
        </p:nvSpPr>
        <p:spPr>
          <a:xfrm>
            <a:off x="9914373" y="4805678"/>
            <a:ext cx="766355" cy="54912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Rectangle 50">
            <a:extLst>
              <a:ext uri="{FF2B5EF4-FFF2-40B4-BE49-F238E27FC236}">
                <a16:creationId xmlns:a16="http://schemas.microsoft.com/office/drawing/2014/main" xmlns="" id="{E92A964B-2966-48A1-9EF9-A911DE1AD703}"/>
              </a:ext>
            </a:extLst>
          </p:cNvPr>
          <p:cNvSpPr/>
          <p:nvPr/>
        </p:nvSpPr>
        <p:spPr>
          <a:xfrm>
            <a:off x="9956353" y="4859510"/>
            <a:ext cx="801823" cy="461665"/>
          </a:xfrm>
          <a:prstGeom prst="rect">
            <a:avLst/>
          </a:prstGeom>
        </p:spPr>
        <p:txBody>
          <a:bodyPr wrap="none">
            <a:spAutoFit/>
          </a:bodyPr>
          <a:lstStyle/>
          <a:p>
            <a:r>
              <a:rPr lang="en-NZ" sz="2400" b="1" dirty="0" smtClean="0">
                <a:solidFill>
                  <a:srgbClr val="1AADD0"/>
                </a:solidFill>
                <a:latin typeface="Arial" panose="020B0604020202020204" pitchFamily="34" charset="0"/>
                <a:cs typeface="Arial" panose="020B0604020202020204" pitchFamily="34" charset="0"/>
              </a:rPr>
              <a:t>14%</a:t>
            </a:r>
            <a:endParaRPr lang="en-NZ" sz="2400" dirty="0">
              <a:solidFill>
                <a:srgbClr val="1AADD0"/>
              </a:solidFill>
              <a:latin typeface="Arial" panose="020B0604020202020204" pitchFamily="34" charset="0"/>
              <a:cs typeface="Arial" panose="020B0604020202020204" pitchFamily="34" charset="0"/>
            </a:endParaRPr>
          </a:p>
        </p:txBody>
      </p:sp>
      <p:cxnSp>
        <p:nvCxnSpPr>
          <p:cNvPr id="52" name="Straight Connector 51"/>
          <p:cNvCxnSpPr>
            <a:stCxn id="53" idx="3"/>
            <a:endCxn id="63" idx="1"/>
          </p:cNvCxnSpPr>
          <p:nvPr/>
        </p:nvCxnSpPr>
        <p:spPr>
          <a:xfrm>
            <a:off x="2268952" y="1407905"/>
            <a:ext cx="7406679" cy="145"/>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4FDF68D0-2874-4583-B275-667C79258DD3}"/>
              </a:ext>
            </a:extLst>
          </p:cNvPr>
          <p:cNvSpPr/>
          <p:nvPr/>
        </p:nvSpPr>
        <p:spPr>
          <a:xfrm>
            <a:off x="1051148" y="1007390"/>
            <a:ext cx="1217804" cy="8010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4" name="Rectangle 53"/>
          <p:cNvSpPr/>
          <p:nvPr/>
        </p:nvSpPr>
        <p:spPr>
          <a:xfrm>
            <a:off x="1068844" y="1276875"/>
            <a:ext cx="1138455" cy="307777"/>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PROBLEMS</a:t>
            </a:r>
            <a:endParaRPr lang="en-NZ" sz="1400" dirty="0">
              <a:solidFill>
                <a:srgbClr val="595959"/>
              </a:solidFill>
              <a:cs typeface="Arial" panose="020B0604020202020204" pitchFamily="34" charset="0"/>
            </a:endParaRPr>
          </a:p>
        </p:txBody>
      </p:sp>
      <p:sp>
        <p:nvSpPr>
          <p:cNvPr id="56" name="Rectangle 55">
            <a:extLst>
              <a:ext uri="{FF2B5EF4-FFF2-40B4-BE49-F238E27FC236}">
                <a16:creationId xmlns:a16="http://schemas.microsoft.com/office/drawing/2014/main" xmlns="" id="{4FDF68D0-2874-4583-B275-667C79258DD3}"/>
              </a:ext>
            </a:extLst>
          </p:cNvPr>
          <p:cNvSpPr/>
          <p:nvPr/>
        </p:nvSpPr>
        <p:spPr>
          <a:xfrm>
            <a:off x="3899311" y="1007542"/>
            <a:ext cx="1274119" cy="800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Rectangle 56"/>
          <p:cNvSpPr/>
          <p:nvPr/>
        </p:nvSpPr>
        <p:spPr>
          <a:xfrm>
            <a:off x="3756167" y="1137701"/>
            <a:ext cx="1477416"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MOTIVATION TO ACT</a:t>
            </a:r>
            <a:endParaRPr lang="en-NZ" sz="1400" dirty="0">
              <a:solidFill>
                <a:srgbClr val="595959"/>
              </a:solidFill>
              <a:cs typeface="Arial" panose="020B0604020202020204" pitchFamily="34" charset="0"/>
            </a:endParaRPr>
          </a:p>
        </p:txBody>
      </p:sp>
      <p:sp>
        <p:nvSpPr>
          <p:cNvPr id="58" name="Rectangle 57">
            <a:extLst>
              <a:ext uri="{FF2B5EF4-FFF2-40B4-BE49-F238E27FC236}">
                <a16:creationId xmlns:a16="http://schemas.microsoft.com/office/drawing/2014/main" xmlns="" id="{4FDF68D0-2874-4583-B275-667C79258DD3}"/>
              </a:ext>
            </a:extLst>
          </p:cNvPr>
          <p:cNvSpPr/>
          <p:nvPr/>
        </p:nvSpPr>
        <p:spPr>
          <a:xfrm>
            <a:off x="6782451" y="1007827"/>
            <a:ext cx="1274119" cy="800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Rectangle 61"/>
          <p:cNvSpPr/>
          <p:nvPr/>
        </p:nvSpPr>
        <p:spPr>
          <a:xfrm>
            <a:off x="6810759" y="1137701"/>
            <a:ext cx="1138455" cy="523220"/>
          </a:xfrm>
          <a:prstGeom prst="rect">
            <a:avLst/>
          </a:prstGeom>
        </p:spPr>
        <p:txBody>
          <a:bodyPr wrap="square">
            <a:spAutoFit/>
          </a:bodyPr>
          <a:lstStyle/>
          <a:p>
            <a:pPr marL="108000" lvl="1" algn="ctr">
              <a:spcAft>
                <a:spcPts val="1200"/>
              </a:spcAft>
              <a:defRPr/>
            </a:pPr>
            <a:r>
              <a:rPr lang="en-NZ" sz="1400" b="1" dirty="0" smtClean="0">
                <a:solidFill>
                  <a:srgbClr val="595959"/>
                </a:solidFill>
                <a:cs typeface="Arial" panose="020B0604020202020204" pitchFamily="34" charset="0"/>
              </a:rPr>
              <a:t>BARRIERS TO ACTION</a:t>
            </a:r>
            <a:endParaRPr lang="en-NZ" sz="1400" dirty="0">
              <a:solidFill>
                <a:srgbClr val="595959"/>
              </a:solidFill>
              <a:cs typeface="Arial" panose="020B0604020202020204" pitchFamily="34" charset="0"/>
            </a:endParaRPr>
          </a:p>
        </p:txBody>
      </p:sp>
      <p:sp>
        <p:nvSpPr>
          <p:cNvPr id="63" name="Rectangle 62">
            <a:extLst>
              <a:ext uri="{FF2B5EF4-FFF2-40B4-BE49-F238E27FC236}">
                <a16:creationId xmlns:a16="http://schemas.microsoft.com/office/drawing/2014/main" xmlns="" id="{4FDF68D0-2874-4583-B275-667C79258DD3}"/>
              </a:ext>
            </a:extLst>
          </p:cNvPr>
          <p:cNvSpPr/>
          <p:nvPr/>
        </p:nvSpPr>
        <p:spPr>
          <a:xfrm>
            <a:off x="9675631" y="1007611"/>
            <a:ext cx="1274119" cy="800878"/>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Rectangle 63"/>
          <p:cNvSpPr/>
          <p:nvPr/>
        </p:nvSpPr>
        <p:spPr>
          <a:xfrm>
            <a:off x="9604310" y="1238628"/>
            <a:ext cx="1386483" cy="307777"/>
          </a:xfrm>
          <a:prstGeom prst="rect">
            <a:avLst/>
          </a:prstGeom>
        </p:spPr>
        <p:txBody>
          <a:bodyPr wrap="square">
            <a:spAutoFit/>
          </a:bodyPr>
          <a:lstStyle/>
          <a:p>
            <a:pPr marL="108000" lvl="1" algn="ctr">
              <a:spcAft>
                <a:spcPts val="1200"/>
              </a:spcAft>
              <a:defRPr/>
            </a:pPr>
            <a:r>
              <a:rPr lang="en-NZ" sz="1400" b="1" dirty="0" smtClean="0">
                <a:solidFill>
                  <a:schemeClr val="bg1"/>
                </a:solidFill>
                <a:cs typeface="Arial" panose="020B0604020202020204" pitchFamily="34" charset="0"/>
              </a:rPr>
              <a:t>RESOLUTION</a:t>
            </a:r>
            <a:endParaRPr lang="en-NZ" sz="1400" dirty="0">
              <a:solidFill>
                <a:schemeClr val="bg1"/>
              </a:solidFill>
              <a:cs typeface="Arial" panose="020B0604020202020204" pitchFamily="34" charset="0"/>
            </a:endParaRPr>
          </a:p>
        </p:txBody>
      </p:sp>
      <p:cxnSp>
        <p:nvCxnSpPr>
          <p:cNvPr id="67" name="Straight Arrow Connector 66"/>
          <p:cNvCxnSpPr/>
          <p:nvPr/>
        </p:nvCxnSpPr>
        <p:spPr>
          <a:xfrm>
            <a:off x="10346850" y="1808420"/>
            <a:ext cx="0" cy="467761"/>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0346850" y="4366679"/>
            <a:ext cx="0" cy="375502"/>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xmlns="" id="{A73B60F4-9087-4E8D-8132-37E66F534F71}"/>
              </a:ext>
            </a:extLst>
          </p:cNvPr>
          <p:cNvSpPr/>
          <p:nvPr/>
        </p:nvSpPr>
        <p:spPr>
          <a:xfrm>
            <a:off x="5552951" y="4666134"/>
            <a:ext cx="2627807" cy="461665"/>
          </a:xfrm>
          <a:prstGeom prst="rect">
            <a:avLst/>
          </a:prstGeom>
        </p:spPr>
        <p:txBody>
          <a:bodyPr wrap="square">
            <a:spAutoFit/>
          </a:bodyPr>
          <a:lstStyle/>
          <a:p>
            <a:pPr marL="0" lvl="1" algn="ctr">
              <a:spcAft>
                <a:spcPts val="600"/>
              </a:spcAft>
            </a:pPr>
            <a:r>
              <a:rPr lang="en-NZ" sz="1200" i="1" dirty="0" smtClean="0">
                <a:solidFill>
                  <a:prstClr val="black">
                    <a:lumMod val="65000"/>
                    <a:lumOff val="35000"/>
                  </a:prstClr>
                </a:solidFill>
              </a:rPr>
              <a:t>% the seller, provider, or tradesperson </a:t>
            </a:r>
            <a:r>
              <a:rPr lang="en-NZ" sz="1200" i="1" u="sng" dirty="0" smtClean="0">
                <a:solidFill>
                  <a:prstClr val="black">
                    <a:lumMod val="65000"/>
                    <a:lumOff val="35000"/>
                  </a:prstClr>
                </a:solidFill>
              </a:rPr>
              <a:t>did nothing </a:t>
            </a:r>
            <a:r>
              <a:rPr lang="en-NZ" sz="1200" i="1" dirty="0" smtClean="0">
                <a:solidFill>
                  <a:prstClr val="black">
                    <a:lumMod val="65000"/>
                    <a:lumOff val="35000"/>
                  </a:prstClr>
                </a:solidFill>
              </a:rPr>
              <a:t>when contacted</a:t>
            </a:r>
            <a:endParaRPr lang="en-NZ" sz="1200" i="1" dirty="0">
              <a:solidFill>
                <a:prstClr val="black">
                  <a:lumMod val="65000"/>
                  <a:lumOff val="35000"/>
                </a:prstClr>
              </a:solidFill>
            </a:endParaRPr>
          </a:p>
        </p:txBody>
      </p:sp>
      <p:sp>
        <p:nvSpPr>
          <p:cNvPr id="103" name="Rectangle 102">
            <a:extLst>
              <a:ext uri="{FF2B5EF4-FFF2-40B4-BE49-F238E27FC236}">
                <a16:creationId xmlns:a16="http://schemas.microsoft.com/office/drawing/2014/main" xmlns="" id="{E92A964B-2966-48A1-9EF9-A911DE1AD703}"/>
              </a:ext>
            </a:extLst>
          </p:cNvPr>
          <p:cNvSpPr/>
          <p:nvPr/>
        </p:nvSpPr>
        <p:spPr>
          <a:xfrm>
            <a:off x="6171958" y="5077685"/>
            <a:ext cx="646331" cy="369332"/>
          </a:xfrm>
          <a:prstGeom prst="rect">
            <a:avLst/>
          </a:prstGeom>
        </p:spPr>
        <p:txBody>
          <a:bodyPr wrap="none">
            <a:spAutoFit/>
          </a:bodyPr>
          <a:lstStyle/>
          <a:p>
            <a:r>
              <a:rPr lang="en-NZ" b="1" dirty="0" smtClean="0">
                <a:solidFill>
                  <a:srgbClr val="1AADD0"/>
                </a:solidFill>
                <a:latin typeface="Arial" panose="020B0604020202020204" pitchFamily="34" charset="0"/>
                <a:cs typeface="Arial" panose="020B0604020202020204" pitchFamily="34" charset="0"/>
              </a:rPr>
              <a:t>16%</a:t>
            </a:r>
            <a:endParaRPr lang="en-NZ" b="1" dirty="0">
              <a:solidFill>
                <a:srgbClr val="1AADD0"/>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xmlns="" id="{A73B60F4-9087-4E8D-8132-37E66F534F71}"/>
              </a:ext>
            </a:extLst>
          </p:cNvPr>
          <p:cNvSpPr/>
          <p:nvPr/>
        </p:nvSpPr>
        <p:spPr>
          <a:xfrm>
            <a:off x="6849237" y="5124077"/>
            <a:ext cx="824089" cy="276999"/>
          </a:xfrm>
          <a:prstGeom prst="rect">
            <a:avLst/>
          </a:prstGeom>
        </p:spPr>
        <p:txBody>
          <a:bodyPr wrap="square">
            <a:spAutoFit/>
          </a:bodyPr>
          <a:lstStyle/>
          <a:p>
            <a:pPr marL="0" lvl="1" algn="ctr">
              <a:spcAft>
                <a:spcPts val="600"/>
              </a:spcAft>
            </a:pPr>
            <a:r>
              <a:rPr lang="en-NZ" sz="1200" u="sng" dirty="0" smtClean="0">
                <a:solidFill>
                  <a:prstClr val="black">
                    <a:lumMod val="65000"/>
                    <a:lumOff val="35000"/>
                  </a:prstClr>
                </a:solidFill>
              </a:rPr>
              <a:t>Products</a:t>
            </a:r>
            <a:endParaRPr lang="en-NZ" sz="1200" u="sng" dirty="0">
              <a:solidFill>
                <a:prstClr val="black">
                  <a:lumMod val="65000"/>
                  <a:lumOff val="35000"/>
                </a:prstClr>
              </a:solidFill>
            </a:endParaRPr>
          </a:p>
        </p:txBody>
      </p:sp>
      <p:sp>
        <p:nvSpPr>
          <p:cNvPr id="105" name="Rectangle 104">
            <a:extLst>
              <a:ext uri="{FF2B5EF4-FFF2-40B4-BE49-F238E27FC236}">
                <a16:creationId xmlns:a16="http://schemas.microsoft.com/office/drawing/2014/main" xmlns="" id="{A73B60F4-9087-4E8D-8132-37E66F534F71}"/>
              </a:ext>
            </a:extLst>
          </p:cNvPr>
          <p:cNvSpPr/>
          <p:nvPr/>
        </p:nvSpPr>
        <p:spPr>
          <a:xfrm>
            <a:off x="6818289" y="5492523"/>
            <a:ext cx="824089" cy="276999"/>
          </a:xfrm>
          <a:prstGeom prst="rect">
            <a:avLst/>
          </a:prstGeom>
        </p:spPr>
        <p:txBody>
          <a:bodyPr wrap="square">
            <a:spAutoFit/>
          </a:bodyPr>
          <a:lstStyle/>
          <a:p>
            <a:pPr marL="0" lvl="1" algn="ctr">
              <a:spcAft>
                <a:spcPts val="600"/>
              </a:spcAft>
            </a:pPr>
            <a:r>
              <a:rPr lang="en-NZ" sz="1200" u="sng" dirty="0" smtClean="0">
                <a:solidFill>
                  <a:prstClr val="black">
                    <a:lumMod val="65000"/>
                    <a:lumOff val="35000"/>
                  </a:prstClr>
                </a:solidFill>
              </a:rPr>
              <a:t>Services</a:t>
            </a:r>
            <a:endParaRPr lang="en-NZ" sz="1200" u="sng" dirty="0">
              <a:solidFill>
                <a:prstClr val="black">
                  <a:lumMod val="65000"/>
                  <a:lumOff val="35000"/>
                </a:prstClr>
              </a:solidFill>
            </a:endParaRPr>
          </a:p>
        </p:txBody>
      </p:sp>
      <p:sp>
        <p:nvSpPr>
          <p:cNvPr id="106" name="Rectangle 105">
            <a:extLst>
              <a:ext uri="{FF2B5EF4-FFF2-40B4-BE49-F238E27FC236}">
                <a16:creationId xmlns:a16="http://schemas.microsoft.com/office/drawing/2014/main" xmlns="" id="{E92A964B-2966-48A1-9EF9-A911DE1AD703}"/>
              </a:ext>
            </a:extLst>
          </p:cNvPr>
          <p:cNvSpPr/>
          <p:nvPr/>
        </p:nvSpPr>
        <p:spPr>
          <a:xfrm>
            <a:off x="6189254" y="5455115"/>
            <a:ext cx="646331" cy="369332"/>
          </a:xfrm>
          <a:prstGeom prst="rect">
            <a:avLst/>
          </a:prstGeom>
        </p:spPr>
        <p:txBody>
          <a:bodyPr wrap="none">
            <a:spAutoFit/>
          </a:bodyPr>
          <a:lstStyle/>
          <a:p>
            <a:r>
              <a:rPr lang="en-NZ" b="1" dirty="0" smtClean="0">
                <a:solidFill>
                  <a:srgbClr val="1AADD0"/>
                </a:solidFill>
                <a:latin typeface="Arial" panose="020B0604020202020204" pitchFamily="34" charset="0"/>
                <a:cs typeface="Arial" panose="020B0604020202020204" pitchFamily="34" charset="0"/>
              </a:rPr>
              <a:t>20%</a:t>
            </a:r>
            <a:endParaRPr lang="en-NZ" b="1" dirty="0">
              <a:solidFill>
                <a:srgbClr val="1AADD0"/>
              </a:solidFill>
              <a:latin typeface="Arial" panose="020B0604020202020204" pitchFamily="34" charset="0"/>
              <a:cs typeface="Arial" panose="020B0604020202020204" pitchFamily="34" charset="0"/>
            </a:endParaRPr>
          </a:p>
        </p:txBody>
      </p:sp>
      <p:cxnSp>
        <p:nvCxnSpPr>
          <p:cNvPr id="108" name="Straight Arrow Connector 107"/>
          <p:cNvCxnSpPr/>
          <p:nvPr/>
        </p:nvCxnSpPr>
        <p:spPr>
          <a:xfrm flipH="1">
            <a:off x="8236300" y="5321175"/>
            <a:ext cx="522330" cy="0"/>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xmlns="" id="{A73B60F4-9087-4E8D-8132-37E66F534F71}"/>
              </a:ext>
            </a:extLst>
          </p:cNvPr>
          <p:cNvSpPr/>
          <p:nvPr/>
        </p:nvSpPr>
        <p:spPr>
          <a:xfrm>
            <a:off x="276629" y="4496282"/>
            <a:ext cx="4796120" cy="1954381"/>
          </a:xfrm>
          <a:prstGeom prst="rect">
            <a:avLst/>
          </a:prstGeom>
        </p:spPr>
        <p:txBody>
          <a:bodyPr wrap="square">
            <a:spAutoFit/>
          </a:bodyPr>
          <a:lstStyle/>
          <a:p>
            <a:pPr marL="0" lvl="1" algn="r">
              <a:spcAft>
                <a:spcPts val="600"/>
              </a:spcAft>
            </a:pPr>
            <a:r>
              <a:rPr lang="en-NZ" sz="1200" b="1" dirty="0" smtClean="0">
                <a:solidFill>
                  <a:prstClr val="black">
                    <a:lumMod val="65000"/>
                    <a:lumOff val="35000"/>
                  </a:prstClr>
                </a:solidFill>
              </a:rPr>
              <a:t>There are a number of reasons why problems may not be resolved to the satisfaction of the consumer, including…</a:t>
            </a:r>
          </a:p>
          <a:p>
            <a:pPr marL="171450" lvl="1" indent="-171450" algn="r">
              <a:spcAft>
                <a:spcPts val="600"/>
              </a:spcAft>
              <a:buFont typeface="Arial" panose="020B0604020202020204" pitchFamily="34" charset="0"/>
              <a:buChar char="•"/>
            </a:pPr>
            <a:r>
              <a:rPr lang="en-NZ" sz="1200" dirty="0" smtClean="0">
                <a:solidFill>
                  <a:prstClr val="black">
                    <a:lumMod val="65000"/>
                    <a:lumOff val="35000"/>
                  </a:prstClr>
                </a:solidFill>
              </a:rPr>
              <a:t>Rude or unsympathetic attitude on the part of the seller, provider, or tradesperson</a:t>
            </a:r>
          </a:p>
          <a:p>
            <a:pPr marL="171450" lvl="1" indent="-171450" algn="r">
              <a:spcAft>
                <a:spcPts val="600"/>
              </a:spcAft>
              <a:buFont typeface="Arial" panose="020B0604020202020204" pitchFamily="34" charset="0"/>
              <a:buChar char="•"/>
            </a:pPr>
            <a:r>
              <a:rPr lang="en-NZ" sz="1200" dirty="0" smtClean="0">
                <a:solidFill>
                  <a:prstClr val="black">
                    <a:lumMod val="65000"/>
                    <a:lumOff val="35000"/>
                  </a:prstClr>
                </a:solidFill>
              </a:rPr>
              <a:t>Fault or problem was not not completely fixed, or done poorly</a:t>
            </a:r>
          </a:p>
          <a:p>
            <a:pPr marL="171450" lvl="1" indent="-171450" algn="r">
              <a:spcAft>
                <a:spcPts val="600"/>
              </a:spcAft>
              <a:buFont typeface="Arial" panose="020B0604020202020204" pitchFamily="34" charset="0"/>
              <a:buChar char="•"/>
            </a:pPr>
            <a:r>
              <a:rPr lang="en-NZ" sz="1200" dirty="0" smtClean="0">
                <a:solidFill>
                  <a:prstClr val="black">
                    <a:lumMod val="65000"/>
                    <a:lumOff val="35000"/>
                  </a:prstClr>
                </a:solidFill>
              </a:rPr>
              <a:t>It took too long to resolve, a lot of contact was required</a:t>
            </a:r>
          </a:p>
          <a:p>
            <a:pPr marL="171450" lvl="1" indent="-171450" algn="r">
              <a:spcAft>
                <a:spcPts val="600"/>
              </a:spcAft>
              <a:buFont typeface="Arial" panose="020B0604020202020204" pitchFamily="34" charset="0"/>
              <a:buChar char="•"/>
            </a:pPr>
            <a:r>
              <a:rPr lang="en-NZ" sz="1200" dirty="0" smtClean="0">
                <a:solidFill>
                  <a:prstClr val="black">
                    <a:lumMod val="65000"/>
                    <a:lumOff val="35000"/>
                  </a:prstClr>
                </a:solidFill>
              </a:rPr>
              <a:t>A variety of other reasons as to why the remedy was inadequate</a:t>
            </a:r>
          </a:p>
          <a:p>
            <a:pPr marL="171450" lvl="1" indent="-171450" algn="r">
              <a:spcAft>
                <a:spcPts val="600"/>
              </a:spcAft>
              <a:buFont typeface="Arial" panose="020B0604020202020204" pitchFamily="34" charset="0"/>
              <a:buChar char="•"/>
            </a:pPr>
            <a:endParaRPr lang="en-NZ" sz="1200" dirty="0">
              <a:solidFill>
                <a:prstClr val="black">
                  <a:lumMod val="65000"/>
                  <a:lumOff val="35000"/>
                </a:prstClr>
              </a:solidFill>
            </a:endParaRPr>
          </a:p>
        </p:txBody>
      </p:sp>
      <p:cxnSp>
        <p:nvCxnSpPr>
          <p:cNvPr id="112" name="Straight Arrow Connector 111"/>
          <p:cNvCxnSpPr/>
          <p:nvPr/>
        </p:nvCxnSpPr>
        <p:spPr>
          <a:xfrm flipH="1">
            <a:off x="5058077" y="5362782"/>
            <a:ext cx="522330" cy="0"/>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758629" y="4067869"/>
            <a:ext cx="2946923" cy="384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xmlns="" id="{A73B60F4-9087-4E8D-8132-37E66F534F71}"/>
              </a:ext>
            </a:extLst>
          </p:cNvPr>
          <p:cNvSpPr/>
          <p:nvPr/>
        </p:nvSpPr>
        <p:spPr>
          <a:xfrm>
            <a:off x="8799888" y="4046470"/>
            <a:ext cx="2946923" cy="400110"/>
          </a:xfrm>
          <a:prstGeom prst="rect">
            <a:avLst/>
          </a:prstGeom>
        </p:spPr>
        <p:txBody>
          <a:bodyPr wrap="square">
            <a:spAutoFit/>
          </a:bodyPr>
          <a:lstStyle/>
          <a:p>
            <a:pPr marL="0" lvl="1">
              <a:spcAft>
                <a:spcPts val="600"/>
              </a:spcAft>
            </a:pPr>
            <a:r>
              <a:rPr lang="en-NZ" sz="1000" b="1" dirty="0">
                <a:solidFill>
                  <a:prstClr val="black">
                    <a:lumMod val="65000"/>
                    <a:lumOff val="35000"/>
                  </a:prstClr>
                </a:solidFill>
              </a:rPr>
              <a:t>3% are still being resolved and likely to be </a:t>
            </a:r>
            <a:r>
              <a:rPr lang="en-NZ" sz="1000" b="1" dirty="0" smtClean="0">
                <a:solidFill>
                  <a:prstClr val="black">
                    <a:lumMod val="65000"/>
                    <a:lumOff val="35000"/>
                  </a:prstClr>
                </a:solidFill>
              </a:rPr>
              <a:t>resolved </a:t>
            </a:r>
            <a:r>
              <a:rPr lang="en-NZ" sz="1000" b="1" dirty="0">
                <a:solidFill>
                  <a:prstClr val="black">
                    <a:lumMod val="65000"/>
                    <a:lumOff val="35000"/>
                  </a:prstClr>
                </a:solidFill>
              </a:rPr>
              <a:t>2% are unlikely to be </a:t>
            </a:r>
            <a:r>
              <a:rPr lang="en-NZ" sz="1000" b="1" dirty="0" smtClean="0">
                <a:solidFill>
                  <a:prstClr val="black">
                    <a:lumMod val="65000"/>
                    <a:lumOff val="35000"/>
                  </a:prstClr>
                </a:solidFill>
              </a:rPr>
              <a:t>resolved</a:t>
            </a:r>
            <a:endParaRPr lang="en-NZ" sz="1000" b="1" dirty="0">
              <a:solidFill>
                <a:prstClr val="black">
                  <a:lumMod val="65000"/>
                  <a:lumOff val="35000"/>
                </a:prstClr>
              </a:solidFill>
            </a:endParaRPr>
          </a:p>
        </p:txBody>
      </p:sp>
      <p:cxnSp>
        <p:nvCxnSpPr>
          <p:cNvPr id="38" name="Straight Arrow Connector 37"/>
          <p:cNvCxnSpPr/>
          <p:nvPr/>
        </p:nvCxnSpPr>
        <p:spPr>
          <a:xfrm>
            <a:off x="10346850" y="3837393"/>
            <a:ext cx="0" cy="247975"/>
          </a:xfrm>
          <a:prstGeom prst="straightConnector1">
            <a:avLst/>
          </a:prstGeom>
          <a:ln w="31750">
            <a:solidFill>
              <a:srgbClr val="1AADD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63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2851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01573" y="535308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Motor vehicle repairs, servicing, or maintenance</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2851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3572894131"/>
              </p:ext>
            </p:extLst>
          </p:nvPr>
        </p:nvGraphicFramePr>
        <p:xfrm>
          <a:off x="915651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45495" y="2257875"/>
            <a:ext cx="2844177"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830041820"/>
              </p:ext>
            </p:extLst>
          </p:nvPr>
        </p:nvGraphicFramePr>
        <p:xfrm>
          <a:off x="6228512" y="2645909"/>
          <a:ext cx="2881213" cy="1047024"/>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didn’t want any confrontation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was</a:t>
                      </a:r>
                      <a:r>
                        <a:rPr lang="en-NZ" sz="1100" baseline="0" dirty="0" smtClean="0">
                          <a:solidFill>
                            <a:schemeClr val="tx1">
                              <a:lumMod val="75000"/>
                              <a:lumOff val="25000"/>
                            </a:schemeClr>
                          </a:solidFill>
                        </a:rPr>
                        <a:t> unsure what action to take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was nervous, embarrassed, or did not feel confident in dealing with it myself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1267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30727" y="5199192"/>
            <a:ext cx="776350"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$199.98</a:t>
            </a:r>
            <a:endParaRPr lang="en-NZ" sz="1400" b="1" dirty="0">
              <a:solidFill>
                <a:srgbClr val="C37F1B"/>
              </a:solidFill>
            </a:endParaRPr>
          </a:p>
        </p:txBody>
      </p:sp>
      <p:sp>
        <p:nvSpPr>
          <p:cNvPr id="36" name="Rectangle 35"/>
          <p:cNvSpPr/>
          <p:nvPr/>
        </p:nvSpPr>
        <p:spPr>
          <a:xfrm>
            <a:off x="619682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01722" y="1455710"/>
            <a:ext cx="4661212" cy="584775"/>
          </a:xfrm>
          <a:prstGeom prst="rect">
            <a:avLst/>
          </a:prstGeom>
        </p:spPr>
        <p:txBody>
          <a:bodyPr wrap="none">
            <a:spAutoFit/>
          </a:bodyPr>
          <a:lstStyle/>
          <a:p>
            <a:r>
              <a:rPr lang="en-NZ" b="1" dirty="0" smtClean="0">
                <a:solidFill>
                  <a:schemeClr val="tx1">
                    <a:lumMod val="75000"/>
                    <a:lumOff val="25000"/>
                  </a:schemeClr>
                </a:solidFill>
              </a:rPr>
              <a:t>26%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Rectangle 18"/>
          <p:cNvSpPr/>
          <p:nvPr/>
        </p:nvSpPr>
        <p:spPr>
          <a:xfrm>
            <a:off x="7527280" y="5660221"/>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4249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6" name="Chart 25"/>
          <p:cNvGraphicFramePr/>
          <p:nvPr>
            <p:extLst>
              <p:ext uri="{D42A27DB-BD31-4B8C-83A1-F6EECF244321}">
                <p14:modId xmlns:p14="http://schemas.microsoft.com/office/powerpoint/2010/main" val="220558124"/>
              </p:ext>
            </p:extLst>
          </p:nvPr>
        </p:nvGraphicFramePr>
        <p:xfrm>
          <a:off x="229941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14249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4028585839"/>
              </p:ext>
            </p:extLst>
          </p:nvPr>
        </p:nvGraphicFramePr>
        <p:xfrm>
          <a:off x="310859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356522" y="1455710"/>
            <a:ext cx="3949351" cy="584775"/>
          </a:xfrm>
          <a:prstGeom prst="rect">
            <a:avLst/>
          </a:prstGeom>
        </p:spPr>
        <p:txBody>
          <a:bodyPr wrap="none">
            <a:spAutoFit/>
          </a:bodyPr>
          <a:lstStyle/>
          <a:p>
            <a:r>
              <a:rPr lang="en-NZ" b="1" dirty="0" smtClean="0">
                <a:solidFill>
                  <a:schemeClr val="tx1">
                    <a:lumMod val="75000"/>
                    <a:lumOff val="25000"/>
                  </a:schemeClr>
                </a:solidFill>
              </a:rPr>
              <a:t>74%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1" name="Rectangle 30"/>
          <p:cNvSpPr/>
          <p:nvPr/>
        </p:nvSpPr>
        <p:spPr>
          <a:xfrm>
            <a:off x="31587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134610689"/>
              </p:ext>
            </p:extLst>
          </p:nvPr>
        </p:nvGraphicFramePr>
        <p:xfrm>
          <a:off x="18059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or advice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4" name="Rectangle 33"/>
          <p:cNvSpPr/>
          <p:nvPr/>
        </p:nvSpPr>
        <p:spPr>
          <a:xfrm>
            <a:off x="227395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p:cNvSpPr/>
          <p:nvPr/>
        </p:nvSpPr>
        <p:spPr>
          <a:xfrm>
            <a:off x="315875"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7" name="Chart 36"/>
          <p:cNvGraphicFramePr/>
          <p:nvPr>
            <p:extLst>
              <p:ext uri="{D42A27DB-BD31-4B8C-83A1-F6EECF244321}">
                <p14:modId xmlns:p14="http://schemas.microsoft.com/office/powerpoint/2010/main" val="320149504"/>
              </p:ext>
            </p:extLst>
          </p:nvPr>
        </p:nvGraphicFramePr>
        <p:xfrm>
          <a:off x="54218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37"/>
          <p:cNvSpPr/>
          <p:nvPr/>
        </p:nvSpPr>
        <p:spPr>
          <a:xfrm>
            <a:off x="134467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0" name="Rectangle 39"/>
          <p:cNvSpPr/>
          <p:nvPr/>
        </p:nvSpPr>
        <p:spPr>
          <a:xfrm>
            <a:off x="211933"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1" name="Rectangle 40"/>
          <p:cNvSpPr/>
          <p:nvPr/>
        </p:nvSpPr>
        <p:spPr>
          <a:xfrm>
            <a:off x="211933"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2" name="TextBox 41"/>
          <p:cNvSpPr txBox="1"/>
          <p:nvPr/>
        </p:nvSpPr>
        <p:spPr>
          <a:xfrm>
            <a:off x="304520"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19</a:t>
            </a:r>
            <a:endParaRPr lang="en-NZ" sz="1200" dirty="0">
              <a:solidFill>
                <a:schemeClr val="tx1">
                  <a:lumMod val="75000"/>
                  <a:lumOff val="25000"/>
                </a:schemeClr>
              </a:solidFill>
            </a:endParaRPr>
          </a:p>
        </p:txBody>
      </p:sp>
      <p:sp>
        <p:nvSpPr>
          <p:cNvPr id="43" name="TextBox 42"/>
          <p:cNvSpPr txBox="1"/>
          <p:nvPr/>
        </p:nvSpPr>
        <p:spPr>
          <a:xfrm>
            <a:off x="304520"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10</a:t>
            </a:r>
            <a:endParaRPr lang="en-NZ" sz="1200" dirty="0">
              <a:solidFill>
                <a:schemeClr val="tx1">
                  <a:lumMod val="75000"/>
                  <a:lumOff val="25000"/>
                </a:schemeClr>
              </a:solidFill>
            </a:endParaRPr>
          </a:p>
        </p:txBody>
      </p:sp>
      <p:sp>
        <p:nvSpPr>
          <p:cNvPr id="44" name="TextBox 43"/>
          <p:cNvSpPr txBox="1"/>
          <p:nvPr/>
        </p:nvSpPr>
        <p:spPr>
          <a:xfrm>
            <a:off x="192864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71</a:t>
            </a:r>
            <a:endParaRPr lang="en-NZ" sz="1200" dirty="0">
              <a:solidFill>
                <a:schemeClr val="tx1">
                  <a:lumMod val="75000"/>
                  <a:lumOff val="25000"/>
                </a:schemeClr>
              </a:solidFill>
            </a:endParaRPr>
          </a:p>
        </p:txBody>
      </p:sp>
      <p:cxnSp>
        <p:nvCxnSpPr>
          <p:cNvPr id="45" name="Straight Connector 44"/>
          <p:cNvCxnSpPr/>
          <p:nvPr/>
        </p:nvCxnSpPr>
        <p:spPr>
          <a:xfrm>
            <a:off x="130880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96222" y="5080573"/>
            <a:ext cx="634118" cy="365846"/>
            <a:chOff x="6563647" y="5080573"/>
            <a:chExt cx="634118" cy="365846"/>
          </a:xfrm>
        </p:grpSpPr>
        <p:cxnSp>
          <p:nvCxnSpPr>
            <p:cNvPr id="47" name="Straight Connector 46"/>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a:off x="480382" y="4486333"/>
            <a:ext cx="7222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202657"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60988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3" name="Rectangle 52"/>
          <p:cNvSpPr/>
          <p:nvPr/>
        </p:nvSpPr>
        <p:spPr>
          <a:xfrm>
            <a:off x="2363409" y="4497439"/>
            <a:ext cx="1565766" cy="227755"/>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Motor vehicle services</a:t>
            </a:r>
            <a:endParaRPr lang="en-NZ" sz="1100" dirty="0">
              <a:solidFill>
                <a:schemeClr val="tx1">
                  <a:lumMod val="75000"/>
                  <a:lumOff val="25000"/>
                </a:schemeClr>
              </a:solidFill>
            </a:endParaRPr>
          </a:p>
        </p:txBody>
      </p:sp>
      <p:sp>
        <p:nvSpPr>
          <p:cNvPr id="54" name="Rectangle 53"/>
          <p:cNvSpPr/>
          <p:nvPr/>
        </p:nvSpPr>
        <p:spPr>
          <a:xfrm>
            <a:off x="258153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5" name="Rectangle 54"/>
          <p:cNvSpPr/>
          <p:nvPr/>
        </p:nvSpPr>
        <p:spPr>
          <a:xfrm>
            <a:off x="14134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6" name="Rectangle 55"/>
          <p:cNvSpPr/>
          <p:nvPr/>
        </p:nvSpPr>
        <p:spPr>
          <a:xfrm>
            <a:off x="14852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7" name="Rectangle 56"/>
          <p:cNvSpPr/>
          <p:nvPr/>
        </p:nvSpPr>
        <p:spPr>
          <a:xfrm>
            <a:off x="244813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8" name="Rectangle 57"/>
          <p:cNvSpPr/>
          <p:nvPr/>
        </p:nvSpPr>
        <p:spPr>
          <a:xfrm>
            <a:off x="334989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59" name="Chart 58"/>
          <p:cNvGraphicFramePr/>
          <p:nvPr>
            <p:extLst>
              <p:ext uri="{D42A27DB-BD31-4B8C-83A1-F6EECF244321}">
                <p14:modId xmlns:p14="http://schemas.microsoft.com/office/powerpoint/2010/main" val="3212895373"/>
              </p:ext>
            </p:extLst>
          </p:nvPr>
        </p:nvGraphicFramePr>
        <p:xfrm>
          <a:off x="230083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0" name="Rectangle 59"/>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1"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motor vehicle repairs, servicing, or maintenance (n=127)</a:t>
            </a:r>
            <a:endParaRPr lang="en-NZ" sz="900" dirty="0">
              <a:solidFill>
                <a:schemeClr val="bg1"/>
              </a:solidFill>
              <a:latin typeface="Aril narrow"/>
            </a:endParaRPr>
          </a:p>
        </p:txBody>
      </p:sp>
    </p:spTree>
    <p:extLst>
      <p:ext uri="{BB962C8B-B14F-4D97-AF65-F5344CB8AC3E}">
        <p14:creationId xmlns:p14="http://schemas.microsoft.com/office/powerpoint/2010/main" val="243453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Construction or </a:t>
            </a:r>
            <a:r>
              <a:rPr lang="en-NZ" dirty="0" smtClean="0"/>
              <a:t>trades services </a:t>
            </a:r>
            <a:endParaRPr lang="en-NZ" dirty="0"/>
          </a:p>
        </p:txBody>
      </p:sp>
    </p:spTree>
    <p:extLst>
      <p:ext uri="{BB962C8B-B14F-4D97-AF65-F5344CB8AC3E}">
        <p14:creationId xmlns:p14="http://schemas.microsoft.com/office/powerpoint/2010/main" val="119773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Construction or trades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electrical, plumbing, and other home building/maintenance services.</a:t>
            </a:r>
            <a:endParaRPr lang="en-NZ" dirty="0"/>
          </a:p>
        </p:txBody>
      </p:sp>
      <p:graphicFrame>
        <p:nvGraphicFramePr>
          <p:cNvPr id="14" name="Chart 13"/>
          <p:cNvGraphicFramePr/>
          <p:nvPr>
            <p:extLst>
              <p:ext uri="{D42A27DB-BD31-4B8C-83A1-F6EECF244321}">
                <p14:modId xmlns:p14="http://schemas.microsoft.com/office/powerpoint/2010/main" val="1169797452"/>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12%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912026740"/>
              </p:ext>
            </p:extLst>
          </p:nvPr>
        </p:nvGraphicFramePr>
        <p:xfrm>
          <a:off x="161087" y="2583891"/>
          <a:ext cx="2881213" cy="1069432"/>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Work not performed correctly/to standard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Service was not provided/completed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4238286377"/>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876082" y="4443210"/>
            <a:ext cx="1467068" cy="261610"/>
          </a:xfrm>
          <a:prstGeom prst="rect">
            <a:avLst/>
          </a:prstGeom>
        </p:spPr>
        <p:txBody>
          <a:bodyPr wrap="none">
            <a:spAutoFit/>
          </a:bodyPr>
          <a:lstStyle/>
          <a:p>
            <a:pPr algn="r"/>
            <a:r>
              <a:rPr lang="en-NZ" sz="1100" dirty="0" smtClean="0">
                <a:solidFill>
                  <a:schemeClr val="tx1">
                    <a:lumMod val="75000"/>
                    <a:lumOff val="25000"/>
                  </a:schemeClr>
                </a:solidFill>
              </a:rPr>
              <a:t>Construction or trades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4" name="Chart 53"/>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56" name="Rectangle 55">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Content Placeholder 1"/>
          <p:cNvSpPr txBox="1">
            <a:spLocks/>
          </p:cNvSpPr>
          <p:nvPr/>
        </p:nvSpPr>
        <p:spPr>
          <a:xfrm>
            <a:off x="6336758" y="20951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“Work was completed fixing a leak but then it was observed to be still leaking not long afterwards. They returned to fix it at no further cost.”</a:t>
            </a:r>
            <a:endParaRPr lang="en-NZ" i="1" dirty="0">
              <a:solidFill>
                <a:schemeClr val="bg1"/>
              </a:solidFill>
            </a:endParaRPr>
          </a:p>
          <a:p>
            <a:pPr>
              <a:spcBef>
                <a:spcPts val="0"/>
              </a:spcBef>
            </a:pPr>
            <a:r>
              <a:rPr lang="en-NZ" dirty="0" smtClean="0">
                <a:solidFill>
                  <a:schemeClr val="bg1"/>
                </a:solidFill>
              </a:rPr>
              <a:t>Female, 47-56 years,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9" name="Rectangle 58"/>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60" name="Content Placeholder 1"/>
          <p:cNvSpPr txBox="1">
            <a:spLocks/>
          </p:cNvSpPr>
          <p:nvPr/>
        </p:nvSpPr>
        <p:spPr>
          <a:xfrm>
            <a:off x="6336756" y="4601231"/>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“Installation of lights in the wrong place.”</a:t>
            </a:r>
            <a:endParaRPr lang="en-NZ" i="1" dirty="0">
              <a:solidFill>
                <a:schemeClr val="bg1"/>
              </a:solidFill>
            </a:endParaRPr>
          </a:p>
          <a:p>
            <a:pPr>
              <a:spcBef>
                <a:spcPts val="0"/>
              </a:spcBef>
            </a:pPr>
            <a:r>
              <a:rPr lang="en-NZ" dirty="0" smtClean="0">
                <a:solidFill>
                  <a:schemeClr val="bg1"/>
                </a:solidFill>
              </a:rPr>
              <a:t>Male, 27-36 years, Canterbury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1" name="Content Placeholder 1"/>
          <p:cNvSpPr txBox="1">
            <a:spLocks/>
          </p:cNvSpPr>
          <p:nvPr/>
        </p:nvSpPr>
        <p:spPr>
          <a:xfrm>
            <a:off x="6336757" y="300687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“We were getting a heat pump installed. Before commencing the work, the installer walked through with us what he was going to do, and the location didn’t match what we had agreed with the main contractor, who had priced the job. The installer said he was going to phone the main contractor. He went outside and drove off.”</a:t>
            </a:r>
            <a:endParaRPr lang="en-NZ" i="1" dirty="0">
              <a:solidFill>
                <a:schemeClr val="bg1"/>
              </a:solidFill>
            </a:endParaRPr>
          </a:p>
          <a:p>
            <a:pPr>
              <a:spcBef>
                <a:spcPts val="0"/>
              </a:spcBef>
            </a:pPr>
            <a:r>
              <a:rPr lang="en-NZ" dirty="0" smtClean="0">
                <a:solidFill>
                  <a:schemeClr val="bg1"/>
                </a:solidFill>
              </a:rPr>
              <a:t>Male, 27-36 years, Southland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62" name="Content Placeholder 1"/>
          <p:cNvSpPr txBox="1">
            <a:spLocks/>
          </p:cNvSpPr>
          <p:nvPr/>
        </p:nvSpPr>
        <p:spPr>
          <a:xfrm>
            <a:off x="6336757" y="5259910"/>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“Plumbing work we had done was just to replace a leaking pipe, but ended up being about three times more expensive than we had estimated which we didn’t feel was reasonable for such a small job.”</a:t>
            </a:r>
            <a:endParaRPr lang="en-NZ" i="1" dirty="0">
              <a:solidFill>
                <a:schemeClr val="bg1"/>
              </a:solidFill>
            </a:endParaRPr>
          </a:p>
          <a:p>
            <a:pPr>
              <a:spcBef>
                <a:spcPts val="0"/>
              </a:spcBef>
            </a:pPr>
            <a:r>
              <a:rPr lang="en-NZ" dirty="0" smtClean="0">
                <a:solidFill>
                  <a:schemeClr val="bg1"/>
                </a:solidFill>
              </a:rPr>
              <a:t>Female, 18-26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construction or trades services (n=123)</a:t>
            </a:r>
            <a:endParaRPr lang="en-NZ" sz="900" dirty="0">
              <a:solidFill>
                <a:schemeClr val="bg1"/>
              </a:solidFill>
              <a:latin typeface="Aril narrow"/>
            </a:endParaRPr>
          </a:p>
        </p:txBody>
      </p:sp>
    </p:spTree>
    <p:extLst>
      <p:ext uri="{BB962C8B-B14F-4D97-AF65-F5344CB8AC3E}">
        <p14:creationId xmlns:p14="http://schemas.microsoft.com/office/powerpoint/2010/main" val="3924744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2851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01573" y="53626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Construction or trades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electrical, plumbing, and other home building/maintenance services. </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2851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3386675166"/>
              </p:ext>
            </p:extLst>
          </p:nvPr>
        </p:nvGraphicFramePr>
        <p:xfrm>
          <a:off x="915651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07023"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102317277"/>
              </p:ext>
            </p:extLst>
          </p:nvPr>
        </p:nvGraphicFramePr>
        <p:xfrm>
          <a:off x="6228512" y="2645909"/>
          <a:ext cx="2881213" cy="1047024"/>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didn’t want to deal with the</a:t>
                      </a:r>
                      <a:r>
                        <a:rPr lang="en-NZ" sz="1100" baseline="0" dirty="0" smtClean="0">
                          <a:solidFill>
                            <a:schemeClr val="tx1">
                              <a:lumMod val="75000"/>
                              <a:lumOff val="25000"/>
                            </a:schemeClr>
                          </a:solidFill>
                        </a:rPr>
                        <a:t> supplier/trader</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a:t>
                      </a:r>
                      <a:r>
                        <a:rPr lang="en-NZ" sz="1100" baseline="0" dirty="0" smtClean="0">
                          <a:solidFill>
                            <a:schemeClr val="tx1">
                              <a:lumMod val="75000"/>
                              <a:lumOff val="25000"/>
                            </a:schemeClr>
                          </a:solidFill>
                        </a:rPr>
                        <a:t> have time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didn’t want</a:t>
                      </a:r>
                      <a:r>
                        <a:rPr lang="en-NZ" sz="1100" baseline="0" dirty="0" smtClean="0">
                          <a:solidFill>
                            <a:schemeClr val="tx1">
                              <a:lumMod val="75000"/>
                              <a:lumOff val="25000"/>
                            </a:schemeClr>
                          </a:solidFill>
                        </a:rPr>
                        <a:t> to jeopardise my relationship with the supplier</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1267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21849" y="5208717"/>
            <a:ext cx="785228"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$440.49</a:t>
            </a:r>
            <a:endParaRPr lang="en-NZ" sz="1400" b="1" dirty="0">
              <a:solidFill>
                <a:srgbClr val="C37F1B"/>
              </a:solidFill>
            </a:endParaRPr>
          </a:p>
        </p:txBody>
      </p:sp>
      <p:sp>
        <p:nvSpPr>
          <p:cNvPr id="36" name="Rectangle 35"/>
          <p:cNvSpPr/>
          <p:nvPr/>
        </p:nvSpPr>
        <p:spPr>
          <a:xfrm>
            <a:off x="619682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01722" y="1455710"/>
            <a:ext cx="4661212" cy="584775"/>
          </a:xfrm>
          <a:prstGeom prst="rect">
            <a:avLst/>
          </a:prstGeom>
        </p:spPr>
        <p:txBody>
          <a:bodyPr wrap="none">
            <a:spAutoFit/>
          </a:bodyPr>
          <a:lstStyle/>
          <a:p>
            <a:r>
              <a:rPr lang="en-NZ" b="1" dirty="0" smtClean="0">
                <a:solidFill>
                  <a:schemeClr val="tx1">
                    <a:lumMod val="75000"/>
                    <a:lumOff val="25000"/>
                  </a:schemeClr>
                </a:solidFill>
              </a:rPr>
              <a:t>19%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txBox="1">
            <a:spLocks/>
          </p:cNvSpPr>
          <p:nvPr/>
        </p:nvSpPr>
        <p:spPr>
          <a:xfrm>
            <a:off x="6291408"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6" name="Rectangle 25"/>
          <p:cNvSpPr/>
          <p:nvPr/>
        </p:nvSpPr>
        <p:spPr>
          <a:xfrm>
            <a:off x="7527280" y="566974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4249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1597627014"/>
              </p:ext>
            </p:extLst>
          </p:nvPr>
        </p:nvGraphicFramePr>
        <p:xfrm>
          <a:off x="229941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14249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1853022560"/>
              </p:ext>
            </p:extLst>
          </p:nvPr>
        </p:nvGraphicFramePr>
        <p:xfrm>
          <a:off x="310859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356522" y="1455710"/>
            <a:ext cx="3949351" cy="584775"/>
          </a:xfrm>
          <a:prstGeom prst="rect">
            <a:avLst/>
          </a:prstGeom>
        </p:spPr>
        <p:txBody>
          <a:bodyPr wrap="none">
            <a:spAutoFit/>
          </a:bodyPr>
          <a:lstStyle/>
          <a:p>
            <a:r>
              <a:rPr lang="en-NZ" b="1" dirty="0" smtClean="0">
                <a:solidFill>
                  <a:schemeClr val="tx1">
                    <a:lumMod val="75000"/>
                    <a:lumOff val="25000"/>
                  </a:schemeClr>
                </a:solidFill>
              </a:rPr>
              <a:t>81%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2" name="Rectangle 31"/>
          <p:cNvSpPr/>
          <p:nvPr/>
        </p:nvSpPr>
        <p:spPr>
          <a:xfrm>
            <a:off x="31587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827686799"/>
              </p:ext>
            </p:extLst>
          </p:nvPr>
        </p:nvGraphicFramePr>
        <p:xfrm>
          <a:off x="18059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Looked for information or advice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 name="Rectangle 34"/>
          <p:cNvSpPr/>
          <p:nvPr/>
        </p:nvSpPr>
        <p:spPr>
          <a:xfrm>
            <a:off x="227395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315875"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8" name="Chart 37"/>
          <p:cNvGraphicFramePr/>
          <p:nvPr>
            <p:extLst>
              <p:ext uri="{D42A27DB-BD31-4B8C-83A1-F6EECF244321}">
                <p14:modId xmlns:p14="http://schemas.microsoft.com/office/powerpoint/2010/main" val="1260800703"/>
              </p:ext>
            </p:extLst>
          </p:nvPr>
        </p:nvGraphicFramePr>
        <p:xfrm>
          <a:off x="54218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134467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1" name="Rectangle 40"/>
          <p:cNvSpPr/>
          <p:nvPr/>
        </p:nvSpPr>
        <p:spPr>
          <a:xfrm>
            <a:off x="211933"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2" name="Rectangle 41"/>
          <p:cNvSpPr/>
          <p:nvPr/>
        </p:nvSpPr>
        <p:spPr>
          <a:xfrm>
            <a:off x="211933" y="4521905"/>
            <a:ext cx="983754" cy="634020"/>
          </a:xfrm>
          <a:prstGeom prst="rect">
            <a:avLst/>
          </a:prstGeom>
        </p:spPr>
        <p:txBody>
          <a:bodyPr wrap="square">
            <a:spAutoFit/>
          </a:bodyPr>
          <a:lstStyle/>
          <a:p>
            <a:pPr>
              <a:lnSpc>
                <a:spcPct val="80000"/>
              </a:lnSpc>
            </a:pPr>
            <a:r>
              <a:rPr lang="en-NZ" sz="1100" dirty="0">
                <a:solidFill>
                  <a:schemeClr val="tx1">
                    <a:lumMod val="75000"/>
                    <a:lumOff val="25000"/>
                  </a:schemeClr>
                </a:solidFill>
              </a:rPr>
              <a:t>Still being resolved, and likely to be resolved</a:t>
            </a:r>
          </a:p>
        </p:txBody>
      </p:sp>
      <p:sp>
        <p:nvSpPr>
          <p:cNvPr id="43" name="Rectangle 42"/>
          <p:cNvSpPr/>
          <p:nvPr/>
        </p:nvSpPr>
        <p:spPr>
          <a:xfrm>
            <a:off x="1308801" y="4521905"/>
            <a:ext cx="939812" cy="366575"/>
          </a:xfrm>
          <a:prstGeom prst="rect">
            <a:avLst/>
          </a:prstGeom>
        </p:spPr>
        <p:txBody>
          <a:bodyPr wrap="square">
            <a:spAutoFit/>
          </a:bodyPr>
          <a:lstStyle/>
          <a:p>
            <a:pPr algn="r">
              <a:lnSpc>
                <a:spcPct val="80000"/>
              </a:lnSpc>
            </a:pPr>
            <a:r>
              <a:rPr lang="en-NZ" sz="1100" dirty="0">
                <a:solidFill>
                  <a:schemeClr val="tx1">
                    <a:lumMod val="75000"/>
                    <a:lumOff val="25000"/>
                  </a:schemeClr>
                </a:solidFill>
              </a:rPr>
              <a:t>Unlikely to be resolved</a:t>
            </a:r>
          </a:p>
        </p:txBody>
      </p:sp>
      <p:sp>
        <p:nvSpPr>
          <p:cNvPr id="44" name="TextBox 43"/>
          <p:cNvSpPr txBox="1"/>
          <p:nvPr/>
        </p:nvSpPr>
        <p:spPr>
          <a:xfrm>
            <a:off x="304520"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19</a:t>
            </a:r>
            <a:endParaRPr lang="en-NZ" sz="1200" dirty="0">
              <a:solidFill>
                <a:schemeClr val="tx1">
                  <a:lumMod val="75000"/>
                  <a:lumOff val="25000"/>
                </a:schemeClr>
              </a:solidFill>
            </a:endParaRPr>
          </a:p>
        </p:txBody>
      </p:sp>
      <p:sp>
        <p:nvSpPr>
          <p:cNvPr id="45" name="TextBox 44"/>
          <p:cNvSpPr txBox="1"/>
          <p:nvPr/>
        </p:nvSpPr>
        <p:spPr>
          <a:xfrm>
            <a:off x="304520" y="4381798"/>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3</a:t>
            </a:r>
            <a:endParaRPr lang="en-NZ" sz="1200" dirty="0">
              <a:solidFill>
                <a:schemeClr val="tx1">
                  <a:lumMod val="75000"/>
                  <a:lumOff val="25000"/>
                </a:schemeClr>
              </a:solidFill>
            </a:endParaRPr>
          </a:p>
        </p:txBody>
      </p:sp>
      <p:sp>
        <p:nvSpPr>
          <p:cNvPr id="46" name="TextBox 45"/>
          <p:cNvSpPr txBox="1"/>
          <p:nvPr/>
        </p:nvSpPr>
        <p:spPr>
          <a:xfrm>
            <a:off x="1953772" y="4381798"/>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6</a:t>
            </a:r>
            <a:endParaRPr lang="en-NZ" sz="1200" dirty="0">
              <a:solidFill>
                <a:schemeClr val="tx1">
                  <a:lumMod val="75000"/>
                  <a:lumOff val="25000"/>
                </a:schemeClr>
              </a:solidFill>
            </a:endParaRPr>
          </a:p>
        </p:txBody>
      </p:sp>
      <p:sp>
        <p:nvSpPr>
          <p:cNvPr id="47" name="TextBox 46"/>
          <p:cNvSpPr txBox="1"/>
          <p:nvPr/>
        </p:nvSpPr>
        <p:spPr>
          <a:xfrm>
            <a:off x="192864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72</a:t>
            </a:r>
            <a:endParaRPr lang="en-NZ" sz="1200" dirty="0">
              <a:solidFill>
                <a:schemeClr val="tx1">
                  <a:lumMod val="75000"/>
                  <a:lumOff val="25000"/>
                </a:schemeClr>
              </a:solidFill>
            </a:endParaRPr>
          </a:p>
        </p:txBody>
      </p:sp>
      <p:cxnSp>
        <p:nvCxnSpPr>
          <p:cNvPr id="48" name="Straight Connector 47"/>
          <p:cNvCxnSpPr/>
          <p:nvPr/>
        </p:nvCxnSpPr>
        <p:spPr>
          <a:xfrm>
            <a:off x="130880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496222" y="5080573"/>
            <a:ext cx="634118" cy="365846"/>
            <a:chOff x="6563647" y="5080573"/>
            <a:chExt cx="634118" cy="365846"/>
          </a:xfrm>
        </p:grpSpPr>
        <p:cxnSp>
          <p:nvCxnSpPr>
            <p:cNvPr id="50" name="Straight Connector 49"/>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427115" y="4477455"/>
            <a:ext cx="6867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113878" y="4481113"/>
            <a:ext cx="0" cy="446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229997" y="4477455"/>
            <a:ext cx="0" cy="47090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29997" y="4477455"/>
            <a:ext cx="8274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60988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8" name="Rectangle 57"/>
          <p:cNvSpPr/>
          <p:nvPr/>
        </p:nvSpPr>
        <p:spPr>
          <a:xfrm>
            <a:off x="2365375"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Construction or trades</a:t>
            </a:r>
            <a:endParaRPr lang="en-NZ" sz="1100" dirty="0">
              <a:solidFill>
                <a:schemeClr val="tx1">
                  <a:lumMod val="75000"/>
                  <a:lumOff val="25000"/>
                </a:schemeClr>
              </a:solidFill>
            </a:endParaRPr>
          </a:p>
        </p:txBody>
      </p:sp>
      <p:sp>
        <p:nvSpPr>
          <p:cNvPr id="59" name="Rectangle 58"/>
          <p:cNvSpPr/>
          <p:nvPr/>
        </p:nvSpPr>
        <p:spPr>
          <a:xfrm>
            <a:off x="258153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60" name="Rectangle 59"/>
          <p:cNvSpPr/>
          <p:nvPr/>
        </p:nvSpPr>
        <p:spPr>
          <a:xfrm>
            <a:off x="14134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1" name="Rectangle 60"/>
          <p:cNvSpPr/>
          <p:nvPr/>
        </p:nvSpPr>
        <p:spPr>
          <a:xfrm>
            <a:off x="14852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2" name="Rectangle 61"/>
          <p:cNvSpPr/>
          <p:nvPr/>
        </p:nvSpPr>
        <p:spPr>
          <a:xfrm>
            <a:off x="244813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63" name="Rectangle 62"/>
          <p:cNvSpPr/>
          <p:nvPr/>
        </p:nvSpPr>
        <p:spPr>
          <a:xfrm>
            <a:off x="334989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64" name="Chart 63"/>
          <p:cNvGraphicFramePr/>
          <p:nvPr>
            <p:extLst>
              <p:ext uri="{D42A27DB-BD31-4B8C-83A1-F6EECF244321}">
                <p14:modId xmlns:p14="http://schemas.microsoft.com/office/powerpoint/2010/main" val="3699771346"/>
              </p:ext>
            </p:extLst>
          </p:nvPr>
        </p:nvGraphicFramePr>
        <p:xfrm>
          <a:off x="230083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65" name="Rectangle 64"/>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66"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construction or trades services (n=123)</a:t>
            </a:r>
            <a:endParaRPr lang="en-NZ" sz="900" dirty="0">
              <a:solidFill>
                <a:schemeClr val="bg1"/>
              </a:solidFill>
              <a:latin typeface="Aril narrow"/>
            </a:endParaRPr>
          </a:p>
        </p:txBody>
      </p:sp>
    </p:spTree>
    <p:extLst>
      <p:ext uri="{BB962C8B-B14F-4D97-AF65-F5344CB8AC3E}">
        <p14:creationId xmlns:p14="http://schemas.microsoft.com/office/powerpoint/2010/main" val="20448727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Accommodation or travel </a:t>
            </a:r>
          </a:p>
        </p:txBody>
      </p:sp>
    </p:spTree>
    <p:extLst>
      <p:ext uri="{BB962C8B-B14F-4D97-AF65-F5344CB8AC3E}">
        <p14:creationId xmlns:p14="http://schemas.microsoft.com/office/powerpoint/2010/main" val="33901273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Accommodation or travel</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hotel stays, flights, car hire, tours, etc.</a:t>
            </a:r>
            <a:endParaRPr lang="en-NZ" dirty="0"/>
          </a:p>
        </p:txBody>
      </p:sp>
      <p:graphicFrame>
        <p:nvGraphicFramePr>
          <p:cNvPr id="14" name="Chart 13"/>
          <p:cNvGraphicFramePr/>
          <p:nvPr>
            <p:extLst>
              <p:ext uri="{D42A27DB-BD31-4B8C-83A1-F6EECF244321}">
                <p14:modId xmlns:p14="http://schemas.microsoft.com/office/powerpoint/2010/main" val="707982765"/>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628027" cy="584775"/>
          </a:xfrm>
          <a:prstGeom prst="rect">
            <a:avLst/>
          </a:prstGeom>
        </p:spPr>
        <p:txBody>
          <a:bodyPr wrap="none">
            <a:spAutoFit/>
          </a:bodyPr>
          <a:lstStyle/>
          <a:p>
            <a:r>
              <a:rPr lang="en-NZ" b="1" dirty="0" smtClean="0">
                <a:solidFill>
                  <a:schemeClr val="tx1">
                    <a:lumMod val="75000"/>
                    <a:lumOff val="25000"/>
                  </a:schemeClr>
                </a:solidFill>
              </a:rPr>
              <a:t>Problem incidence = 11%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823416282"/>
              </p:ext>
            </p:extLst>
          </p:nvPr>
        </p:nvGraphicFramePr>
        <p:xfrm>
          <a:off x="161087" y="2506646"/>
          <a:ext cx="2881213" cy="1115403"/>
        </p:xfrm>
        <a:graphic>
          <a:graphicData uri="http://schemas.openxmlformats.org/drawingml/2006/table">
            <a:tbl>
              <a:tblPr bandRow="1">
                <a:tableStyleId>{5C22544A-7EE6-4342-B048-85BDC9FD1C3A}</a:tableStyleId>
              </a:tblPr>
              <a:tblGrid>
                <a:gridCol w="2881213"/>
              </a:tblGrid>
              <a:tr h="343085">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0248">
                <a:tc>
                  <a:txBody>
                    <a:bodyPr/>
                    <a:lstStyle/>
                    <a:p>
                      <a:pPr algn="r"/>
                      <a:r>
                        <a:rPr lang="en-NZ" sz="1100" dirty="0" smtClean="0">
                          <a:solidFill>
                            <a:schemeClr val="tx1">
                              <a:lumMod val="75000"/>
                              <a:lumOff val="25000"/>
                            </a:schemeClr>
                          </a:solidFill>
                        </a:rPr>
                        <a:t>Service</a:t>
                      </a:r>
                      <a:r>
                        <a:rPr lang="en-NZ" sz="1100" baseline="0" dirty="0" smtClean="0">
                          <a:solidFill>
                            <a:schemeClr val="tx1">
                              <a:lumMod val="75000"/>
                              <a:lumOff val="25000"/>
                            </a:schemeClr>
                          </a:solidFill>
                        </a:rPr>
                        <a:t> misrepresented/not what was advertised/agreed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1963">
                <a:tc>
                  <a:txBody>
                    <a:bodyPr/>
                    <a:lstStyle/>
                    <a:p>
                      <a:pPr algn="r"/>
                      <a:r>
                        <a:rPr lang="en-NZ" sz="1100" dirty="0" smtClean="0">
                          <a:solidFill>
                            <a:schemeClr val="tx1">
                              <a:lumMod val="75000"/>
                              <a:lumOff val="25000"/>
                            </a:schemeClr>
                          </a:solidFill>
                        </a:rPr>
                        <a:t>Delays/cancellations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700743287"/>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701354" y="4443210"/>
            <a:ext cx="1641796" cy="261610"/>
          </a:xfrm>
          <a:prstGeom prst="rect">
            <a:avLst/>
          </a:prstGeom>
        </p:spPr>
        <p:txBody>
          <a:bodyPr wrap="none">
            <a:spAutoFit/>
          </a:bodyPr>
          <a:lstStyle/>
          <a:p>
            <a:pPr algn="r"/>
            <a:r>
              <a:rPr lang="en-NZ" sz="1100" dirty="0" smtClean="0">
                <a:solidFill>
                  <a:schemeClr val="tx1">
                    <a:lumMod val="75000"/>
                    <a:lumOff val="25000"/>
                  </a:schemeClr>
                </a:solidFill>
              </a:rPr>
              <a:t>Accommodation or travel</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47" name="Chart 46"/>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4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Content Placeholder 1"/>
          <p:cNvSpPr txBox="1">
            <a:spLocks/>
          </p:cNvSpPr>
          <p:nvPr/>
        </p:nvSpPr>
        <p:spPr>
          <a:xfrm>
            <a:off x="6336758" y="20570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“We booked one type of room with an online booking company. When we got to the accommodation, they said we were not guaranteed for this room even though we paid a premium price for it. We were downgraded to an inferior room because they said they were busy and could not give us the room they requested.”</a:t>
            </a:r>
            <a:endParaRPr lang="en-NZ" i="1" dirty="0">
              <a:solidFill>
                <a:schemeClr val="bg1"/>
              </a:solidFill>
            </a:endParaRPr>
          </a:p>
          <a:p>
            <a:pPr>
              <a:spcBef>
                <a:spcPts val="0"/>
              </a:spcBef>
            </a:pPr>
            <a:r>
              <a:rPr lang="en-NZ" dirty="0" smtClean="0">
                <a:solidFill>
                  <a:schemeClr val="bg1"/>
                </a:solidFill>
              </a:rPr>
              <a:t>Female, 47-56 years, Hawke’s Bay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1" name="Rectangle 50"/>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2" name="Content Placeholder 1"/>
          <p:cNvSpPr txBox="1">
            <a:spLocks/>
          </p:cNvSpPr>
          <p:nvPr/>
        </p:nvSpPr>
        <p:spPr>
          <a:xfrm>
            <a:off x="6336756" y="4467881"/>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“Our booked and paid for taxi didn’t turn up to pick us up from the airport.”</a:t>
            </a:r>
            <a:endParaRPr lang="en-NZ" i="1" dirty="0">
              <a:solidFill>
                <a:schemeClr val="bg1"/>
              </a:solidFill>
            </a:endParaRPr>
          </a:p>
          <a:p>
            <a:pPr>
              <a:spcBef>
                <a:spcPts val="0"/>
              </a:spcBef>
            </a:pPr>
            <a:r>
              <a:rPr lang="en-NZ" dirty="0" smtClean="0">
                <a:solidFill>
                  <a:schemeClr val="bg1"/>
                </a:solidFill>
              </a:rPr>
              <a:t>Female, 18-26 years, Bay of Plenty</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3" name="Content Placeholder 1"/>
          <p:cNvSpPr txBox="1">
            <a:spLocks/>
          </p:cNvSpPr>
          <p:nvPr/>
        </p:nvSpPr>
        <p:spPr>
          <a:xfrm>
            <a:off x="6336757" y="36736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“Billed at time of booking instead of on arrival in two months time.”</a:t>
            </a:r>
            <a:endParaRPr lang="en-NZ" i="1" dirty="0">
              <a:solidFill>
                <a:schemeClr val="bg1"/>
              </a:solidFill>
            </a:endParaRPr>
          </a:p>
          <a:p>
            <a:pPr>
              <a:spcBef>
                <a:spcPts val="0"/>
              </a:spcBef>
            </a:pPr>
            <a:r>
              <a:rPr lang="en-NZ" dirty="0" smtClean="0">
                <a:solidFill>
                  <a:schemeClr val="bg1"/>
                </a:solidFill>
              </a:rPr>
              <a:t>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Content Placeholder 1"/>
          <p:cNvSpPr txBox="1">
            <a:spLocks/>
          </p:cNvSpPr>
          <p:nvPr/>
        </p:nvSpPr>
        <p:spPr>
          <a:xfrm>
            <a:off x="6336757" y="517418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“Hired a rental SUV with [company]. The vehicle was hired at night. The next morning noticed that the back seats and front passenger seat had food and grease over the surface. It was filthy.”</a:t>
            </a:r>
            <a:endParaRPr lang="en-NZ" i="1" dirty="0">
              <a:solidFill>
                <a:schemeClr val="bg1"/>
              </a:solidFill>
            </a:endParaRPr>
          </a:p>
          <a:p>
            <a:pPr>
              <a:spcBef>
                <a:spcPts val="0"/>
              </a:spcBef>
            </a:pPr>
            <a:r>
              <a:rPr lang="en-NZ" dirty="0" smtClean="0">
                <a:solidFill>
                  <a:schemeClr val="bg1"/>
                </a:solidFill>
              </a:rPr>
              <a:t>Male, 37-46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4"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accommodation or travel services (n=120)</a:t>
            </a:r>
            <a:endParaRPr lang="en-NZ" sz="900" dirty="0">
              <a:solidFill>
                <a:schemeClr val="bg1"/>
              </a:solidFill>
              <a:latin typeface="Aril narrow"/>
            </a:endParaRPr>
          </a:p>
        </p:txBody>
      </p:sp>
    </p:spTree>
    <p:extLst>
      <p:ext uri="{BB962C8B-B14F-4D97-AF65-F5344CB8AC3E}">
        <p14:creationId xmlns:p14="http://schemas.microsoft.com/office/powerpoint/2010/main" val="37422358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38037" y="394985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1098" y="5391181"/>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Accommodation or travel continued</a:t>
            </a:r>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38037" y="209079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2754002287"/>
              </p:ext>
            </p:extLst>
          </p:nvPr>
        </p:nvGraphicFramePr>
        <p:xfrm>
          <a:off x="9166037" y="254845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16548" y="223882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833660950"/>
              </p:ext>
            </p:extLst>
          </p:nvPr>
        </p:nvGraphicFramePr>
        <p:xfrm>
          <a:off x="6238037" y="262685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did not have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was unsure what action to 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22198" y="408758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31374" y="5237292"/>
            <a:ext cx="785228"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$55.22</a:t>
            </a:r>
            <a:endParaRPr lang="en-NZ" sz="1400" b="1" dirty="0">
              <a:solidFill>
                <a:srgbClr val="C37F1B"/>
              </a:solidFill>
            </a:endParaRPr>
          </a:p>
        </p:txBody>
      </p:sp>
      <p:sp>
        <p:nvSpPr>
          <p:cNvPr id="36" name="Rectangle 35"/>
          <p:cNvSpPr/>
          <p:nvPr/>
        </p:nvSpPr>
        <p:spPr>
          <a:xfrm>
            <a:off x="6206348" y="208101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1247" y="1436660"/>
            <a:ext cx="4661212" cy="584775"/>
          </a:xfrm>
          <a:prstGeom prst="rect">
            <a:avLst/>
          </a:prstGeom>
        </p:spPr>
        <p:txBody>
          <a:bodyPr wrap="none">
            <a:spAutoFit/>
          </a:bodyPr>
          <a:lstStyle/>
          <a:p>
            <a:r>
              <a:rPr lang="en-NZ" b="1" dirty="0" smtClean="0">
                <a:solidFill>
                  <a:schemeClr val="tx1">
                    <a:lumMod val="75000"/>
                    <a:lumOff val="25000"/>
                  </a:schemeClr>
                </a:solidFill>
              </a:rPr>
              <a:t>14%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a:spLocks noGrp="1"/>
          </p:cNvSpPr>
          <p:nvPr>
            <p:ph type="body" sz="quarter" idx="10"/>
          </p:nvPr>
        </p:nvSpPr>
        <p:spPr>
          <a:xfrm>
            <a:off x="334297" y="870082"/>
            <a:ext cx="11591734" cy="221599"/>
          </a:xfrm>
        </p:spPr>
        <p:txBody>
          <a:bodyPr/>
          <a:lstStyle/>
          <a:p>
            <a:r>
              <a:rPr lang="en-NZ" dirty="0" smtClean="0"/>
              <a:t>Includes hotel stays, flights, car hire, tours, etc.</a:t>
            </a:r>
            <a:endParaRPr lang="en-NZ" dirty="0"/>
          </a:p>
        </p:txBody>
      </p:sp>
      <p:sp>
        <p:nvSpPr>
          <p:cNvPr id="26" name="Text Placeholder 2"/>
          <p:cNvSpPr txBox="1">
            <a:spLocks/>
          </p:cNvSpPr>
          <p:nvPr/>
        </p:nvSpPr>
        <p:spPr>
          <a:xfrm>
            <a:off x="6300933" y="617219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7" name="Rectangle 26"/>
          <p:cNvSpPr/>
          <p:nvPr/>
        </p:nvSpPr>
        <p:spPr>
          <a:xfrm>
            <a:off x="7536805" y="5698321"/>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2344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3926778186"/>
              </p:ext>
            </p:extLst>
          </p:nvPr>
        </p:nvGraphicFramePr>
        <p:xfrm>
          <a:off x="228036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2344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2637355610"/>
              </p:ext>
            </p:extLst>
          </p:nvPr>
        </p:nvGraphicFramePr>
        <p:xfrm>
          <a:off x="308954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37472" y="1455710"/>
            <a:ext cx="3949351" cy="584775"/>
          </a:xfrm>
          <a:prstGeom prst="rect">
            <a:avLst/>
          </a:prstGeom>
        </p:spPr>
        <p:txBody>
          <a:bodyPr wrap="none">
            <a:spAutoFit/>
          </a:bodyPr>
          <a:lstStyle/>
          <a:p>
            <a:r>
              <a:rPr lang="en-NZ" b="1" dirty="0" smtClean="0">
                <a:solidFill>
                  <a:schemeClr val="tx1">
                    <a:lumMod val="75000"/>
                    <a:lumOff val="25000"/>
                  </a:schemeClr>
                </a:solidFill>
              </a:rPr>
              <a:t>86%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29682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1587294279"/>
              </p:ext>
            </p:extLst>
          </p:nvPr>
        </p:nvGraphicFramePr>
        <p:xfrm>
          <a:off x="16154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Left a negative review on a ratings website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5490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96825" y="4105435"/>
            <a:ext cx="890308"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3647763728"/>
              </p:ext>
            </p:extLst>
          </p:nvPr>
        </p:nvGraphicFramePr>
        <p:xfrm>
          <a:off x="52313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2562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192883" y="550337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TextBox 42"/>
          <p:cNvSpPr txBox="1"/>
          <p:nvPr/>
        </p:nvSpPr>
        <p:spPr>
          <a:xfrm>
            <a:off x="285470" y="535093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34</a:t>
            </a:r>
            <a:endParaRPr lang="en-NZ" sz="1200" dirty="0">
              <a:solidFill>
                <a:schemeClr val="tx1">
                  <a:lumMod val="75000"/>
                  <a:lumOff val="25000"/>
                </a:schemeClr>
              </a:solidFill>
            </a:endParaRPr>
          </a:p>
        </p:txBody>
      </p:sp>
      <p:sp>
        <p:nvSpPr>
          <p:cNvPr id="44" name="TextBox 43"/>
          <p:cNvSpPr txBox="1"/>
          <p:nvPr/>
        </p:nvSpPr>
        <p:spPr>
          <a:xfrm>
            <a:off x="190959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66</a:t>
            </a:r>
            <a:endParaRPr lang="en-NZ" sz="1200" dirty="0">
              <a:solidFill>
                <a:schemeClr val="tx1">
                  <a:lumMod val="75000"/>
                  <a:lumOff val="25000"/>
                </a:schemeClr>
              </a:solidFill>
            </a:endParaRPr>
          </a:p>
        </p:txBody>
      </p:sp>
      <p:cxnSp>
        <p:nvCxnSpPr>
          <p:cNvPr id="45" name="Straight Connector 44"/>
          <p:cNvCxnSpPr/>
          <p:nvPr/>
        </p:nvCxnSpPr>
        <p:spPr>
          <a:xfrm>
            <a:off x="128975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77172" y="5080573"/>
            <a:ext cx="634118" cy="365846"/>
            <a:chOff x="6563647" y="5080573"/>
            <a:chExt cx="634118" cy="365846"/>
          </a:xfrm>
        </p:grpSpPr>
        <p:cxnSp>
          <p:nvCxnSpPr>
            <p:cNvPr id="47" name="Straight Connector 46"/>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59083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1" name="Rectangle 50"/>
          <p:cNvSpPr/>
          <p:nvPr/>
        </p:nvSpPr>
        <p:spPr>
          <a:xfrm>
            <a:off x="2346325" y="4417647"/>
            <a:ext cx="1449004" cy="363176"/>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Accommodation or travel</a:t>
            </a:r>
            <a:endParaRPr lang="en-NZ" sz="1100" dirty="0">
              <a:solidFill>
                <a:schemeClr val="tx1">
                  <a:lumMod val="75000"/>
                  <a:lumOff val="25000"/>
                </a:schemeClr>
              </a:solidFill>
            </a:endParaRPr>
          </a:p>
        </p:txBody>
      </p:sp>
      <p:sp>
        <p:nvSpPr>
          <p:cNvPr id="52" name="Rectangle 51"/>
          <p:cNvSpPr/>
          <p:nvPr/>
        </p:nvSpPr>
        <p:spPr>
          <a:xfrm>
            <a:off x="256248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3" name="Rectangle 52"/>
          <p:cNvSpPr/>
          <p:nvPr/>
        </p:nvSpPr>
        <p:spPr>
          <a:xfrm>
            <a:off x="12229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4" name="Rectangle 53"/>
          <p:cNvSpPr/>
          <p:nvPr/>
        </p:nvSpPr>
        <p:spPr>
          <a:xfrm>
            <a:off x="12947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5" name="Rectangle 54"/>
          <p:cNvSpPr/>
          <p:nvPr/>
        </p:nvSpPr>
        <p:spPr>
          <a:xfrm>
            <a:off x="242908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6" name="Rectangle 55"/>
          <p:cNvSpPr/>
          <p:nvPr/>
        </p:nvSpPr>
        <p:spPr>
          <a:xfrm>
            <a:off x="333084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57" name="Chart 56"/>
          <p:cNvGraphicFramePr/>
          <p:nvPr>
            <p:extLst>
              <p:ext uri="{D42A27DB-BD31-4B8C-83A1-F6EECF244321}">
                <p14:modId xmlns:p14="http://schemas.microsoft.com/office/powerpoint/2010/main" val="2231266024"/>
              </p:ext>
            </p:extLst>
          </p:nvPr>
        </p:nvGraphicFramePr>
        <p:xfrm>
          <a:off x="228178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58" name="Rectangle 57"/>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59"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accommodation or travel services (n=120)</a:t>
            </a:r>
            <a:endParaRPr lang="en-NZ" sz="900" dirty="0">
              <a:solidFill>
                <a:schemeClr val="bg1"/>
              </a:solidFill>
              <a:latin typeface="Aril narrow"/>
            </a:endParaRPr>
          </a:p>
        </p:txBody>
      </p:sp>
    </p:spTree>
    <p:extLst>
      <p:ext uri="{BB962C8B-B14F-4D97-AF65-F5344CB8AC3E}">
        <p14:creationId xmlns:p14="http://schemas.microsoft.com/office/powerpoint/2010/main" val="22733821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Recreation or </a:t>
            </a:r>
            <a:r>
              <a:rPr lang="en-NZ" dirty="0" smtClean="0"/>
              <a:t>leisure activities</a:t>
            </a:r>
            <a:endParaRPr lang="en-NZ" dirty="0"/>
          </a:p>
        </p:txBody>
      </p:sp>
    </p:spTree>
    <p:extLst>
      <p:ext uri="{BB962C8B-B14F-4D97-AF65-F5344CB8AC3E}">
        <p14:creationId xmlns:p14="http://schemas.microsoft.com/office/powerpoint/2010/main" val="1494093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Recreation or leisure activities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gym memberships, sporting activities, personal training, etc.</a:t>
            </a:r>
            <a:endParaRPr lang="en-NZ" dirty="0"/>
          </a:p>
        </p:txBody>
      </p:sp>
      <p:graphicFrame>
        <p:nvGraphicFramePr>
          <p:cNvPr id="14" name="Chart 13"/>
          <p:cNvGraphicFramePr/>
          <p:nvPr>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511008" cy="584775"/>
          </a:xfrm>
          <a:prstGeom prst="rect">
            <a:avLst/>
          </a:prstGeom>
        </p:spPr>
        <p:txBody>
          <a:bodyPr wrap="none">
            <a:spAutoFit/>
          </a:bodyPr>
          <a:lstStyle/>
          <a:p>
            <a:r>
              <a:rPr lang="en-NZ" b="1" dirty="0" smtClean="0">
                <a:solidFill>
                  <a:schemeClr val="tx1">
                    <a:lumMod val="75000"/>
                    <a:lumOff val="25000"/>
                  </a:schemeClr>
                </a:solidFill>
              </a:rPr>
              <a:t>Problem incidence = 3%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98992799"/>
              </p:ext>
            </p:extLst>
          </p:nvPr>
        </p:nvGraphicFramePr>
        <p:xfrm>
          <a:off x="161087" y="2583891"/>
          <a:ext cx="2881213" cy="1069432"/>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Service was not provided/completed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Poor/slow</a:t>
                      </a:r>
                      <a:r>
                        <a:rPr lang="en-NZ" sz="1100" baseline="0" dirty="0" smtClean="0">
                          <a:solidFill>
                            <a:schemeClr val="tx1">
                              <a:lumMod val="75000"/>
                              <a:lumOff val="25000"/>
                            </a:schemeClr>
                          </a:solidFill>
                        </a:rPr>
                        <a:t>/inconsistent service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2330727948"/>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967452" y="4443210"/>
            <a:ext cx="1375698" cy="261610"/>
          </a:xfrm>
          <a:prstGeom prst="rect">
            <a:avLst/>
          </a:prstGeom>
        </p:spPr>
        <p:txBody>
          <a:bodyPr wrap="none">
            <a:spAutoFit/>
          </a:bodyPr>
          <a:lstStyle/>
          <a:p>
            <a:pPr algn="r"/>
            <a:r>
              <a:rPr lang="en-NZ" sz="1100" dirty="0" smtClean="0">
                <a:solidFill>
                  <a:schemeClr val="tx1">
                    <a:lumMod val="75000"/>
                    <a:lumOff val="25000"/>
                  </a:schemeClr>
                </a:solidFill>
              </a:rPr>
              <a:t>Recreation or leisure</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46" name="Text Placeholder 2"/>
          <p:cNvSpPr txBox="1">
            <a:spLocks/>
          </p:cNvSpPr>
          <p:nvPr/>
        </p:nvSpPr>
        <p:spPr>
          <a:xfrm>
            <a:off x="223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graphicFrame>
        <p:nvGraphicFramePr>
          <p:cNvPr id="49" name="Chart 48"/>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4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Content Placeholder 1"/>
          <p:cNvSpPr txBox="1">
            <a:spLocks/>
          </p:cNvSpPr>
          <p:nvPr/>
        </p:nvSpPr>
        <p:spPr>
          <a:xfrm>
            <a:off x="6336758" y="196184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was harassed into joining [a gym] and only went twice, but was locked into keeping my contract.”</a:t>
            </a:r>
            <a:endParaRPr lang="en-NZ" i="1" dirty="0">
              <a:solidFill>
                <a:schemeClr val="bg1"/>
              </a:solidFill>
            </a:endParaRPr>
          </a:p>
          <a:p>
            <a:pPr>
              <a:spcBef>
                <a:spcPts val="0"/>
              </a:spcBef>
            </a:pPr>
            <a:r>
              <a:rPr lang="en-NZ" dirty="0" smtClean="0">
                <a:solidFill>
                  <a:schemeClr val="bg1"/>
                </a:solidFill>
              </a:rPr>
              <a:t>Female, 67 years and over,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2" name="Rectangle 51"/>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3" name="Content Placeholder 1"/>
          <p:cNvSpPr txBox="1">
            <a:spLocks/>
          </p:cNvSpPr>
          <p:nvPr/>
        </p:nvSpPr>
        <p:spPr>
          <a:xfrm>
            <a:off x="6336756" y="3677306"/>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“Hiring a community hall and had problems with the service they were offering.”</a:t>
            </a:r>
            <a:endParaRPr lang="en-NZ" i="1" dirty="0">
              <a:solidFill>
                <a:schemeClr val="bg1"/>
              </a:solidFill>
            </a:endParaRPr>
          </a:p>
          <a:p>
            <a:pPr>
              <a:spcBef>
                <a:spcPts val="0"/>
              </a:spcBef>
            </a:pPr>
            <a:r>
              <a:rPr lang="en-NZ" dirty="0" smtClean="0">
                <a:solidFill>
                  <a:schemeClr val="bg1"/>
                </a:solidFill>
              </a:rPr>
              <a:t>Male, 57-66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Content Placeholder 1"/>
          <p:cNvSpPr txBox="1">
            <a:spLocks/>
          </p:cNvSpPr>
          <p:nvPr/>
        </p:nvSpPr>
        <p:spPr>
          <a:xfrm>
            <a:off x="6336757" y="2825904"/>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concession pass I bought at a council-run leisure centre cannot be used in another suburb in the same city.”</a:t>
            </a:r>
            <a:endParaRPr lang="en-NZ" i="1" dirty="0">
              <a:solidFill>
                <a:schemeClr val="bg1"/>
              </a:solidFill>
            </a:endParaRPr>
          </a:p>
          <a:p>
            <a:pPr>
              <a:spcBef>
                <a:spcPts val="0"/>
              </a:spcBef>
            </a:pPr>
            <a:r>
              <a:rPr lang="en-NZ" dirty="0" smtClean="0">
                <a:solidFill>
                  <a:schemeClr val="bg1"/>
                </a:solidFill>
              </a:rPr>
              <a:t>Male, 27-36 years, Auckland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5" name="Content Placeholder 1"/>
          <p:cNvSpPr txBox="1">
            <a:spLocks/>
          </p:cNvSpPr>
          <p:nvPr/>
        </p:nvSpPr>
        <p:spPr>
          <a:xfrm>
            <a:off x="6336757" y="429788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“Signing a contract with a karate class for my daughter. Had a free trial. If you joined on the day you for the kit (uniform, </a:t>
            </a:r>
            <a:r>
              <a:rPr lang="en-NZ" i="1" dirty="0" err="1" smtClean="0">
                <a:solidFill>
                  <a:schemeClr val="bg1"/>
                </a:solidFill>
              </a:rPr>
              <a:t>etc</a:t>
            </a:r>
            <a:r>
              <a:rPr lang="en-NZ" i="1" dirty="0" smtClean="0">
                <a:solidFill>
                  <a:schemeClr val="bg1"/>
                </a:solidFill>
              </a:rPr>
              <a:t>) for free so long as you joined for three months (or paid for the uniform). My daughter joined and I signed the contract. On the first lesson, she decided she didn’t like the class and didn’t want to continue. I contacted the staff and thought I had agreed to pay for the kit and leave it at that. However they wanted to charge me for the kit, full month’s fees, and one’s month’s fee as notice.”</a:t>
            </a:r>
            <a:endParaRPr lang="en-NZ" i="1" dirty="0">
              <a:solidFill>
                <a:schemeClr val="bg1"/>
              </a:solidFill>
            </a:endParaRPr>
          </a:p>
          <a:p>
            <a:pPr>
              <a:spcBef>
                <a:spcPts val="0"/>
              </a:spcBef>
            </a:pPr>
            <a:r>
              <a:rPr lang="en-NZ" dirty="0" smtClean="0">
                <a:solidFill>
                  <a:schemeClr val="bg1"/>
                </a:solidFill>
              </a:rPr>
              <a:t>Male, 37-46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recreation or leisure services (n=44)</a:t>
            </a:r>
            <a:endParaRPr lang="en-NZ" sz="900" dirty="0">
              <a:solidFill>
                <a:schemeClr val="bg1"/>
              </a:solidFill>
              <a:latin typeface="Aril narrow"/>
            </a:endParaRPr>
          </a:p>
        </p:txBody>
      </p:sp>
    </p:spTree>
    <p:extLst>
      <p:ext uri="{BB962C8B-B14F-4D97-AF65-F5344CB8AC3E}">
        <p14:creationId xmlns:p14="http://schemas.microsoft.com/office/powerpoint/2010/main" val="71217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3803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11098" y="541975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Recreation or leisure activities continued</a:t>
            </a:r>
            <a:endParaRPr lang="en-NZ" dirty="0"/>
          </a:p>
        </p:txBody>
      </p:sp>
      <p:sp>
        <p:nvSpPr>
          <p:cNvPr id="3" name="Text Placeholder 2"/>
          <p:cNvSpPr>
            <a:spLocks noGrp="1"/>
          </p:cNvSpPr>
          <p:nvPr>
            <p:ph type="body" sz="quarter" idx="10"/>
          </p:nvPr>
        </p:nvSpPr>
        <p:spPr>
          <a:xfrm>
            <a:off x="334297" y="870082"/>
            <a:ext cx="11591734" cy="571438"/>
          </a:xfrm>
        </p:spPr>
        <p:txBody>
          <a:bodyPr/>
          <a:lstStyle/>
          <a:p>
            <a:r>
              <a:rPr lang="en-NZ" dirty="0"/>
              <a:t>Includes gym memberships, sporting activities, personal training, etc.</a:t>
            </a:r>
          </a:p>
          <a:p>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3803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2083051334"/>
              </p:ext>
            </p:extLst>
          </p:nvPr>
        </p:nvGraphicFramePr>
        <p:xfrm>
          <a:off x="916603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16548"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2418249211"/>
              </p:ext>
            </p:extLst>
          </p:nvPr>
        </p:nvGraphicFramePr>
        <p:xfrm>
          <a:off x="6238037" y="2645909"/>
          <a:ext cx="2881213" cy="949780"/>
        </p:xfrm>
        <a:graphic>
          <a:graphicData uri="http://schemas.openxmlformats.org/drawingml/2006/table">
            <a:tbl>
              <a:tblPr bandRow="1">
                <a:tableStyleId>{5C22544A-7EE6-4342-B048-85BDC9FD1C3A}</a:tableStyleId>
              </a:tblPr>
              <a:tblGrid>
                <a:gridCol w="2881213"/>
              </a:tblGrid>
              <a:tr h="262420">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4940">
                <a:tc>
                  <a:txBody>
                    <a:bodyPr/>
                    <a:lstStyle/>
                    <a:p>
                      <a:pPr algn="r">
                        <a:lnSpc>
                          <a:spcPct val="80000"/>
                        </a:lnSpc>
                      </a:pPr>
                      <a:r>
                        <a:rPr lang="en-NZ" sz="1100" dirty="0" smtClean="0">
                          <a:solidFill>
                            <a:schemeClr val="tx1">
                              <a:lumMod val="75000"/>
                              <a:lumOff val="25000"/>
                            </a:schemeClr>
                          </a:solidFill>
                        </a:rPr>
                        <a:t>I did not</a:t>
                      </a:r>
                      <a:r>
                        <a:rPr lang="en-NZ" sz="1100" baseline="0" dirty="0" smtClean="0">
                          <a:solidFill>
                            <a:schemeClr val="tx1">
                              <a:lumMod val="75000"/>
                              <a:lumOff val="25000"/>
                            </a:schemeClr>
                          </a:solidFill>
                        </a:rPr>
                        <a:t> have time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2420">
                <a:tc>
                  <a:txBody>
                    <a:bodyPr/>
                    <a:lstStyle/>
                    <a:p>
                      <a:pPr algn="r">
                        <a:lnSpc>
                          <a:spcPct val="80000"/>
                        </a:lnSpc>
                      </a:pPr>
                      <a:r>
                        <a:rPr lang="en-NZ" sz="1100" dirty="0" smtClean="0">
                          <a:solidFill>
                            <a:schemeClr val="tx1">
                              <a:lumMod val="75000"/>
                              <a:lumOff val="25000"/>
                            </a:schemeClr>
                          </a:solidFill>
                        </a:rPr>
                        <a:t>It was too much hassle to 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22198"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31374" y="5265867"/>
            <a:ext cx="785228"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$186.56</a:t>
            </a:r>
            <a:endParaRPr lang="en-NZ" sz="1400" b="1" dirty="0">
              <a:solidFill>
                <a:srgbClr val="C37F1B"/>
              </a:solidFill>
            </a:endParaRPr>
          </a:p>
        </p:txBody>
      </p:sp>
      <p:sp>
        <p:nvSpPr>
          <p:cNvPr id="36" name="Rectangle 35"/>
          <p:cNvSpPr/>
          <p:nvPr/>
        </p:nvSpPr>
        <p:spPr>
          <a:xfrm>
            <a:off x="620634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11247" y="1455710"/>
            <a:ext cx="4661212" cy="584775"/>
          </a:xfrm>
          <a:prstGeom prst="rect">
            <a:avLst/>
          </a:prstGeom>
        </p:spPr>
        <p:txBody>
          <a:bodyPr wrap="none">
            <a:spAutoFit/>
          </a:bodyPr>
          <a:lstStyle/>
          <a:p>
            <a:r>
              <a:rPr lang="en-NZ" b="1" dirty="0" smtClean="0">
                <a:solidFill>
                  <a:schemeClr val="tx1">
                    <a:lumMod val="75000"/>
                    <a:lumOff val="25000"/>
                  </a:schemeClr>
                </a:solidFill>
              </a:rPr>
              <a:t>30%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txBox="1">
            <a:spLocks/>
          </p:cNvSpPr>
          <p:nvPr/>
        </p:nvSpPr>
        <p:spPr>
          <a:xfrm>
            <a:off x="6316548" y="6166327"/>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6" name="Rectangle 25"/>
          <p:cNvSpPr/>
          <p:nvPr/>
        </p:nvSpPr>
        <p:spPr>
          <a:xfrm>
            <a:off x="7536805" y="572689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27" name="Rectangle 26"/>
          <p:cNvSpPr/>
          <p:nvPr/>
        </p:nvSpPr>
        <p:spPr>
          <a:xfrm>
            <a:off x="14249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8" name="Chart 27"/>
          <p:cNvGraphicFramePr/>
          <p:nvPr>
            <p:extLst>
              <p:ext uri="{D42A27DB-BD31-4B8C-83A1-F6EECF244321}">
                <p14:modId xmlns:p14="http://schemas.microsoft.com/office/powerpoint/2010/main" val="2855747977"/>
              </p:ext>
            </p:extLst>
          </p:nvPr>
        </p:nvGraphicFramePr>
        <p:xfrm>
          <a:off x="229941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14249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1" name="Chart 30"/>
          <p:cNvGraphicFramePr/>
          <p:nvPr>
            <p:extLst>
              <p:ext uri="{D42A27DB-BD31-4B8C-83A1-F6EECF244321}">
                <p14:modId xmlns:p14="http://schemas.microsoft.com/office/powerpoint/2010/main" val="3623961476"/>
              </p:ext>
            </p:extLst>
          </p:nvPr>
        </p:nvGraphicFramePr>
        <p:xfrm>
          <a:off x="310859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p:cNvSpPr/>
          <p:nvPr/>
        </p:nvSpPr>
        <p:spPr>
          <a:xfrm>
            <a:off x="356522" y="1455710"/>
            <a:ext cx="3949351" cy="584775"/>
          </a:xfrm>
          <a:prstGeom prst="rect">
            <a:avLst/>
          </a:prstGeom>
        </p:spPr>
        <p:txBody>
          <a:bodyPr wrap="none">
            <a:spAutoFit/>
          </a:bodyPr>
          <a:lstStyle/>
          <a:p>
            <a:r>
              <a:rPr lang="en-NZ" b="1" dirty="0" smtClean="0">
                <a:solidFill>
                  <a:schemeClr val="tx1">
                    <a:lumMod val="75000"/>
                    <a:lumOff val="25000"/>
                  </a:schemeClr>
                </a:solidFill>
              </a:rPr>
              <a:t>70%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4" name="Rectangle 33"/>
          <p:cNvSpPr/>
          <p:nvPr/>
        </p:nvSpPr>
        <p:spPr>
          <a:xfrm>
            <a:off x="277403" y="2257875"/>
            <a:ext cx="1706750"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3645791027"/>
              </p:ext>
            </p:extLst>
          </p:nvPr>
        </p:nvGraphicFramePr>
        <p:xfrm>
          <a:off x="180594" y="2567503"/>
          <a:ext cx="2881213" cy="10424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Contacted seller/provider indirectly</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7" name="Rectangle 36"/>
          <p:cNvSpPr/>
          <p:nvPr/>
        </p:nvSpPr>
        <p:spPr>
          <a:xfrm>
            <a:off x="227395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Rectangle 37"/>
          <p:cNvSpPr/>
          <p:nvPr/>
        </p:nvSpPr>
        <p:spPr>
          <a:xfrm>
            <a:off x="277403" y="4105435"/>
            <a:ext cx="967252"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40" name="Chart 39"/>
          <p:cNvGraphicFramePr/>
          <p:nvPr>
            <p:extLst>
              <p:ext uri="{D42A27DB-BD31-4B8C-83A1-F6EECF244321}">
                <p14:modId xmlns:p14="http://schemas.microsoft.com/office/powerpoint/2010/main" val="1455200408"/>
              </p:ext>
            </p:extLst>
          </p:nvPr>
        </p:nvGraphicFramePr>
        <p:xfrm>
          <a:off x="54218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p:cNvSpPr/>
          <p:nvPr/>
        </p:nvSpPr>
        <p:spPr>
          <a:xfrm>
            <a:off x="134467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2" name="Rectangle 41"/>
          <p:cNvSpPr/>
          <p:nvPr/>
        </p:nvSpPr>
        <p:spPr>
          <a:xfrm>
            <a:off x="211933" y="5432351"/>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3" name="TextBox 42"/>
          <p:cNvSpPr txBox="1"/>
          <p:nvPr/>
        </p:nvSpPr>
        <p:spPr>
          <a:xfrm>
            <a:off x="304520" y="5288793"/>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24</a:t>
            </a:r>
            <a:endParaRPr lang="en-NZ" sz="1200" dirty="0">
              <a:solidFill>
                <a:schemeClr val="tx1">
                  <a:lumMod val="75000"/>
                  <a:lumOff val="25000"/>
                </a:schemeClr>
              </a:solidFill>
            </a:endParaRPr>
          </a:p>
        </p:txBody>
      </p:sp>
      <p:sp>
        <p:nvSpPr>
          <p:cNvPr id="44" name="TextBox 43"/>
          <p:cNvSpPr txBox="1"/>
          <p:nvPr/>
        </p:nvSpPr>
        <p:spPr>
          <a:xfrm>
            <a:off x="192864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76</a:t>
            </a:r>
            <a:endParaRPr lang="en-NZ" sz="1200" dirty="0">
              <a:solidFill>
                <a:schemeClr val="tx1">
                  <a:lumMod val="75000"/>
                  <a:lumOff val="25000"/>
                </a:schemeClr>
              </a:solidFill>
            </a:endParaRPr>
          </a:p>
        </p:txBody>
      </p:sp>
      <p:cxnSp>
        <p:nvCxnSpPr>
          <p:cNvPr id="45" name="Straight Connector 44"/>
          <p:cNvCxnSpPr/>
          <p:nvPr/>
        </p:nvCxnSpPr>
        <p:spPr>
          <a:xfrm>
            <a:off x="130880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96222" y="5027305"/>
            <a:ext cx="634118" cy="365846"/>
            <a:chOff x="6563647" y="5080573"/>
            <a:chExt cx="634118" cy="365846"/>
          </a:xfrm>
        </p:grpSpPr>
        <p:cxnSp>
          <p:nvCxnSpPr>
            <p:cNvPr id="47" name="Straight Connector 46"/>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609885" y="4105435"/>
            <a:ext cx="2454967"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1" name="Rectangle 50"/>
          <p:cNvSpPr/>
          <p:nvPr/>
        </p:nvSpPr>
        <p:spPr>
          <a:xfrm>
            <a:off x="2365375" y="4479793"/>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Recreation or leisure</a:t>
            </a:r>
            <a:endParaRPr lang="en-NZ" sz="1100" dirty="0">
              <a:solidFill>
                <a:schemeClr val="tx1">
                  <a:lumMod val="75000"/>
                  <a:lumOff val="25000"/>
                </a:schemeClr>
              </a:solidFill>
            </a:endParaRPr>
          </a:p>
        </p:txBody>
      </p:sp>
      <p:sp>
        <p:nvSpPr>
          <p:cNvPr id="52" name="Rectangle 51"/>
          <p:cNvSpPr/>
          <p:nvPr/>
        </p:nvSpPr>
        <p:spPr>
          <a:xfrm>
            <a:off x="258153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3" name="Rectangle 52"/>
          <p:cNvSpPr/>
          <p:nvPr/>
        </p:nvSpPr>
        <p:spPr>
          <a:xfrm>
            <a:off x="14134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4" name="Rectangle 53"/>
          <p:cNvSpPr/>
          <p:nvPr/>
        </p:nvSpPr>
        <p:spPr>
          <a:xfrm>
            <a:off x="14852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5" name="Rectangle 54"/>
          <p:cNvSpPr/>
          <p:nvPr/>
        </p:nvSpPr>
        <p:spPr>
          <a:xfrm>
            <a:off x="244813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56" name="Chart 55"/>
          <p:cNvGraphicFramePr/>
          <p:nvPr>
            <p:extLst>
              <p:ext uri="{D42A27DB-BD31-4B8C-83A1-F6EECF244321}">
                <p14:modId xmlns:p14="http://schemas.microsoft.com/office/powerpoint/2010/main" val="3934030478"/>
              </p:ext>
            </p:extLst>
          </p:nvPr>
        </p:nvGraphicFramePr>
        <p:xfrm>
          <a:off x="230083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recreation or leisure services (n=44)</a:t>
            </a:r>
            <a:endParaRPr lang="en-NZ" sz="900" dirty="0">
              <a:solidFill>
                <a:schemeClr val="bg1"/>
              </a:solidFill>
              <a:latin typeface="Aril narrow"/>
            </a:endParaRPr>
          </a:p>
        </p:txBody>
      </p:sp>
    </p:spTree>
    <p:extLst>
      <p:ext uri="{BB962C8B-B14F-4D97-AF65-F5344CB8AC3E}">
        <p14:creationId xmlns:p14="http://schemas.microsoft.com/office/powerpoint/2010/main" val="337117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2181696"/>
            <a:ext cx="3923109" cy="387798"/>
          </a:xfrm>
        </p:spPr>
        <p:txBody>
          <a:bodyPr/>
          <a:lstStyle/>
          <a:p>
            <a:r>
              <a:rPr lang="en-NZ" dirty="0" smtClean="0"/>
              <a:t>Introduction and method</a:t>
            </a:r>
            <a:endParaRPr lang="en-NZ" dirty="0"/>
          </a:p>
        </p:txBody>
      </p:sp>
    </p:spTree>
    <p:extLst>
      <p:ext uri="{BB962C8B-B14F-4D97-AF65-F5344CB8AC3E}">
        <p14:creationId xmlns:p14="http://schemas.microsoft.com/office/powerpoint/2010/main" val="12908419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Health services</a:t>
            </a:r>
            <a:endParaRPr lang="en-NZ" dirty="0"/>
          </a:p>
        </p:txBody>
      </p:sp>
    </p:spTree>
    <p:extLst>
      <p:ext uri="{BB962C8B-B14F-4D97-AF65-F5344CB8AC3E}">
        <p14:creationId xmlns:p14="http://schemas.microsoft.com/office/powerpoint/2010/main" val="11944405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p:cNvSpPr/>
          <p:nvPr/>
        </p:nvSpPr>
        <p:spPr>
          <a:xfrm>
            <a:off x="161087"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Health services</a:t>
            </a:r>
            <a:endParaRPr lang="en-NZ" dirty="0"/>
          </a:p>
        </p:txBody>
      </p:sp>
      <p:sp>
        <p:nvSpPr>
          <p:cNvPr id="3" name="Text Placeholder 2"/>
          <p:cNvSpPr>
            <a:spLocks noGrp="1"/>
          </p:cNvSpPr>
          <p:nvPr>
            <p:ph type="body" sz="quarter" idx="10"/>
          </p:nvPr>
        </p:nvSpPr>
        <p:spPr>
          <a:xfrm>
            <a:off x="334297" y="870082"/>
            <a:ext cx="11591734" cy="221599"/>
          </a:xfrm>
        </p:spPr>
        <p:txBody>
          <a:bodyPr/>
          <a:lstStyle/>
          <a:p>
            <a:r>
              <a:rPr lang="en-NZ" dirty="0" smtClean="0"/>
              <a:t>Includes medical or dental services, residential care services, etc.</a:t>
            </a:r>
            <a:endParaRPr lang="en-NZ" dirty="0"/>
          </a:p>
        </p:txBody>
      </p:sp>
      <p:graphicFrame>
        <p:nvGraphicFramePr>
          <p:cNvPr id="14" name="Chart 13"/>
          <p:cNvGraphicFramePr/>
          <p:nvPr>
            <p:extLst>
              <p:ext uri="{D42A27DB-BD31-4B8C-83A1-F6EECF244321}">
                <p14:modId xmlns:p14="http://schemas.microsoft.com/office/powerpoint/2010/main" val="3558441632"/>
              </p:ext>
            </p:extLst>
          </p:nvPr>
        </p:nvGraphicFramePr>
        <p:xfrm>
          <a:off x="3089087"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p:cNvSpPr/>
          <p:nvPr/>
        </p:nvSpPr>
        <p:spPr>
          <a:xfrm>
            <a:off x="334297" y="1455710"/>
            <a:ext cx="2511008" cy="584775"/>
          </a:xfrm>
          <a:prstGeom prst="rect">
            <a:avLst/>
          </a:prstGeom>
        </p:spPr>
        <p:txBody>
          <a:bodyPr wrap="none">
            <a:spAutoFit/>
          </a:bodyPr>
          <a:lstStyle/>
          <a:p>
            <a:r>
              <a:rPr lang="en-NZ" b="1" dirty="0" smtClean="0">
                <a:solidFill>
                  <a:schemeClr val="tx1">
                    <a:lumMod val="75000"/>
                    <a:lumOff val="25000"/>
                  </a:schemeClr>
                </a:solidFill>
              </a:rPr>
              <a:t>Problem incidence = 6% </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11% on average</a:t>
            </a:r>
            <a:endParaRPr lang="en-NZ" sz="1400" dirty="0">
              <a:solidFill>
                <a:schemeClr val="tx1">
                  <a:lumMod val="75000"/>
                  <a:lumOff val="25000"/>
                </a:schemeClr>
              </a:solidFill>
            </a:endParaRPr>
          </a:p>
        </p:txBody>
      </p:sp>
      <p:sp>
        <p:nvSpPr>
          <p:cNvPr id="25" name="Rectangle 24"/>
          <p:cNvSpPr/>
          <p:nvPr/>
        </p:nvSpPr>
        <p:spPr>
          <a:xfrm>
            <a:off x="334297" y="2257875"/>
            <a:ext cx="216354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PROBLEM:</a:t>
            </a:r>
            <a:endParaRPr lang="en-NZ" sz="1200" dirty="0">
              <a:solidFill>
                <a:schemeClr val="tx1">
                  <a:lumMod val="75000"/>
                  <a:lumOff val="2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168872976"/>
              </p:ext>
            </p:extLst>
          </p:nvPr>
        </p:nvGraphicFramePr>
        <p:xfrm>
          <a:off x="161087" y="2536266"/>
          <a:ext cx="2881213" cy="1174796"/>
        </p:xfrm>
        <a:graphic>
          <a:graphicData uri="http://schemas.openxmlformats.org/drawingml/2006/table">
            <a:tbl>
              <a:tblPr bandRow="1">
                <a:tableStyleId>{5C22544A-7EE6-4342-B048-85BDC9FD1C3A}</a:tableStyleId>
              </a:tblPr>
              <a:tblGrid>
                <a:gridCol w="2881213"/>
              </a:tblGrid>
              <a:tr h="321356">
                <a:tc>
                  <a:txBody>
                    <a:bodyPr/>
                    <a:lstStyle/>
                    <a:p>
                      <a:pPr algn="r"/>
                      <a:r>
                        <a:rPr lang="en-NZ" sz="1100" dirty="0" smtClean="0">
                          <a:solidFill>
                            <a:schemeClr val="tx1">
                              <a:lumMod val="75000"/>
                              <a:lumOff val="25000"/>
                            </a:schemeClr>
                          </a:solidFill>
                        </a:rPr>
                        <a:t>Work not performed correctly/to standard</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Overcharged/charged</a:t>
                      </a:r>
                      <a:r>
                        <a:rPr lang="en-NZ" sz="1100" baseline="0" dirty="0" smtClean="0">
                          <a:solidFill>
                            <a:schemeClr val="tx1">
                              <a:lumMod val="75000"/>
                              <a:lumOff val="25000"/>
                            </a:schemeClr>
                          </a:solidFill>
                        </a:rPr>
                        <a:t> for services not received/hidden or extra costs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1356">
                <a:tc>
                  <a:txBody>
                    <a:bodyPr/>
                    <a:lstStyle/>
                    <a:p>
                      <a:pPr algn="r"/>
                      <a:r>
                        <a:rPr lang="en-NZ" sz="1100" dirty="0" smtClean="0">
                          <a:solidFill>
                            <a:schemeClr val="tx1">
                              <a:lumMod val="75000"/>
                              <a:lumOff val="25000"/>
                            </a:schemeClr>
                          </a:solidFill>
                        </a:rPr>
                        <a:t>Timeliness</a:t>
                      </a:r>
                      <a:r>
                        <a:rPr lang="en-NZ" sz="1100" baseline="0" dirty="0" smtClean="0">
                          <a:solidFill>
                            <a:schemeClr val="tx1">
                              <a:lumMod val="75000"/>
                              <a:lumOff val="25000"/>
                            </a:schemeClr>
                          </a:solidFill>
                        </a:rPr>
                        <a:t> of service/service not delivered on time</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 name="Rectangle 39"/>
          <p:cNvSpPr/>
          <p:nvPr/>
        </p:nvSpPr>
        <p:spPr>
          <a:xfrm>
            <a:off x="161087"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p:nvSpPr>
        <p:spPr>
          <a:xfrm>
            <a:off x="334297" y="4106636"/>
            <a:ext cx="3964355" cy="276999"/>
          </a:xfrm>
          <a:prstGeom prst="rect">
            <a:avLst/>
          </a:prstGeom>
        </p:spPr>
        <p:txBody>
          <a:bodyPr wrap="none">
            <a:spAutoFit/>
          </a:bodyPr>
          <a:lstStyle/>
          <a:p>
            <a:pPr algn="ctr" fontAlgn="b"/>
            <a:r>
              <a:rPr lang="en-NZ" sz="1200" dirty="0" smtClean="0">
                <a:solidFill>
                  <a:schemeClr val="tx1">
                    <a:lumMod val="75000"/>
                    <a:lumOff val="25000"/>
                  </a:schemeClr>
                </a:solidFill>
              </a:rPr>
              <a:t>WHEN DO CONSUMERS BECOME AWARE OF THE PROBLEM?</a:t>
            </a:r>
            <a:endParaRPr lang="en-NZ" sz="1200" dirty="0">
              <a:solidFill>
                <a:schemeClr val="tx1">
                  <a:lumMod val="75000"/>
                  <a:lumOff val="25000"/>
                </a:schemeClr>
              </a:solidFill>
            </a:endParaRPr>
          </a:p>
        </p:txBody>
      </p:sp>
      <p:graphicFrame>
        <p:nvGraphicFramePr>
          <p:cNvPr id="42" name="Chart 41"/>
          <p:cNvGraphicFramePr/>
          <p:nvPr>
            <p:extLst>
              <p:ext uri="{D42A27DB-BD31-4B8C-83A1-F6EECF244321}">
                <p14:modId xmlns:p14="http://schemas.microsoft.com/office/powerpoint/2010/main" val="2799140348"/>
              </p:ext>
            </p:extLst>
          </p:nvPr>
        </p:nvGraphicFramePr>
        <p:xfrm>
          <a:off x="161088" y="4175736"/>
          <a:ext cx="5808294"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43" name="Rectangle 42"/>
          <p:cNvSpPr/>
          <p:nvPr/>
        </p:nvSpPr>
        <p:spPr>
          <a:xfrm>
            <a:off x="1292862" y="4443210"/>
            <a:ext cx="1050288" cy="261610"/>
          </a:xfrm>
          <a:prstGeom prst="rect">
            <a:avLst/>
          </a:prstGeom>
        </p:spPr>
        <p:txBody>
          <a:bodyPr wrap="none">
            <a:spAutoFit/>
          </a:bodyPr>
          <a:lstStyle/>
          <a:p>
            <a:pPr algn="r"/>
            <a:r>
              <a:rPr lang="en-NZ" sz="1100" dirty="0" smtClean="0">
                <a:solidFill>
                  <a:schemeClr val="tx1">
                    <a:lumMod val="75000"/>
                    <a:lumOff val="25000"/>
                  </a:schemeClr>
                </a:solidFill>
              </a:rPr>
              <a:t>Health services</a:t>
            </a:r>
            <a:endParaRPr lang="en-NZ" sz="1100" dirty="0">
              <a:solidFill>
                <a:schemeClr val="tx1">
                  <a:lumMod val="75000"/>
                  <a:lumOff val="25000"/>
                </a:schemeClr>
              </a:solidFill>
            </a:endParaRPr>
          </a:p>
        </p:txBody>
      </p:sp>
      <p:sp>
        <p:nvSpPr>
          <p:cNvPr id="45" name="Rectangle 44"/>
          <p:cNvSpPr/>
          <p:nvPr/>
        </p:nvSpPr>
        <p:spPr>
          <a:xfrm>
            <a:off x="1688804" y="4829831"/>
            <a:ext cx="654346" cy="261610"/>
          </a:xfrm>
          <a:prstGeom prst="rect">
            <a:avLst/>
          </a:prstGeom>
        </p:spPr>
        <p:txBody>
          <a:bodyPr wrap="none">
            <a:spAutoFit/>
          </a:bodyPr>
          <a:lstStyle/>
          <a:p>
            <a:pPr algn="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119" name="Rectangle 118"/>
          <p:cNvSpPr/>
          <p:nvPr/>
        </p:nvSpPr>
        <p:spPr>
          <a:xfrm>
            <a:off x="129398"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121" name="Rectangle 120"/>
          <p:cNvSpPr/>
          <p:nvPr/>
        </p:nvSpPr>
        <p:spPr>
          <a:xfrm>
            <a:off x="145754" y="3981209"/>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46" name="Text Placeholder 2"/>
          <p:cNvSpPr txBox="1">
            <a:spLocks/>
          </p:cNvSpPr>
          <p:nvPr/>
        </p:nvSpPr>
        <p:spPr>
          <a:xfrm>
            <a:off x="223983"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graphicFrame>
        <p:nvGraphicFramePr>
          <p:cNvPr id="49" name="Chart 48"/>
          <p:cNvGraphicFramePr/>
          <p:nvPr>
            <p:extLst>
              <p:ext uri="{D42A27DB-BD31-4B8C-83A1-F6EECF244321}">
                <p14:modId xmlns:p14="http://schemas.microsoft.com/office/powerpoint/2010/main" val="3554239837"/>
              </p:ext>
            </p:extLst>
          </p:nvPr>
        </p:nvGraphicFramePr>
        <p:xfrm>
          <a:off x="147678" y="4663352"/>
          <a:ext cx="5808294" cy="1269316"/>
        </p:xfrm>
        <a:graphic>
          <a:graphicData uri="http://schemas.openxmlformats.org/drawingml/2006/chart">
            <c:chart xmlns:c="http://schemas.openxmlformats.org/drawingml/2006/chart" xmlns:r="http://schemas.openxmlformats.org/officeDocument/2006/relationships" r:id="rId4"/>
          </a:graphicData>
        </a:graphic>
      </p:graphicFrame>
      <p:sp>
        <p:nvSpPr>
          <p:cNvPr id="48" name="Rectangle 47">
            <a:extLst>
              <a:ext uri="{FF2B5EF4-FFF2-40B4-BE49-F238E27FC236}">
                <a16:creationId xmlns:a16="http://schemas.microsoft.com/office/drawing/2014/main" xmlns="" id="{FEF67908-741E-4787-9CF0-2FDF1995B534}"/>
              </a:ext>
            </a:extLst>
          </p:cNvPr>
          <p:cNvSpPr/>
          <p:nvPr/>
        </p:nvSpPr>
        <p:spPr>
          <a:xfrm>
            <a:off x="6154909" y="1386348"/>
            <a:ext cx="6037091" cy="4970909"/>
          </a:xfrm>
          <a:prstGeom prst="rect">
            <a:avLst/>
          </a:prstGeom>
          <a:solidFill>
            <a:srgbClr val="1AA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Content Placeholder 1"/>
          <p:cNvSpPr txBox="1">
            <a:spLocks/>
          </p:cNvSpPr>
          <p:nvPr/>
        </p:nvSpPr>
        <p:spPr>
          <a:xfrm>
            <a:off x="6336758" y="2133294"/>
            <a:ext cx="5787533" cy="91470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“I was told there was not any fee for a referral at dentists, and only charged almost a year later.”</a:t>
            </a:r>
            <a:endParaRPr lang="en-NZ" i="1" dirty="0">
              <a:solidFill>
                <a:schemeClr val="bg1"/>
              </a:solidFill>
            </a:endParaRPr>
          </a:p>
          <a:p>
            <a:pPr>
              <a:spcBef>
                <a:spcPts val="0"/>
              </a:spcBef>
            </a:pPr>
            <a:r>
              <a:rPr lang="en-NZ" dirty="0" smtClean="0">
                <a:solidFill>
                  <a:schemeClr val="bg1"/>
                </a:solidFill>
              </a:rPr>
              <a:t>Female, 18 to 26 years, Otago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2" name="Rectangle 51"/>
          <p:cNvSpPr/>
          <p:nvPr/>
        </p:nvSpPr>
        <p:spPr>
          <a:xfrm>
            <a:off x="6250153" y="1555050"/>
            <a:ext cx="4428841" cy="338554"/>
          </a:xfrm>
          <a:prstGeom prst="rect">
            <a:avLst/>
          </a:prstGeom>
        </p:spPr>
        <p:txBody>
          <a:bodyPr wrap="none">
            <a:spAutoFit/>
          </a:bodyPr>
          <a:lstStyle/>
          <a:p>
            <a:pPr algn="ctr" fontAlgn="b"/>
            <a:r>
              <a:rPr lang="en-NZ" sz="1600" b="1" dirty="0" smtClean="0">
                <a:solidFill>
                  <a:schemeClr val="bg1"/>
                </a:solidFill>
              </a:rPr>
              <a:t>WHAT WAS THE PROBLEM?</a:t>
            </a:r>
            <a:r>
              <a:rPr lang="en-NZ" sz="1600" b="1" dirty="0">
                <a:solidFill>
                  <a:schemeClr val="tx1">
                    <a:lumMod val="75000"/>
                    <a:lumOff val="25000"/>
                  </a:schemeClr>
                </a:solidFill>
              </a:rPr>
              <a:t> </a:t>
            </a:r>
            <a:r>
              <a:rPr lang="en-NZ" sz="1600" b="1" dirty="0" smtClean="0">
                <a:solidFill>
                  <a:schemeClr val="bg1"/>
                </a:solidFill>
              </a:rPr>
              <a:t>– THEIR OWN WORDS</a:t>
            </a:r>
            <a:endParaRPr lang="en-NZ" sz="1600" b="1" dirty="0">
              <a:solidFill>
                <a:schemeClr val="bg1"/>
              </a:solidFill>
            </a:endParaRPr>
          </a:p>
        </p:txBody>
      </p:sp>
      <p:sp>
        <p:nvSpPr>
          <p:cNvPr id="53" name="Content Placeholder 1"/>
          <p:cNvSpPr txBox="1">
            <a:spLocks/>
          </p:cNvSpPr>
          <p:nvPr/>
        </p:nvSpPr>
        <p:spPr>
          <a:xfrm>
            <a:off x="6336756" y="4372631"/>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“The doctor was charging more than most in town.”</a:t>
            </a:r>
            <a:endParaRPr lang="en-NZ" i="1" dirty="0">
              <a:solidFill>
                <a:schemeClr val="bg1"/>
              </a:solidFill>
            </a:endParaRPr>
          </a:p>
          <a:p>
            <a:pPr>
              <a:spcBef>
                <a:spcPts val="0"/>
              </a:spcBef>
            </a:pPr>
            <a:r>
              <a:rPr lang="en-NZ" dirty="0" smtClean="0">
                <a:solidFill>
                  <a:schemeClr val="bg1"/>
                </a:solidFill>
              </a:rPr>
              <a:t>Male, 47-56 years, Southland</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4" name="Content Placeholder 1"/>
          <p:cNvSpPr txBox="1">
            <a:spLocks/>
          </p:cNvSpPr>
          <p:nvPr/>
        </p:nvSpPr>
        <p:spPr>
          <a:xfrm>
            <a:off x="6336757" y="3216429"/>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“Had tooth checked at dentist. Dentist didn’t fix problem at first. I had to go back for a repeat visit. Charged for both treatments.”</a:t>
            </a:r>
            <a:endParaRPr lang="en-NZ" i="1" dirty="0">
              <a:solidFill>
                <a:schemeClr val="bg1"/>
              </a:solidFill>
            </a:endParaRPr>
          </a:p>
          <a:p>
            <a:pPr>
              <a:spcBef>
                <a:spcPts val="0"/>
              </a:spcBef>
            </a:pPr>
            <a:r>
              <a:rPr lang="en-NZ" dirty="0" smtClean="0">
                <a:solidFill>
                  <a:schemeClr val="bg1"/>
                </a:solidFill>
              </a:rPr>
              <a:t>Male, 37-46 years,  Waikato</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55" name="Content Placeholder 1"/>
          <p:cNvSpPr txBox="1">
            <a:spLocks/>
          </p:cNvSpPr>
          <p:nvPr/>
        </p:nvSpPr>
        <p:spPr>
          <a:xfrm>
            <a:off x="6336757" y="5288485"/>
            <a:ext cx="5787533" cy="473376"/>
          </a:xfrm>
          <a:prstGeom prst="rect">
            <a:avLst/>
          </a:prstGeom>
          <a:noFill/>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i="1" dirty="0" smtClean="0">
                <a:solidFill>
                  <a:schemeClr val="bg1"/>
                </a:solidFill>
              </a:rPr>
              <a:t>“Poor customer service from naturopath.”</a:t>
            </a:r>
            <a:endParaRPr lang="en-NZ" i="1" dirty="0">
              <a:solidFill>
                <a:schemeClr val="bg1"/>
              </a:solidFill>
            </a:endParaRPr>
          </a:p>
          <a:p>
            <a:pPr>
              <a:spcBef>
                <a:spcPts val="0"/>
              </a:spcBef>
            </a:pPr>
            <a:r>
              <a:rPr lang="en-NZ" dirty="0" smtClean="0">
                <a:solidFill>
                  <a:schemeClr val="bg1"/>
                </a:solidFill>
              </a:rPr>
              <a:t>Female, 27-36 years, Wellington</a:t>
            </a:r>
            <a:endParaRPr lang="en-NZ" dirty="0">
              <a:solidFill>
                <a:schemeClr val="bg1"/>
              </a:solidFill>
            </a:endParaRPr>
          </a:p>
          <a:p>
            <a:pPr>
              <a:spcBef>
                <a:spcPts val="0"/>
              </a:spcBef>
            </a:pPr>
            <a:r>
              <a:rPr lang="en-NZ" dirty="0">
                <a:solidFill>
                  <a:schemeClr val="bg1"/>
                </a:solidFill>
              </a:rPr>
              <a:t>	</a:t>
            </a:r>
          </a:p>
          <a:p>
            <a:pPr>
              <a:spcBef>
                <a:spcPts val="0"/>
              </a:spcBef>
            </a:pPr>
            <a:endParaRPr lang="en-NZ" dirty="0">
              <a:solidFill>
                <a:schemeClr val="bg1"/>
              </a:solidFill>
            </a:endParaRPr>
          </a:p>
        </p:txBody>
      </p:sp>
      <p:sp>
        <p:nvSpPr>
          <p:cNvPr id="27"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health services (n=40)</a:t>
            </a:r>
            <a:endParaRPr lang="en-NZ" sz="900" dirty="0">
              <a:solidFill>
                <a:schemeClr val="bg1"/>
              </a:solidFill>
              <a:latin typeface="Aril narrow"/>
            </a:endParaRPr>
          </a:p>
        </p:txBody>
      </p:sp>
    </p:spTree>
    <p:extLst>
      <p:ext uri="{BB962C8B-B14F-4D97-AF65-F5344CB8AC3E}">
        <p14:creationId xmlns:p14="http://schemas.microsoft.com/office/powerpoint/2010/main" val="1193020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6247562"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3" name="Straight Connector 32"/>
          <p:cNvCxnSpPr/>
          <p:nvPr/>
        </p:nvCxnSpPr>
        <p:spPr>
          <a:xfrm>
            <a:off x="6520623" y="5324506"/>
            <a:ext cx="52801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NZ" dirty="0" smtClean="0"/>
              <a:t>Health services continued</a:t>
            </a:r>
            <a:endParaRPr lang="en-NZ" dirty="0"/>
          </a:p>
        </p:txBody>
      </p:sp>
      <p:sp>
        <p:nvSpPr>
          <p:cNvPr id="3" name="Text Placeholder 2"/>
          <p:cNvSpPr>
            <a:spLocks noGrp="1"/>
          </p:cNvSpPr>
          <p:nvPr>
            <p:ph type="body" sz="quarter" idx="10"/>
          </p:nvPr>
        </p:nvSpPr>
        <p:spPr>
          <a:xfrm>
            <a:off x="334297" y="870082"/>
            <a:ext cx="11591734" cy="571438"/>
          </a:xfrm>
        </p:spPr>
        <p:txBody>
          <a:bodyPr/>
          <a:lstStyle/>
          <a:p>
            <a:r>
              <a:rPr lang="en-NZ" dirty="0"/>
              <a:t>Includes medical or dental services, residential care services, etc.</a:t>
            </a:r>
          </a:p>
          <a:p>
            <a:endParaRPr lang="en-NZ" dirty="0"/>
          </a:p>
        </p:txBody>
      </p:sp>
      <p:cxnSp>
        <p:nvCxnSpPr>
          <p:cNvPr id="17" name="Straight Connector 16"/>
          <p:cNvCxnSpPr/>
          <p:nvPr/>
        </p:nvCxnSpPr>
        <p:spPr>
          <a:xfrm>
            <a:off x="6089650" y="1651000"/>
            <a:ext cx="0" cy="44323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247562" y="2109846"/>
            <a:ext cx="5820613" cy="169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1" name="Chart 20"/>
          <p:cNvGraphicFramePr/>
          <p:nvPr>
            <p:extLst>
              <p:ext uri="{D42A27DB-BD31-4B8C-83A1-F6EECF244321}">
                <p14:modId xmlns:p14="http://schemas.microsoft.com/office/powerpoint/2010/main" val="4102908010"/>
              </p:ext>
            </p:extLst>
          </p:nvPr>
        </p:nvGraphicFramePr>
        <p:xfrm>
          <a:off x="9175562" y="2567501"/>
          <a:ext cx="2536314" cy="109009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6326073" y="2257875"/>
            <a:ext cx="2921121" cy="276999"/>
          </a:xfrm>
          <a:prstGeom prst="rect">
            <a:avLst/>
          </a:prstGeom>
        </p:spPr>
        <p:txBody>
          <a:bodyPr wrap="none">
            <a:spAutoFit/>
          </a:bodyPr>
          <a:lstStyle/>
          <a:p>
            <a:pPr algn="ctr" fontAlgn="b"/>
            <a:r>
              <a:rPr lang="en-NZ" sz="1200" dirty="0" smtClean="0">
                <a:solidFill>
                  <a:schemeClr val="tx1">
                    <a:lumMod val="75000"/>
                    <a:lumOff val="25000"/>
                  </a:schemeClr>
                </a:solidFill>
              </a:rPr>
              <a:t>TOP 3 REASONS FOR NOT TAKING ACTION*:</a:t>
            </a:r>
            <a:endParaRPr lang="en-NZ" sz="1200" dirty="0">
              <a:solidFill>
                <a:schemeClr val="tx1">
                  <a:lumMod val="75000"/>
                  <a:lumOff val="25000"/>
                </a:schemeClr>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706887715"/>
              </p:ext>
            </p:extLst>
          </p:nvPr>
        </p:nvGraphicFramePr>
        <p:xfrm>
          <a:off x="6247562" y="2645909"/>
          <a:ext cx="2881213" cy="1021700"/>
        </p:xfrm>
        <a:graphic>
          <a:graphicData uri="http://schemas.openxmlformats.org/drawingml/2006/table">
            <a:tbl>
              <a:tblPr bandRow="1">
                <a:tableStyleId>{5C22544A-7EE6-4342-B048-85BDC9FD1C3A}</a:tableStyleId>
              </a:tblPr>
              <a:tblGrid>
                <a:gridCol w="2881213"/>
              </a:tblGrid>
              <a:tr h="252752">
                <a:tc>
                  <a:txBody>
                    <a:bodyPr/>
                    <a:lstStyle/>
                    <a:p>
                      <a:pPr algn="r">
                        <a:lnSpc>
                          <a:spcPct val="80000"/>
                        </a:lnSpc>
                      </a:pPr>
                      <a:r>
                        <a:rPr lang="en-NZ" sz="1100" dirty="0" smtClean="0">
                          <a:solidFill>
                            <a:schemeClr val="tx1">
                              <a:lumMod val="75000"/>
                              <a:lumOff val="25000"/>
                            </a:schemeClr>
                          </a:solidFill>
                        </a:rPr>
                        <a:t>I was unsure what action to 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09284">
                <a:tc>
                  <a:txBody>
                    <a:bodyPr/>
                    <a:lstStyle/>
                    <a:p>
                      <a:pPr algn="r">
                        <a:lnSpc>
                          <a:spcPct val="80000"/>
                        </a:lnSpc>
                      </a:pPr>
                      <a:r>
                        <a:rPr lang="en-NZ" sz="1100" dirty="0" smtClean="0">
                          <a:solidFill>
                            <a:schemeClr val="tx1">
                              <a:lumMod val="75000"/>
                              <a:lumOff val="25000"/>
                            </a:schemeClr>
                          </a:solidFill>
                        </a:rPr>
                        <a:t>I couldn’t be bothered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9655">
                <a:tc>
                  <a:txBody>
                    <a:bodyPr/>
                    <a:lstStyle/>
                    <a:p>
                      <a:pPr algn="r">
                        <a:lnSpc>
                          <a:spcPct val="80000"/>
                        </a:lnSpc>
                      </a:pPr>
                      <a:r>
                        <a:rPr lang="en-NZ" sz="1100" dirty="0" smtClean="0">
                          <a:solidFill>
                            <a:schemeClr val="tx1">
                              <a:lumMod val="75000"/>
                              <a:lumOff val="25000"/>
                            </a:schemeClr>
                          </a:solidFill>
                        </a:rPr>
                        <a:t>I didn’t doing</a:t>
                      </a:r>
                      <a:r>
                        <a:rPr lang="en-NZ" sz="1100" baseline="0" dirty="0" smtClean="0">
                          <a:solidFill>
                            <a:schemeClr val="tx1">
                              <a:lumMod val="75000"/>
                              <a:lumOff val="25000"/>
                            </a:schemeClr>
                          </a:solidFill>
                        </a:rPr>
                        <a:t> something would resolve the issue</a:t>
                      </a:r>
                      <a:endParaRPr lang="en-NZ" sz="1100" dirty="0" smtClean="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5" name="Rectangle 24"/>
          <p:cNvSpPr/>
          <p:nvPr/>
        </p:nvSpPr>
        <p:spPr>
          <a:xfrm>
            <a:off x="6431723" y="4106636"/>
            <a:ext cx="1910459" cy="276999"/>
          </a:xfrm>
          <a:prstGeom prst="rect">
            <a:avLst/>
          </a:prstGeom>
        </p:spPr>
        <p:txBody>
          <a:bodyPr wrap="none">
            <a:spAutoFit/>
          </a:bodyPr>
          <a:lstStyle/>
          <a:p>
            <a:pPr fontAlgn="b"/>
            <a:r>
              <a:rPr lang="en-NZ" sz="1200" dirty="0" smtClean="0">
                <a:solidFill>
                  <a:schemeClr val="tx1">
                    <a:lumMod val="75000"/>
                    <a:lumOff val="25000"/>
                  </a:schemeClr>
                </a:solidFill>
              </a:rPr>
              <a:t>AVERAGE PROBLEM VALUE:</a:t>
            </a:r>
            <a:endParaRPr lang="en-NZ" sz="1200" dirty="0">
              <a:solidFill>
                <a:schemeClr val="tx1">
                  <a:lumMod val="75000"/>
                  <a:lumOff val="25000"/>
                </a:schemeClr>
              </a:solidFill>
            </a:endParaRPr>
          </a:p>
        </p:txBody>
      </p:sp>
      <p:sp>
        <p:nvSpPr>
          <p:cNvPr id="29" name="Rectangle 28"/>
          <p:cNvSpPr/>
          <p:nvPr/>
        </p:nvSpPr>
        <p:spPr>
          <a:xfrm>
            <a:off x="8740899" y="5170617"/>
            <a:ext cx="785228" cy="307777"/>
          </a:xfrm>
          <a:prstGeom prst="rect">
            <a:avLst/>
          </a:prstGeom>
          <a:solidFill>
            <a:schemeClr val="bg1"/>
          </a:solidFill>
          <a:ln>
            <a:solidFill>
              <a:schemeClr val="bg1">
                <a:lumMod val="85000"/>
              </a:schemeClr>
            </a:solidFill>
          </a:ln>
        </p:spPr>
        <p:txBody>
          <a:bodyPr wrap="square">
            <a:spAutoFit/>
          </a:bodyPr>
          <a:lstStyle/>
          <a:p>
            <a:pPr algn="ctr"/>
            <a:r>
              <a:rPr lang="en-NZ" sz="1400" b="1" dirty="0" smtClean="0">
                <a:solidFill>
                  <a:srgbClr val="C37F1B"/>
                </a:solidFill>
              </a:rPr>
              <a:t>$97.11</a:t>
            </a:r>
            <a:endParaRPr lang="en-NZ" sz="1400" b="1" dirty="0">
              <a:solidFill>
                <a:srgbClr val="C37F1B"/>
              </a:solidFill>
            </a:endParaRPr>
          </a:p>
        </p:txBody>
      </p:sp>
      <p:sp>
        <p:nvSpPr>
          <p:cNvPr id="36" name="Rectangle 35"/>
          <p:cNvSpPr/>
          <p:nvPr/>
        </p:nvSpPr>
        <p:spPr>
          <a:xfrm>
            <a:off x="6215873" y="2100060"/>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39" name="Rectangle 38"/>
          <p:cNvSpPr/>
          <p:nvPr/>
        </p:nvSpPr>
        <p:spPr>
          <a:xfrm>
            <a:off x="6420772" y="1455710"/>
            <a:ext cx="4661212" cy="584775"/>
          </a:xfrm>
          <a:prstGeom prst="rect">
            <a:avLst/>
          </a:prstGeom>
        </p:spPr>
        <p:txBody>
          <a:bodyPr wrap="none">
            <a:spAutoFit/>
          </a:bodyPr>
          <a:lstStyle/>
          <a:p>
            <a:r>
              <a:rPr lang="en-NZ" b="1" dirty="0" smtClean="0">
                <a:solidFill>
                  <a:schemeClr val="tx1">
                    <a:lumMod val="75000"/>
                    <a:lumOff val="25000"/>
                  </a:schemeClr>
                </a:solidFill>
              </a:rPr>
              <a:t>30% </a:t>
            </a:r>
            <a:r>
              <a:rPr lang="en-NZ" b="1" dirty="0">
                <a:solidFill>
                  <a:schemeClr val="tx1">
                    <a:lumMod val="75000"/>
                    <a:lumOff val="25000"/>
                  </a:schemeClr>
                </a:solidFill>
              </a:rPr>
              <a:t>did not take action to resolve the problem</a:t>
            </a:r>
          </a:p>
          <a:p>
            <a:r>
              <a:rPr lang="en-NZ" sz="1400" dirty="0" smtClean="0">
                <a:solidFill>
                  <a:schemeClr val="tx1">
                    <a:lumMod val="75000"/>
                    <a:lumOff val="25000"/>
                  </a:schemeClr>
                </a:solidFill>
              </a:rPr>
              <a:t>compared to 20% on average</a:t>
            </a:r>
            <a:endParaRPr lang="en-NZ" sz="1400" dirty="0">
              <a:solidFill>
                <a:schemeClr val="tx1">
                  <a:lumMod val="75000"/>
                  <a:lumOff val="25000"/>
                </a:schemeClr>
              </a:solidFill>
            </a:endParaRPr>
          </a:p>
        </p:txBody>
      </p:sp>
      <p:sp>
        <p:nvSpPr>
          <p:cNvPr id="19" name="Text Placeholder 2"/>
          <p:cNvSpPr txBox="1">
            <a:spLocks/>
          </p:cNvSpPr>
          <p:nvPr/>
        </p:nvSpPr>
        <p:spPr>
          <a:xfrm>
            <a:off x="6310458" y="6191249"/>
            <a:ext cx="2505078" cy="15283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smtClean="0"/>
              <a:t>*Small base size, results are indicative only</a:t>
            </a:r>
            <a:endParaRPr lang="en-NZ" sz="1100" dirty="0"/>
          </a:p>
        </p:txBody>
      </p:sp>
      <p:sp>
        <p:nvSpPr>
          <p:cNvPr id="26" name="Rectangle 25"/>
          <p:cNvSpPr/>
          <p:nvPr/>
        </p:nvSpPr>
        <p:spPr>
          <a:xfrm>
            <a:off x="7546330" y="5631646"/>
            <a:ext cx="3288016" cy="276999"/>
          </a:xfrm>
          <a:prstGeom prst="rect">
            <a:avLst/>
          </a:prstGeom>
        </p:spPr>
        <p:txBody>
          <a:bodyPr wrap="none">
            <a:spAutoFit/>
          </a:bodyPr>
          <a:lstStyle/>
          <a:p>
            <a:pPr lvl="0"/>
            <a:r>
              <a:rPr lang="en-NZ" sz="1200" dirty="0">
                <a:solidFill>
                  <a:prstClr val="black">
                    <a:lumMod val="75000"/>
                    <a:lumOff val="25000"/>
                  </a:prstClr>
                </a:solidFill>
              </a:rPr>
              <a:t>compared to </a:t>
            </a:r>
            <a:r>
              <a:rPr lang="en-NZ" sz="1200" dirty="0" smtClean="0">
                <a:solidFill>
                  <a:prstClr val="black">
                    <a:lumMod val="75000"/>
                    <a:lumOff val="25000"/>
                  </a:prstClr>
                </a:solidFill>
              </a:rPr>
              <a:t>$176.94 across all service categories</a:t>
            </a:r>
            <a:endParaRPr lang="en-NZ" sz="1200" dirty="0">
              <a:solidFill>
                <a:prstClr val="black">
                  <a:lumMod val="75000"/>
                  <a:lumOff val="25000"/>
                </a:prstClr>
              </a:solidFill>
            </a:endParaRPr>
          </a:p>
        </p:txBody>
      </p:sp>
      <p:sp>
        <p:nvSpPr>
          <p:cNvPr id="18" name="Rectangle 17"/>
          <p:cNvSpPr/>
          <p:nvPr/>
        </p:nvSpPr>
        <p:spPr>
          <a:xfrm>
            <a:off x="123443" y="3968904"/>
            <a:ext cx="5820613" cy="210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27" name="Chart 26"/>
          <p:cNvGraphicFramePr/>
          <p:nvPr>
            <p:extLst>
              <p:ext uri="{D42A27DB-BD31-4B8C-83A1-F6EECF244321}">
                <p14:modId xmlns:p14="http://schemas.microsoft.com/office/powerpoint/2010/main" val="2691146926"/>
              </p:ext>
            </p:extLst>
          </p:nvPr>
        </p:nvGraphicFramePr>
        <p:xfrm>
          <a:off x="2280363" y="4185705"/>
          <a:ext cx="3550037" cy="126931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123444" y="2109848"/>
            <a:ext cx="5820613" cy="169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0" name="Chart 29"/>
          <p:cNvGraphicFramePr/>
          <p:nvPr>
            <p:extLst>
              <p:ext uri="{D42A27DB-BD31-4B8C-83A1-F6EECF244321}">
                <p14:modId xmlns:p14="http://schemas.microsoft.com/office/powerpoint/2010/main" val="390389030"/>
              </p:ext>
            </p:extLst>
          </p:nvPr>
        </p:nvGraphicFramePr>
        <p:xfrm>
          <a:off x="3089544" y="2567501"/>
          <a:ext cx="2536314" cy="109009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337472" y="1455710"/>
            <a:ext cx="3949351" cy="584775"/>
          </a:xfrm>
          <a:prstGeom prst="rect">
            <a:avLst/>
          </a:prstGeom>
        </p:spPr>
        <p:txBody>
          <a:bodyPr wrap="none">
            <a:spAutoFit/>
          </a:bodyPr>
          <a:lstStyle/>
          <a:p>
            <a:r>
              <a:rPr lang="en-NZ" b="1" dirty="0" smtClean="0">
                <a:solidFill>
                  <a:schemeClr val="tx1">
                    <a:lumMod val="75000"/>
                    <a:lumOff val="25000"/>
                  </a:schemeClr>
                </a:solidFill>
              </a:rPr>
              <a:t>70% took action to resolve the problem</a:t>
            </a:r>
            <a:br>
              <a:rPr lang="en-NZ" b="1" dirty="0" smtClean="0">
                <a:solidFill>
                  <a:schemeClr val="tx1">
                    <a:lumMod val="75000"/>
                    <a:lumOff val="25000"/>
                  </a:schemeClr>
                </a:solidFill>
              </a:rPr>
            </a:br>
            <a:r>
              <a:rPr lang="en-NZ" sz="1400" dirty="0" smtClean="0">
                <a:solidFill>
                  <a:schemeClr val="tx1">
                    <a:lumMod val="75000"/>
                    <a:lumOff val="25000"/>
                  </a:schemeClr>
                </a:solidFill>
              </a:rPr>
              <a:t>compared to 80% on average</a:t>
            </a:r>
            <a:endParaRPr lang="en-NZ" sz="1400" dirty="0">
              <a:solidFill>
                <a:schemeClr val="tx1">
                  <a:lumMod val="75000"/>
                  <a:lumOff val="25000"/>
                </a:schemeClr>
              </a:solidFill>
            </a:endParaRPr>
          </a:p>
        </p:txBody>
      </p:sp>
      <p:sp>
        <p:nvSpPr>
          <p:cNvPr id="32" name="Rectangle 31"/>
          <p:cNvSpPr/>
          <p:nvPr/>
        </p:nvSpPr>
        <p:spPr>
          <a:xfrm>
            <a:off x="296825" y="2257875"/>
            <a:ext cx="1629805" cy="276999"/>
          </a:xfrm>
          <a:prstGeom prst="rect">
            <a:avLst/>
          </a:prstGeom>
        </p:spPr>
        <p:txBody>
          <a:bodyPr wrap="none">
            <a:spAutoFit/>
          </a:bodyPr>
          <a:lstStyle/>
          <a:p>
            <a:pPr algn="ctr" fontAlgn="b"/>
            <a:r>
              <a:rPr lang="en-NZ" sz="1200" dirty="0" smtClean="0">
                <a:solidFill>
                  <a:schemeClr val="tx1">
                    <a:lumMod val="75000"/>
                    <a:lumOff val="25000"/>
                  </a:schemeClr>
                </a:solidFill>
              </a:rPr>
              <a:t>TOP 3 ACTIONS TAKEN:</a:t>
            </a:r>
            <a:endParaRPr lang="en-NZ" sz="1200" dirty="0">
              <a:solidFill>
                <a:schemeClr val="tx1">
                  <a:lumMod val="75000"/>
                  <a:lumOff val="25000"/>
                </a:schemeClr>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118098487"/>
              </p:ext>
            </p:extLst>
          </p:nvPr>
        </p:nvGraphicFramePr>
        <p:xfrm>
          <a:off x="161544" y="2567503"/>
          <a:ext cx="2881213" cy="1109773"/>
        </p:xfrm>
        <a:graphic>
          <a:graphicData uri="http://schemas.openxmlformats.org/drawingml/2006/table">
            <a:tbl>
              <a:tblPr bandRow="1">
                <a:tableStyleId>{5C22544A-7EE6-4342-B048-85BDC9FD1C3A}</a:tableStyleId>
              </a:tblPr>
              <a:tblGrid>
                <a:gridCol w="2881213"/>
              </a:tblGrid>
              <a:tr h="457745">
                <a:tc>
                  <a:txBody>
                    <a:bodyPr/>
                    <a:lstStyle/>
                    <a:p>
                      <a:pPr algn="r">
                        <a:lnSpc>
                          <a:spcPct val="80000"/>
                        </a:lnSpc>
                      </a:pPr>
                      <a:r>
                        <a:rPr lang="en-NZ" sz="1100" dirty="0" smtClean="0">
                          <a:solidFill>
                            <a:schemeClr val="tx1">
                              <a:lumMod val="75000"/>
                              <a:lumOff val="25000"/>
                            </a:schemeClr>
                          </a:solidFill>
                        </a:rPr>
                        <a:t>Contacted seller/provider/tradesperson directly (e.g., in-person, phone, or email)</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Talked with family or friends</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2364">
                <a:tc>
                  <a:txBody>
                    <a:bodyPr/>
                    <a:lstStyle/>
                    <a:p>
                      <a:pPr algn="r">
                        <a:lnSpc>
                          <a:spcPct val="80000"/>
                        </a:lnSpc>
                      </a:pPr>
                      <a:r>
                        <a:rPr lang="en-NZ" sz="1100" dirty="0" smtClean="0">
                          <a:solidFill>
                            <a:schemeClr val="tx1">
                              <a:lumMod val="75000"/>
                              <a:lumOff val="25000"/>
                            </a:schemeClr>
                          </a:solidFill>
                        </a:rPr>
                        <a:t>Made a complaint with</a:t>
                      </a:r>
                      <a:r>
                        <a:rPr lang="en-NZ" sz="1100" baseline="0" dirty="0" smtClean="0">
                          <a:solidFill>
                            <a:schemeClr val="tx1">
                              <a:lumMod val="75000"/>
                              <a:lumOff val="25000"/>
                            </a:schemeClr>
                          </a:solidFill>
                        </a:rPr>
                        <a:t> a government agency or professional organisation</a:t>
                      </a:r>
                      <a:endParaRPr lang="en-NZ" sz="1100"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 name="Rectangle 34"/>
          <p:cNvSpPr/>
          <p:nvPr/>
        </p:nvSpPr>
        <p:spPr>
          <a:xfrm>
            <a:off x="2254904" y="3951832"/>
            <a:ext cx="182702" cy="22394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Rectangle 36"/>
          <p:cNvSpPr/>
          <p:nvPr/>
        </p:nvSpPr>
        <p:spPr>
          <a:xfrm>
            <a:off x="258353" y="4105435"/>
            <a:ext cx="967252" cy="276999"/>
          </a:xfrm>
          <a:prstGeom prst="rect">
            <a:avLst/>
          </a:prstGeom>
        </p:spPr>
        <p:txBody>
          <a:bodyPr wrap="none">
            <a:spAutoFit/>
          </a:bodyPr>
          <a:lstStyle/>
          <a:p>
            <a:pPr algn="ctr" fontAlgn="b"/>
            <a:r>
              <a:rPr lang="en-NZ" sz="1200" dirty="0" smtClean="0">
                <a:solidFill>
                  <a:schemeClr val="tx1">
                    <a:lumMod val="75000"/>
                    <a:lumOff val="25000"/>
                  </a:schemeClr>
                </a:solidFill>
              </a:rPr>
              <a:t>OUTCOME*:</a:t>
            </a:r>
            <a:endParaRPr lang="en-NZ" sz="1200" dirty="0">
              <a:solidFill>
                <a:schemeClr val="tx1">
                  <a:lumMod val="75000"/>
                  <a:lumOff val="25000"/>
                </a:schemeClr>
              </a:solidFill>
            </a:endParaRPr>
          </a:p>
        </p:txBody>
      </p:sp>
      <p:graphicFrame>
        <p:nvGraphicFramePr>
          <p:cNvPr id="38" name="Chart 37"/>
          <p:cNvGraphicFramePr/>
          <p:nvPr>
            <p:extLst>
              <p:ext uri="{D42A27DB-BD31-4B8C-83A1-F6EECF244321}">
                <p14:modId xmlns:p14="http://schemas.microsoft.com/office/powerpoint/2010/main" val="3099669340"/>
              </p:ext>
            </p:extLst>
          </p:nvPr>
        </p:nvGraphicFramePr>
        <p:xfrm>
          <a:off x="523139" y="4725118"/>
          <a:ext cx="1421524" cy="947682"/>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1325620" y="5503375"/>
            <a:ext cx="903943" cy="498598"/>
          </a:xfrm>
          <a:prstGeom prst="rect">
            <a:avLst/>
          </a:prstGeom>
        </p:spPr>
        <p:txBody>
          <a:bodyPr wrap="square">
            <a:spAutoFit/>
          </a:bodyPr>
          <a:lstStyle/>
          <a:p>
            <a:pPr algn="r">
              <a:lnSpc>
                <a:spcPct val="80000"/>
              </a:lnSpc>
            </a:pPr>
            <a:r>
              <a:rPr lang="en-NZ" sz="1100" dirty="0">
                <a:solidFill>
                  <a:schemeClr val="tx1">
                    <a:lumMod val="75000"/>
                    <a:lumOff val="25000"/>
                  </a:schemeClr>
                </a:solidFill>
              </a:rPr>
              <a:t>Resolved to your satisfaction</a:t>
            </a:r>
          </a:p>
        </p:txBody>
      </p:sp>
      <p:sp>
        <p:nvSpPr>
          <p:cNvPr id="41" name="Rectangle 40"/>
          <p:cNvSpPr/>
          <p:nvPr/>
        </p:nvSpPr>
        <p:spPr>
          <a:xfrm>
            <a:off x="184095" y="5417385"/>
            <a:ext cx="983754" cy="498598"/>
          </a:xfrm>
          <a:prstGeom prst="rect">
            <a:avLst/>
          </a:prstGeom>
        </p:spPr>
        <p:txBody>
          <a:bodyPr wrap="square">
            <a:spAutoFit/>
          </a:bodyPr>
          <a:lstStyle/>
          <a:p>
            <a:pPr>
              <a:lnSpc>
                <a:spcPct val="80000"/>
              </a:lnSpc>
            </a:pPr>
            <a:r>
              <a:rPr lang="en-NZ" sz="1100" dirty="0">
                <a:solidFill>
                  <a:schemeClr val="tx1">
                    <a:lumMod val="75000"/>
                    <a:lumOff val="25000"/>
                  </a:schemeClr>
                </a:solidFill>
              </a:rPr>
              <a:t>Resolved but not to your satisfaction</a:t>
            </a:r>
          </a:p>
        </p:txBody>
      </p:sp>
      <p:sp>
        <p:nvSpPr>
          <p:cNvPr id="42" name="TextBox 41"/>
          <p:cNvSpPr txBox="1"/>
          <p:nvPr/>
        </p:nvSpPr>
        <p:spPr>
          <a:xfrm>
            <a:off x="276682" y="5264947"/>
            <a:ext cx="234950" cy="184666"/>
          </a:xfrm>
          <a:prstGeom prst="rect">
            <a:avLst/>
          </a:prstGeom>
        </p:spPr>
        <p:txBody>
          <a:bodyPr vert="horz" wrap="square" lIns="0" tIns="0" rIns="0" bIns="0" rtlCol="0">
            <a:spAutoFit/>
          </a:bodyPr>
          <a:lstStyle/>
          <a:p>
            <a:r>
              <a:rPr lang="en-NZ" sz="1200" dirty="0" smtClean="0">
                <a:solidFill>
                  <a:schemeClr val="tx1">
                    <a:lumMod val="75000"/>
                    <a:lumOff val="25000"/>
                  </a:schemeClr>
                </a:solidFill>
              </a:rPr>
              <a:t>16</a:t>
            </a:r>
            <a:endParaRPr lang="en-NZ" sz="1200" dirty="0">
              <a:solidFill>
                <a:schemeClr val="tx1">
                  <a:lumMod val="75000"/>
                  <a:lumOff val="25000"/>
                </a:schemeClr>
              </a:solidFill>
            </a:endParaRPr>
          </a:p>
        </p:txBody>
      </p:sp>
      <p:sp>
        <p:nvSpPr>
          <p:cNvPr id="43" name="TextBox 42"/>
          <p:cNvSpPr txBox="1"/>
          <p:nvPr/>
        </p:nvSpPr>
        <p:spPr>
          <a:xfrm>
            <a:off x="1909593" y="5350937"/>
            <a:ext cx="234950" cy="184666"/>
          </a:xfrm>
          <a:prstGeom prst="rect">
            <a:avLst/>
          </a:prstGeom>
        </p:spPr>
        <p:txBody>
          <a:bodyPr vert="horz" wrap="square" lIns="0" tIns="0" rIns="0" bIns="0" rtlCol="0">
            <a:spAutoFit/>
          </a:bodyPr>
          <a:lstStyle/>
          <a:p>
            <a:pPr algn="r"/>
            <a:r>
              <a:rPr lang="en-NZ" sz="1200" dirty="0" smtClean="0">
                <a:solidFill>
                  <a:schemeClr val="tx1">
                    <a:lumMod val="75000"/>
                    <a:lumOff val="25000"/>
                  </a:schemeClr>
                </a:solidFill>
              </a:rPr>
              <a:t>84</a:t>
            </a:r>
            <a:endParaRPr lang="en-NZ" sz="1200" dirty="0">
              <a:solidFill>
                <a:schemeClr val="tx1">
                  <a:lumMod val="75000"/>
                  <a:lumOff val="25000"/>
                </a:schemeClr>
              </a:solidFill>
            </a:endParaRPr>
          </a:p>
        </p:txBody>
      </p:sp>
      <p:cxnSp>
        <p:nvCxnSpPr>
          <p:cNvPr id="44" name="Straight Connector 43"/>
          <p:cNvCxnSpPr/>
          <p:nvPr/>
        </p:nvCxnSpPr>
        <p:spPr>
          <a:xfrm>
            <a:off x="1289751" y="5437432"/>
            <a:ext cx="63687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77609" y="4996672"/>
            <a:ext cx="634118" cy="365846"/>
            <a:chOff x="6563647" y="5080573"/>
            <a:chExt cx="634118" cy="365846"/>
          </a:xfrm>
        </p:grpSpPr>
        <p:cxnSp>
          <p:nvCxnSpPr>
            <p:cNvPr id="46" name="Straight Connector 45"/>
            <p:cNvCxnSpPr/>
            <p:nvPr/>
          </p:nvCxnSpPr>
          <p:spPr>
            <a:xfrm>
              <a:off x="6941820" y="5080573"/>
              <a:ext cx="2559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941821" y="5080573"/>
              <a:ext cx="0" cy="3644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63647" y="5446419"/>
              <a:ext cx="37817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590835" y="4105435"/>
            <a:ext cx="2378023" cy="276999"/>
          </a:xfrm>
          <a:prstGeom prst="rect">
            <a:avLst/>
          </a:prstGeom>
        </p:spPr>
        <p:txBody>
          <a:bodyPr wrap="none">
            <a:spAutoFit/>
          </a:bodyPr>
          <a:lstStyle/>
          <a:p>
            <a:pPr fontAlgn="b"/>
            <a:r>
              <a:rPr lang="en-NZ" sz="1200" dirty="0" smtClean="0">
                <a:solidFill>
                  <a:schemeClr val="tx1">
                    <a:lumMod val="75000"/>
                    <a:lumOff val="25000"/>
                  </a:schemeClr>
                </a:solidFill>
              </a:rPr>
              <a:t>TIME SPENT RESOLVING PROBLEM:</a:t>
            </a:r>
            <a:endParaRPr lang="en-NZ" sz="1200" dirty="0">
              <a:solidFill>
                <a:schemeClr val="tx1">
                  <a:lumMod val="75000"/>
                  <a:lumOff val="25000"/>
                </a:schemeClr>
              </a:solidFill>
            </a:endParaRPr>
          </a:p>
        </p:txBody>
      </p:sp>
      <p:sp>
        <p:nvSpPr>
          <p:cNvPr id="50" name="Rectangle 49"/>
          <p:cNvSpPr/>
          <p:nvPr/>
        </p:nvSpPr>
        <p:spPr>
          <a:xfrm>
            <a:off x="2346325" y="4484322"/>
            <a:ext cx="1449004"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Health services</a:t>
            </a:r>
            <a:endParaRPr lang="en-NZ" sz="1100" dirty="0">
              <a:solidFill>
                <a:schemeClr val="tx1">
                  <a:lumMod val="75000"/>
                  <a:lumOff val="25000"/>
                </a:schemeClr>
              </a:solidFill>
            </a:endParaRPr>
          </a:p>
        </p:txBody>
      </p:sp>
      <p:sp>
        <p:nvSpPr>
          <p:cNvPr id="51" name="Rectangle 50"/>
          <p:cNvSpPr/>
          <p:nvPr/>
        </p:nvSpPr>
        <p:spPr>
          <a:xfrm>
            <a:off x="2562481" y="4849419"/>
            <a:ext cx="1232848" cy="231154"/>
          </a:xfrm>
          <a:prstGeom prst="rect">
            <a:avLst/>
          </a:prstGeom>
        </p:spPr>
        <p:txBody>
          <a:bodyPr wrap="square">
            <a:spAutoFit/>
          </a:bodyPr>
          <a:lstStyle/>
          <a:p>
            <a:pPr algn="r">
              <a:lnSpc>
                <a:spcPct val="80000"/>
              </a:lnSpc>
            </a:pPr>
            <a:r>
              <a:rPr lang="en-NZ" sz="1100" dirty="0" smtClean="0">
                <a:solidFill>
                  <a:schemeClr val="tx1">
                    <a:lumMod val="75000"/>
                    <a:lumOff val="25000"/>
                  </a:schemeClr>
                </a:solidFill>
              </a:rPr>
              <a:t>Average</a:t>
            </a:r>
            <a:endParaRPr lang="en-NZ" sz="1100" dirty="0">
              <a:solidFill>
                <a:schemeClr val="tx1">
                  <a:lumMod val="75000"/>
                  <a:lumOff val="25000"/>
                </a:schemeClr>
              </a:solidFill>
            </a:endParaRPr>
          </a:p>
        </p:txBody>
      </p:sp>
      <p:sp>
        <p:nvSpPr>
          <p:cNvPr id="52" name="Rectangle 51"/>
          <p:cNvSpPr/>
          <p:nvPr/>
        </p:nvSpPr>
        <p:spPr>
          <a:xfrm>
            <a:off x="122297" y="210449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3" name="Rectangle 52"/>
          <p:cNvSpPr/>
          <p:nvPr/>
        </p:nvSpPr>
        <p:spPr>
          <a:xfrm>
            <a:off x="129471" y="3968764"/>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4" name="Rectangle 53"/>
          <p:cNvSpPr/>
          <p:nvPr/>
        </p:nvSpPr>
        <p:spPr>
          <a:xfrm>
            <a:off x="2429086" y="3956475"/>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55" name="Rectangle 54"/>
          <p:cNvSpPr/>
          <p:nvPr/>
        </p:nvSpPr>
        <p:spPr>
          <a:xfrm>
            <a:off x="3330840" y="6105041"/>
            <a:ext cx="2613216" cy="261610"/>
          </a:xfrm>
          <a:prstGeom prst="rect">
            <a:avLst/>
          </a:prstGeom>
        </p:spPr>
        <p:txBody>
          <a:bodyPr wrap="none">
            <a:spAutoFit/>
          </a:bodyPr>
          <a:lstStyle/>
          <a:p>
            <a:pPr algn="r"/>
            <a:r>
              <a:rPr lang="en-NZ" sz="1100" dirty="0" smtClean="0">
                <a:solidFill>
                  <a:schemeClr val="tx1">
                    <a:lumMod val="75000"/>
                    <a:lumOff val="25000"/>
                  </a:schemeClr>
                </a:solidFill>
              </a:rPr>
              <a:t>NB: Averages include all service categories</a:t>
            </a:r>
            <a:endParaRPr lang="en-NZ" sz="1100" dirty="0">
              <a:solidFill>
                <a:schemeClr val="tx1">
                  <a:lumMod val="75000"/>
                  <a:lumOff val="25000"/>
                </a:schemeClr>
              </a:solidFill>
            </a:endParaRPr>
          </a:p>
        </p:txBody>
      </p:sp>
      <p:graphicFrame>
        <p:nvGraphicFramePr>
          <p:cNvPr id="56" name="Chart 55"/>
          <p:cNvGraphicFramePr/>
          <p:nvPr>
            <p:extLst>
              <p:ext uri="{D42A27DB-BD31-4B8C-83A1-F6EECF244321}">
                <p14:modId xmlns:p14="http://schemas.microsoft.com/office/powerpoint/2010/main" val="1777469116"/>
              </p:ext>
            </p:extLst>
          </p:nvPr>
        </p:nvGraphicFramePr>
        <p:xfrm>
          <a:off x="2281785" y="4554050"/>
          <a:ext cx="3550037" cy="1378618"/>
        </p:xfrm>
        <a:graphic>
          <a:graphicData uri="http://schemas.openxmlformats.org/drawingml/2006/chart">
            <c:chart xmlns:c="http://schemas.openxmlformats.org/drawingml/2006/chart" xmlns:r="http://schemas.openxmlformats.org/officeDocument/2006/relationships" r:id="rId6"/>
          </a:graphicData>
        </a:graphic>
      </p:graphicFrame>
      <p:sp>
        <p:nvSpPr>
          <p:cNvPr id="57" name="Rectangle 56"/>
          <p:cNvSpPr/>
          <p:nvPr/>
        </p:nvSpPr>
        <p:spPr>
          <a:xfrm>
            <a:off x="6424812" y="4455764"/>
            <a:ext cx="5618419" cy="600164"/>
          </a:xfrm>
          <a:prstGeom prst="rect">
            <a:avLst/>
          </a:prstGeom>
        </p:spPr>
        <p:txBody>
          <a:bodyPr wrap="square">
            <a:spAutoFit/>
          </a:bodyPr>
          <a:lstStyle/>
          <a:p>
            <a:r>
              <a:rPr lang="en-NZ" sz="1100" i="1" dirty="0" smtClean="0">
                <a:solidFill>
                  <a:schemeClr val="tx1">
                    <a:lumMod val="75000"/>
                    <a:lumOff val="25000"/>
                  </a:schemeClr>
                </a:solidFill>
              </a:rPr>
              <a:t>The “problem value” includes all money spent trying to resolve the problem (if the consumer took action to resolve it) or ‘extra’ money spent because of the problem (if the consumer did not take action), such as repairs, replacement products, postal costs, travel costs, etc</a:t>
            </a:r>
            <a:r>
              <a:rPr lang="en-NZ" sz="1100" i="1" dirty="0">
                <a:solidFill>
                  <a:schemeClr val="tx1">
                    <a:lumMod val="75000"/>
                    <a:lumOff val="25000"/>
                  </a:schemeClr>
                </a:solidFill>
              </a:rPr>
              <a:t>.</a:t>
            </a:r>
            <a:r>
              <a:rPr lang="en-NZ" sz="1100" i="1" dirty="0" smtClean="0">
                <a:solidFill>
                  <a:schemeClr val="tx1">
                    <a:lumMod val="75000"/>
                    <a:lumOff val="25000"/>
                  </a:schemeClr>
                </a:solidFill>
              </a:rPr>
              <a:t> </a:t>
            </a:r>
            <a:endParaRPr lang="en-NZ" sz="1100" i="1" dirty="0">
              <a:solidFill>
                <a:schemeClr val="tx1">
                  <a:lumMod val="75000"/>
                  <a:lumOff val="25000"/>
                </a:schemeClr>
              </a:solidFill>
            </a:endParaRPr>
          </a:p>
        </p:txBody>
      </p:sp>
      <p:sp>
        <p:nvSpPr>
          <p:cNvPr id="58" name="Text Box 18"/>
          <p:cNvSpPr txBox="1">
            <a:spLocks noChangeArrowheads="1"/>
          </p:cNvSpPr>
          <p:nvPr/>
        </p:nvSpPr>
        <p:spPr bwMode="auto">
          <a:xfrm>
            <a:off x="40501" y="6491152"/>
            <a:ext cx="10541000" cy="2308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US" sz="900" dirty="0" smtClean="0">
                <a:solidFill>
                  <a:schemeClr val="bg1"/>
                </a:solidFill>
                <a:latin typeface="Aril narrow"/>
              </a:rPr>
              <a:t>Base: Those who had a problem with health services (n=40)</a:t>
            </a:r>
            <a:endParaRPr lang="en-NZ" sz="900" dirty="0">
              <a:solidFill>
                <a:schemeClr val="bg1"/>
              </a:solidFill>
              <a:latin typeface="Aril narrow"/>
            </a:endParaRPr>
          </a:p>
        </p:txBody>
      </p:sp>
    </p:spTree>
    <p:extLst>
      <p:ext uri="{BB962C8B-B14F-4D97-AF65-F5344CB8AC3E}">
        <p14:creationId xmlns:p14="http://schemas.microsoft.com/office/powerpoint/2010/main" val="34148181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87797"/>
            <a:ext cx="3923109" cy="775597"/>
          </a:xfrm>
        </p:spPr>
        <p:txBody>
          <a:bodyPr/>
          <a:lstStyle/>
          <a:p>
            <a:r>
              <a:rPr lang="en-NZ" dirty="0" smtClean="0"/>
              <a:t>Perceptions of reasonable product life</a:t>
            </a:r>
            <a:endParaRPr lang="en-NZ" dirty="0"/>
          </a:p>
        </p:txBody>
      </p:sp>
    </p:spTree>
    <p:extLst>
      <p:ext uri="{BB962C8B-B14F-4D97-AF65-F5344CB8AC3E}">
        <p14:creationId xmlns:p14="http://schemas.microsoft.com/office/powerpoint/2010/main" val="1220414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Reasonable Product life – high-end brands</a:t>
            </a:r>
            <a:endParaRPr lang="en-NZ" dirty="0"/>
          </a:p>
        </p:txBody>
      </p:sp>
      <p:sp>
        <p:nvSpPr>
          <p:cNvPr id="3" name="Text Placeholder 2"/>
          <p:cNvSpPr>
            <a:spLocks noGrp="1"/>
          </p:cNvSpPr>
          <p:nvPr>
            <p:ph type="body" sz="quarter" idx="10"/>
          </p:nvPr>
        </p:nvSpPr>
        <p:spPr>
          <a:xfrm>
            <a:off x="334297" y="639263"/>
            <a:ext cx="11591734" cy="664797"/>
          </a:xfrm>
        </p:spPr>
        <p:txBody>
          <a:bodyPr/>
          <a:lstStyle/>
          <a:p>
            <a:r>
              <a:rPr lang="en-NZ" dirty="0" smtClean="0"/>
              <a:t>A majority of consumers perceive that appliances such as fridges, heat pumps, washing machines, and vacuum cleaners should last at least three years if a high-end brand or model is purchased. A majority of consumers would expect high-quality children’s school shoes to be wearable for a maximum of three years. Half (49%) of consumers expect a top smartphone to function for between one and three years. </a:t>
            </a:r>
            <a:endParaRPr lang="en-NZ" dirty="0"/>
          </a:p>
        </p:txBody>
      </p:sp>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 name="Chart 4"/>
          <p:cNvGraphicFramePr/>
          <p:nvPr>
            <p:extLst/>
          </p:nvPr>
        </p:nvGraphicFramePr>
        <p:xfrm>
          <a:off x="334297" y="2099066"/>
          <a:ext cx="13394403" cy="39969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NZ" sz="900" dirty="0">
                <a:solidFill>
                  <a:schemeClr val="bg1"/>
                </a:solidFill>
                <a:latin typeface="Aril narrow"/>
              </a:rPr>
              <a:t>Base: Consumers who have not experienced a problem (n=271</a:t>
            </a:r>
            <a:r>
              <a:rPr lang="en-NZ" sz="900" dirty="0" smtClean="0">
                <a:solidFill>
                  <a:schemeClr val="bg1"/>
                </a:solidFill>
                <a:latin typeface="Aril narrow"/>
              </a:rPr>
              <a:t>)</a:t>
            </a:r>
          </a:p>
          <a:p>
            <a:r>
              <a:rPr lang="en-US" sz="900" dirty="0">
                <a:solidFill>
                  <a:schemeClr val="bg1"/>
                </a:solidFill>
                <a:latin typeface="Aril narrow"/>
              </a:rPr>
              <a:t>Source: Q1_S3</a:t>
            </a:r>
            <a:endParaRPr lang="en-NZ" sz="900" dirty="0">
              <a:solidFill>
                <a:schemeClr val="bg1"/>
              </a:solidFill>
              <a:latin typeface="Aril narrow"/>
            </a:endParaRPr>
          </a:p>
        </p:txBody>
      </p:sp>
      <p:sp>
        <p:nvSpPr>
          <p:cNvPr id="7" name="Rectangle 6"/>
          <p:cNvSpPr/>
          <p:nvPr/>
        </p:nvSpPr>
        <p:spPr>
          <a:xfrm>
            <a:off x="334297" y="1658910"/>
            <a:ext cx="4965718" cy="338554"/>
          </a:xfrm>
          <a:prstGeom prst="rect">
            <a:avLst/>
          </a:prstGeom>
        </p:spPr>
        <p:txBody>
          <a:bodyPr wrap="none">
            <a:spAutoFit/>
          </a:bodyPr>
          <a:lstStyle/>
          <a:p>
            <a:r>
              <a:rPr lang="en-NZ" sz="1600" b="1" dirty="0">
                <a:solidFill>
                  <a:schemeClr val="tx1">
                    <a:lumMod val="75000"/>
                    <a:lumOff val="25000"/>
                  </a:schemeClr>
                </a:solidFill>
              </a:rPr>
              <a:t>Perceptions of reasonable product life - high-end brands</a:t>
            </a:r>
          </a:p>
        </p:txBody>
      </p:sp>
      <p:sp>
        <p:nvSpPr>
          <p:cNvPr id="8" name="Rectangle 7"/>
          <p:cNvSpPr/>
          <p:nvPr/>
        </p:nvSpPr>
        <p:spPr>
          <a:xfrm>
            <a:off x="325695" y="1987683"/>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graphicFrame>
        <p:nvGraphicFramePr>
          <p:cNvPr id="9" name="Table 8"/>
          <p:cNvGraphicFramePr>
            <a:graphicFrameLocks noGrp="1"/>
          </p:cNvGraphicFramePr>
          <p:nvPr>
            <p:extLst/>
          </p:nvPr>
        </p:nvGraphicFramePr>
        <p:xfrm>
          <a:off x="334296" y="2264679"/>
          <a:ext cx="3293415" cy="3158220"/>
        </p:xfrm>
        <a:graphic>
          <a:graphicData uri="http://schemas.openxmlformats.org/drawingml/2006/table">
            <a:tbl>
              <a:tblPr bandRow="1">
                <a:tableStyleId>{5C22544A-7EE6-4342-B048-85BDC9FD1C3A}</a:tableStyleId>
              </a:tblPr>
              <a:tblGrid>
                <a:gridCol w="3293415"/>
              </a:tblGrid>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A refrigerator (continuous use)</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New model smart phone used daily mainly texting and internet browsing</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Heat pump used for continuous heating during the winter months only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A top loader washing machine used once per day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Vacuum cleaner used twice per week to clean a fully carpeted three-bedroom home</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Children’s leather school shoes worn every school day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028746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6348"/>
            <a:ext cx="12192000" cy="497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a:t>Reasonable Product life – </a:t>
            </a:r>
            <a:r>
              <a:rPr lang="en-NZ" dirty="0" smtClean="0"/>
              <a:t>Budget </a:t>
            </a:r>
            <a:r>
              <a:rPr lang="en-NZ" dirty="0"/>
              <a:t>brands</a:t>
            </a:r>
          </a:p>
        </p:txBody>
      </p:sp>
      <p:sp>
        <p:nvSpPr>
          <p:cNvPr id="3" name="Text Placeholder 2"/>
          <p:cNvSpPr>
            <a:spLocks noGrp="1"/>
          </p:cNvSpPr>
          <p:nvPr>
            <p:ph type="body" sz="quarter" idx="10"/>
          </p:nvPr>
        </p:nvSpPr>
        <p:spPr>
          <a:xfrm>
            <a:off x="334297" y="665895"/>
            <a:ext cx="11591734" cy="664797"/>
          </a:xfrm>
        </p:spPr>
        <p:txBody>
          <a:bodyPr/>
          <a:lstStyle/>
          <a:p>
            <a:r>
              <a:rPr lang="en-NZ" dirty="0" smtClean="0"/>
              <a:t>In general, consumers expect ‘budget’ products to have a shorter life than high-end brands. The difference is most pronounced for appliances such as fridges, heat pumps, washing machines, and vacuum cleaners. In contrast, half of consumers (51%) still believe that budget smartphones should last between one and three years (compared to 49% for high-end brands).</a:t>
            </a:r>
            <a:endParaRPr lang="en-NZ" dirty="0"/>
          </a:p>
        </p:txBody>
      </p:sp>
      <p:sp>
        <p:nvSpPr>
          <p:cNvPr id="5" name="Rectangle 4"/>
          <p:cNvSpPr/>
          <p:nvPr/>
        </p:nvSpPr>
        <p:spPr>
          <a:xfrm>
            <a:off x="334297" y="1658910"/>
            <a:ext cx="4965718" cy="338554"/>
          </a:xfrm>
          <a:prstGeom prst="rect">
            <a:avLst/>
          </a:prstGeom>
        </p:spPr>
        <p:txBody>
          <a:bodyPr wrap="none">
            <a:spAutoFit/>
          </a:bodyPr>
          <a:lstStyle/>
          <a:p>
            <a:r>
              <a:rPr lang="en-NZ" sz="1600" b="1" dirty="0">
                <a:solidFill>
                  <a:schemeClr val="tx1">
                    <a:lumMod val="75000"/>
                    <a:lumOff val="25000"/>
                  </a:schemeClr>
                </a:solidFill>
              </a:rPr>
              <a:t>Perceptions of reasonable product life - budget brands</a:t>
            </a:r>
          </a:p>
        </p:txBody>
      </p:sp>
      <p:sp>
        <p:nvSpPr>
          <p:cNvPr id="6" name="Rectangle 5"/>
          <p:cNvSpPr/>
          <p:nvPr/>
        </p:nvSpPr>
        <p:spPr>
          <a:xfrm>
            <a:off x="325695" y="1987683"/>
            <a:ext cx="296876" cy="276999"/>
          </a:xfrm>
          <a:prstGeom prst="rect">
            <a:avLst/>
          </a:prstGeom>
        </p:spPr>
        <p:txBody>
          <a:bodyPr wrap="none">
            <a:spAutoFit/>
          </a:bodyPr>
          <a:lstStyle/>
          <a:p>
            <a:pPr algn="ctr" fontAlgn="b"/>
            <a:r>
              <a:rPr lang="en-NZ" sz="1200" dirty="0" smtClean="0">
                <a:solidFill>
                  <a:schemeClr val="tx1">
                    <a:lumMod val="75000"/>
                    <a:lumOff val="25000"/>
                  </a:schemeClr>
                </a:solidFill>
              </a:rPr>
              <a:t>%</a:t>
            </a:r>
            <a:endParaRPr lang="en-NZ" sz="1200" dirty="0">
              <a:solidFill>
                <a:schemeClr val="tx1">
                  <a:lumMod val="75000"/>
                  <a:lumOff val="25000"/>
                </a:schemeClr>
              </a:solidFill>
            </a:endParaRPr>
          </a:p>
        </p:txBody>
      </p:sp>
      <p:sp>
        <p:nvSpPr>
          <p:cNvPr id="8" name="Text Box 18"/>
          <p:cNvSpPr txBox="1">
            <a:spLocks noChangeArrowheads="1"/>
          </p:cNvSpPr>
          <p:nvPr/>
        </p:nvSpPr>
        <p:spPr bwMode="auto">
          <a:xfrm>
            <a:off x="40501" y="6434590"/>
            <a:ext cx="10541000" cy="369332"/>
          </a:xfrm>
          <a:prstGeom prst="rect">
            <a:avLst/>
          </a:prstGeom>
          <a:noFill/>
          <a:ln w="9525">
            <a:noFill/>
            <a:miter lim="800000"/>
            <a:headEnd/>
            <a:tailEnd/>
          </a:ln>
          <a:effectLst/>
        </p:spPr>
        <p:txBody>
          <a:bodyPr wrap="square">
            <a:spAutoFit/>
          </a:bodyPr>
          <a:lstStyle>
            <a:defPPr>
              <a:defRPr lang="en-US"/>
            </a:defPPr>
            <a:lvl1pPr marR="0" lvl="0" indent="0" fontAlgn="base">
              <a:lnSpc>
                <a:spcPct val="100000"/>
              </a:lnSpc>
              <a:spcBef>
                <a:spcPct val="0"/>
              </a:spcBef>
              <a:spcAft>
                <a:spcPct val="0"/>
              </a:spcAft>
              <a:buClrTx/>
              <a:buSzTx/>
              <a:buFontTx/>
              <a:buNone/>
              <a:tabLst/>
              <a:defRPr kumimoji="0" sz="1000" b="0" i="0" u="none" strike="noStrike" kern="0" cap="none" spc="0" normalizeH="0" baseline="0">
                <a:ln>
                  <a:noFill/>
                </a:ln>
                <a:solidFill>
                  <a:schemeClr val="tx1">
                    <a:lumMod val="75000"/>
                    <a:lumOff val="25000"/>
                  </a:schemeClr>
                </a:solidFill>
                <a:effectLst/>
                <a:uLnTx/>
                <a:uFillTx/>
              </a:defRPr>
            </a:lvl1pPr>
          </a:lstStyle>
          <a:p>
            <a:r>
              <a:rPr lang="en-NZ" sz="900" dirty="0">
                <a:solidFill>
                  <a:schemeClr val="bg1"/>
                </a:solidFill>
                <a:latin typeface="Aril narrow"/>
              </a:rPr>
              <a:t>Base: Consumers who have not experienced a problem (</a:t>
            </a:r>
            <a:r>
              <a:rPr lang="en-NZ" sz="900" dirty="0" smtClean="0">
                <a:solidFill>
                  <a:schemeClr val="bg1"/>
                </a:solidFill>
                <a:latin typeface="Aril narrow"/>
              </a:rPr>
              <a:t>n=271)</a:t>
            </a:r>
          </a:p>
          <a:p>
            <a:r>
              <a:rPr lang="en-US" sz="900" dirty="0">
                <a:solidFill>
                  <a:schemeClr val="bg1"/>
                </a:solidFill>
                <a:latin typeface="Aril narrow"/>
              </a:rPr>
              <a:t>Source: Q2_S3</a:t>
            </a:r>
            <a:endParaRPr lang="en-NZ" sz="900" dirty="0">
              <a:solidFill>
                <a:schemeClr val="bg1"/>
              </a:solidFill>
              <a:latin typeface="Aril narrow"/>
            </a:endParaRPr>
          </a:p>
        </p:txBody>
      </p:sp>
      <p:graphicFrame>
        <p:nvGraphicFramePr>
          <p:cNvPr id="25" name="Chart 24"/>
          <p:cNvGraphicFramePr/>
          <p:nvPr>
            <p:extLst/>
          </p:nvPr>
        </p:nvGraphicFramePr>
        <p:xfrm>
          <a:off x="334297" y="2099066"/>
          <a:ext cx="13394403" cy="3996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Table 25"/>
          <p:cNvGraphicFramePr>
            <a:graphicFrameLocks noGrp="1"/>
          </p:cNvGraphicFramePr>
          <p:nvPr>
            <p:extLst/>
          </p:nvPr>
        </p:nvGraphicFramePr>
        <p:xfrm>
          <a:off x="334296" y="2264679"/>
          <a:ext cx="3293415" cy="3158220"/>
        </p:xfrm>
        <a:graphic>
          <a:graphicData uri="http://schemas.openxmlformats.org/drawingml/2006/table">
            <a:tbl>
              <a:tblPr bandRow="1">
                <a:tableStyleId>{5C22544A-7EE6-4342-B048-85BDC9FD1C3A}</a:tableStyleId>
              </a:tblPr>
              <a:tblGrid>
                <a:gridCol w="3293415"/>
              </a:tblGrid>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A refrigerator (continuous use)</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New model smart phone used daily mainly texting and internet browsing</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Heat pump used for continuous heating during the winter months only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A top loader washing machine used once per day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Vacuum cleaner used twice per week to clean a fully carpeted three-bedroom home</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6370">
                <a:tc>
                  <a:txBody>
                    <a:bodyPr/>
                    <a:lstStyle/>
                    <a:p>
                      <a:pPr algn="r" fontAlgn="b"/>
                      <a:r>
                        <a:rPr lang="en-NZ" sz="1100" b="0" i="0" u="none" strike="noStrike" dirty="0" smtClean="0">
                          <a:solidFill>
                            <a:schemeClr val="tx1">
                              <a:lumMod val="75000"/>
                              <a:lumOff val="25000"/>
                            </a:schemeClr>
                          </a:solidFill>
                          <a:effectLst/>
                          <a:latin typeface="Calibri" panose="020F0502020204030204" pitchFamily="34" charset="0"/>
                        </a:rPr>
                        <a:t>Children’s leather school shoes worn every school day</a:t>
                      </a:r>
                      <a:endParaRPr lang="en-NZ" sz="1100" b="0" i="0" u="none" strike="noStrike" dirty="0">
                        <a:solidFill>
                          <a:schemeClr val="tx1">
                            <a:lumMod val="75000"/>
                            <a:lumOff val="25000"/>
                          </a:schemeClr>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970546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24" y="1987797"/>
            <a:ext cx="3923109" cy="775597"/>
          </a:xfrm>
        </p:spPr>
        <p:txBody>
          <a:bodyPr/>
          <a:lstStyle/>
          <a:p>
            <a:r>
              <a:rPr lang="en-NZ" dirty="0" smtClean="0"/>
              <a:t>Appendix A: Survey questionnaire</a:t>
            </a:r>
            <a:endParaRPr lang="en-NZ" dirty="0"/>
          </a:p>
        </p:txBody>
      </p:sp>
    </p:spTree>
    <p:extLst>
      <p:ext uri="{BB962C8B-B14F-4D97-AF65-F5344CB8AC3E}">
        <p14:creationId xmlns:p14="http://schemas.microsoft.com/office/powerpoint/2010/main" val="33075934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509" y="184227"/>
            <a:ext cx="8276734" cy="5882162"/>
          </a:xfrm>
          <a:prstGeom prst="rect">
            <a:avLst/>
          </a:prstGeom>
        </p:spPr>
      </p:pic>
      <p:sp>
        <p:nvSpPr>
          <p:cNvPr id="5" name="Rectangle 4"/>
          <p:cNvSpPr/>
          <p:nvPr/>
        </p:nvSpPr>
        <p:spPr>
          <a:xfrm>
            <a:off x="4887797" y="94268"/>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184368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584" y="259777"/>
            <a:ext cx="9572134" cy="5810482"/>
          </a:xfrm>
          <a:prstGeom prst="rect">
            <a:avLst/>
          </a:prstGeom>
        </p:spPr>
      </p:pic>
      <p:sp>
        <p:nvSpPr>
          <p:cNvPr id="5" name="Rectangle 4"/>
          <p:cNvSpPr/>
          <p:nvPr/>
        </p:nvSpPr>
        <p:spPr>
          <a:xfrm>
            <a:off x="4774673" y="94268"/>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499499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2568" y="698319"/>
            <a:ext cx="9704322" cy="5099165"/>
          </a:xfrm>
          <a:prstGeom prst="rect">
            <a:avLst/>
          </a:prstGeom>
        </p:spPr>
      </p:pic>
      <p:sp>
        <p:nvSpPr>
          <p:cNvPr id="4" name="Rectangle 3"/>
          <p:cNvSpPr/>
          <p:nvPr/>
        </p:nvSpPr>
        <p:spPr>
          <a:xfrm>
            <a:off x="4887797" y="94268"/>
            <a:ext cx="688157" cy="607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56050802"/>
      </p:ext>
    </p:extLst>
  </p:cSld>
  <p:clrMapOvr>
    <a:masterClrMapping/>
  </p:clrMapOvr>
</p:sld>
</file>

<file path=ppt/theme/theme1.xml><?xml version="1.0" encoding="utf-8"?>
<a:theme xmlns:a="http://schemas.openxmlformats.org/drawingml/2006/main" name="Office Theme">
  <a:themeElements>
    <a:clrScheme name="Custom 128">
      <a:dk1>
        <a:sysClr val="windowText" lastClr="000000"/>
      </a:dk1>
      <a:lt1>
        <a:sysClr val="window" lastClr="FFFFFF"/>
      </a:lt1>
      <a:dk2>
        <a:srgbClr val="44546A"/>
      </a:dk2>
      <a:lt2>
        <a:srgbClr val="E7E6E6"/>
      </a:lt2>
      <a:accent1>
        <a:srgbClr val="A7DB30"/>
      </a:accent1>
      <a:accent2>
        <a:srgbClr val="158BA7"/>
      </a:accent2>
      <a:accent3>
        <a:srgbClr val="32C2E5"/>
      </a:accent3>
      <a:accent4>
        <a:srgbClr val="719418"/>
      </a:accent4>
      <a:accent5>
        <a:srgbClr val="BFBFBF"/>
      </a:accent5>
      <a:accent6>
        <a:srgbClr val="D9D9D9"/>
      </a:accent6>
      <a:hlink>
        <a:srgbClr val="BFBFBF"/>
      </a:hlink>
      <a:folHlink>
        <a:srgbClr val="719418"/>
      </a:folHlink>
    </a:clrScheme>
    <a:fontScheme name="Custom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spAutoFit/>
      </a:bodyPr>
      <a:lstStyle>
        <a:defPPr>
          <a:defRPr sz="1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28">
    <a:dk1>
      <a:sysClr val="windowText" lastClr="000000"/>
    </a:dk1>
    <a:lt1>
      <a:sysClr val="window" lastClr="FFFFFF"/>
    </a:lt1>
    <a:dk2>
      <a:srgbClr val="44546A"/>
    </a:dk2>
    <a:lt2>
      <a:srgbClr val="E7E6E6"/>
    </a:lt2>
    <a:accent1>
      <a:srgbClr val="A7DB30"/>
    </a:accent1>
    <a:accent2>
      <a:srgbClr val="158BA7"/>
    </a:accent2>
    <a:accent3>
      <a:srgbClr val="32C2E5"/>
    </a:accent3>
    <a:accent4>
      <a:srgbClr val="719418"/>
    </a:accent4>
    <a:accent5>
      <a:srgbClr val="BFBFBF"/>
    </a:accent5>
    <a:accent6>
      <a:srgbClr val="D9D9D9"/>
    </a:accent6>
    <a:hlink>
      <a:srgbClr val="BFBFBF"/>
    </a:hlink>
    <a:folHlink>
      <a:srgbClr val="719418"/>
    </a:folHlink>
  </a:clrScheme>
</a:themeOverride>
</file>

<file path=ppt/theme/themeOverride3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9741</TotalTime>
  <Words>19674</Words>
  <Application>Microsoft Office PowerPoint</Application>
  <PresentationFormat>Widescreen</PresentationFormat>
  <Paragraphs>2290</Paragraphs>
  <Slides>121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121</vt:i4>
      </vt:variant>
    </vt:vector>
  </HeadingPairs>
  <TitlesOfParts>
    <vt:vector size="130" baseType="lpstr">
      <vt:lpstr>Arial</vt:lpstr>
      <vt:lpstr>Arial Black</vt:lpstr>
      <vt:lpstr>Arial Narrow</vt:lpstr>
      <vt:lpstr>Aril narrow</vt:lpstr>
      <vt:lpstr>Calibri</vt:lpstr>
      <vt:lpstr>Century Gothic</vt:lpstr>
      <vt:lpstr>Times New Roman</vt:lpstr>
      <vt:lpstr>Verdana</vt:lpstr>
      <vt:lpstr>Office Theme</vt:lpstr>
      <vt:lpstr>Consumer Problems</vt:lpstr>
      <vt:lpstr>TABLE OF CONTENTS</vt:lpstr>
      <vt:lpstr>Executive summary</vt:lpstr>
      <vt:lpstr>EXECUTIVE SUMMARY (1)</vt:lpstr>
      <vt:lpstr>EXECUTIVE SUMMARY (2)</vt:lpstr>
      <vt:lpstr>EXECUTIVE SUMMARY (3)</vt:lpstr>
      <vt:lpstr>EXECUTIVE SUMMARY (4)</vt:lpstr>
      <vt:lpstr>EXECUTIVE SUMMARY (5)</vt:lpstr>
      <vt:lpstr>Introduction and method</vt:lpstr>
      <vt:lpstr>BACKGROUND AND OBJECTIVEs</vt:lpstr>
      <vt:lpstr>Survey METHODOLOGY</vt:lpstr>
      <vt:lpstr>QUALITATIVE METHODOLOGY</vt:lpstr>
      <vt:lpstr>Knowledge of consumer rights and the Consumer Guarantees Act</vt:lpstr>
      <vt:lpstr>Self-Stated knowledge</vt:lpstr>
      <vt:lpstr>HOW MUCH DO PEOPLE ACTUALLY KNOW?</vt:lpstr>
      <vt:lpstr>Number of true or false Scenarios correct</vt:lpstr>
      <vt:lpstr>CONSUMERS LACK KNOWLEDGE AROUND HOW THE CGA IS APPLIED</vt:lpstr>
      <vt:lpstr>SOURCES OF INFORMATION ABOUT CONSUMER RIGHTS AND THE CGA</vt:lpstr>
      <vt:lpstr>Problem types, prevalence, and cost</vt:lpstr>
      <vt:lpstr>Overall prevalence of problems</vt:lpstr>
      <vt:lpstr>RELATIVE IMPACT OF PROBLEMS IN EACH PRODUCT AND SERVICE SECTOR</vt:lpstr>
      <vt:lpstr>RELATIVE IMPACT OF ISSUES WITHIN PRODUCT SECTORS</vt:lpstr>
      <vt:lpstr>RELATIVE IMPACT OF ISSUES WITHIN SERVICE SECTORS</vt:lpstr>
      <vt:lpstr>PREVALENCE OF PROBLEMS WITH PRODUCTS AGAINST ORIGINAL COST</vt:lpstr>
      <vt:lpstr>PREVALENCE OF PROBLEMS WITH SERVICES AGAINST ORIGINAL COST</vt:lpstr>
      <vt:lpstr>Consumer response to problems – taking action and not taking action</vt:lpstr>
      <vt:lpstr>DO CONSUMERS TAKE ACTION?</vt:lpstr>
      <vt:lpstr>DRIVERS TO ACTION FOR SERVICE-RELATED ISSUES</vt:lpstr>
      <vt:lpstr>DRIVERS TO ACTION -  IN THEIR OWN WORDS</vt:lpstr>
      <vt:lpstr>practical FACTORS</vt:lpstr>
      <vt:lpstr>PRE-PURCHASE CONTEXT</vt:lpstr>
      <vt:lpstr>Actions taken to resolve problems</vt:lpstr>
      <vt:lpstr>PowerPoint Presentation</vt:lpstr>
      <vt:lpstr>PowerPoint Presentation</vt:lpstr>
      <vt:lpstr>Sellers’ response to consumer contact and willingness to provide a remedy</vt:lpstr>
      <vt:lpstr>Problem outcomes and reasons why problems were not resolved adequately</vt:lpstr>
      <vt:lpstr>OBSTACLES TO TAKING ACTION OVER SERVICE-RELATED ISSUES</vt:lpstr>
      <vt:lpstr>Reasons consumers do not take action to resolve their problems</vt:lpstr>
      <vt:lpstr>BARRIERS TO ACTION - IN THEIR OWN WORDS</vt:lpstr>
      <vt:lpstr>Looking for information or advice</vt:lpstr>
      <vt:lpstr>Problem types – quick profiles</vt:lpstr>
      <vt:lpstr>Electronics or electrical products </vt:lpstr>
      <vt:lpstr>ELECTRONICS OR Electrical PRODUCTS</vt:lpstr>
      <vt:lpstr>ELECTRONICS OR ELECTRICAL PRODUCTS CONTINUED</vt:lpstr>
      <vt:lpstr>Non-electrical household products </vt:lpstr>
      <vt:lpstr>NON-ELECTRICAL HOUSEHOLD PRODUCTS</vt:lpstr>
      <vt:lpstr>NON-ELECTRICAL HOUSEHOLD PRODUCTS</vt:lpstr>
      <vt:lpstr>Motor vehicle sales</vt:lpstr>
      <vt:lpstr>MOTOR VEHICLE SALES</vt:lpstr>
      <vt:lpstr>Motor vehicle sales continued</vt:lpstr>
      <vt:lpstr>Clothing, footwear, cosmetics, or other personal products</vt:lpstr>
      <vt:lpstr>Clothing, footwear, cosmetics, and other personal products</vt:lpstr>
      <vt:lpstr>Clothing, Footwear, and other personal products continued</vt:lpstr>
      <vt:lpstr>Health products </vt:lpstr>
      <vt:lpstr>Health products</vt:lpstr>
      <vt:lpstr>Health products continued</vt:lpstr>
      <vt:lpstr>Entertainment </vt:lpstr>
      <vt:lpstr>Entertainment products</vt:lpstr>
      <vt:lpstr>Entertainment products continued</vt:lpstr>
      <vt:lpstr>Food or drink</vt:lpstr>
      <vt:lpstr>Food or drink</vt:lpstr>
      <vt:lpstr>Food or drink continued</vt:lpstr>
      <vt:lpstr>Utility services </vt:lpstr>
      <vt:lpstr>Utility services</vt:lpstr>
      <vt:lpstr>Utility services</vt:lpstr>
      <vt:lpstr>Mobile telecommunications</vt:lpstr>
      <vt:lpstr>Mobile telecommunications</vt:lpstr>
      <vt:lpstr>Mobile telecommunications continued</vt:lpstr>
      <vt:lpstr>Fixed-line telecommunications </vt:lpstr>
      <vt:lpstr>Fixed-line telecommunications</vt:lpstr>
      <vt:lpstr>Fixed-line telecommunications</vt:lpstr>
      <vt:lpstr>Banking or financial services</vt:lpstr>
      <vt:lpstr>Banking or financial services</vt:lpstr>
      <vt:lpstr>Banking or financial services continued</vt:lpstr>
      <vt:lpstr>Professional or technical services</vt:lpstr>
      <vt:lpstr>Professional or technical services</vt:lpstr>
      <vt:lpstr>Professional or technical services continued</vt:lpstr>
      <vt:lpstr>Motor vehicle repairs, servicing or maintenance </vt:lpstr>
      <vt:lpstr>Motor vehicle repairs, servicing, or maintenance</vt:lpstr>
      <vt:lpstr>Motor vehicle repairs, servicing, or maintenance</vt:lpstr>
      <vt:lpstr>Construction or trades services </vt:lpstr>
      <vt:lpstr>Construction or trades services</vt:lpstr>
      <vt:lpstr>Construction or trades services</vt:lpstr>
      <vt:lpstr>Accommodation or travel </vt:lpstr>
      <vt:lpstr>Accommodation or travel</vt:lpstr>
      <vt:lpstr>Accommodation or travel continued</vt:lpstr>
      <vt:lpstr>Recreation or leisure activities</vt:lpstr>
      <vt:lpstr>Recreation or leisure activities</vt:lpstr>
      <vt:lpstr>Recreation or leisure activities continued</vt:lpstr>
      <vt:lpstr>Health services</vt:lpstr>
      <vt:lpstr>Health services</vt:lpstr>
      <vt:lpstr>Health services continued</vt:lpstr>
      <vt:lpstr>Perceptions of reasonable product life</vt:lpstr>
      <vt:lpstr>Reasonable Product life – high-end brands</vt:lpstr>
      <vt:lpstr>Reasonable Product life – Budget brands</vt:lpstr>
      <vt:lpstr>Appendix A: Survey questionnaire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B: Sample profiles</vt:lpstr>
      <vt:lpstr>Survey SAMPLE PROFILE</vt:lpstr>
      <vt:lpstr>Survey SAMPLE PROFILE CONTINUED</vt:lpstr>
      <vt:lpstr>QUALITATIVE RESPONDENT INFORMATION (INTERVIEWS)</vt:lpstr>
      <vt:lpstr>QUALITATIVE RESPONDENT INFORMATION (WORKSHOPS)</vt:lpstr>
      <vt:lpstr>Appendix C: Qualitative materials</vt:lpstr>
      <vt:lpstr>STRUCTURE OF INTERVIEWS</vt:lpstr>
      <vt:lpstr>PROBLEM SECTOR WORKSHOPS</vt:lpstr>
      <vt:lpstr>TELEPHONE INTERVIEW PRE-TASK TEMPLATE</vt:lpstr>
      <vt:lpstr>PowerPoint Presentation</vt:lpstr>
      <vt:lpstr>PowerPoint Presentation</vt:lpstr>
      <vt:lpstr>Appendix D: Consumer stories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Cristina (MBALK)</dc:creator>
  <cp:lastModifiedBy>Hannan, Tim (MBWCB)</cp:lastModifiedBy>
  <cp:revision>1042</cp:revision>
  <cp:lastPrinted>2017-12-12T01:54:52Z</cp:lastPrinted>
  <dcterms:created xsi:type="dcterms:W3CDTF">2016-10-17T00:09:52Z</dcterms:created>
  <dcterms:modified xsi:type="dcterms:W3CDTF">2017-12-19T05:37:01Z</dcterms:modified>
</cp:coreProperties>
</file>